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934" r:id="rId2"/>
  </p:sldMasterIdLst>
  <p:notesMasterIdLst>
    <p:notesMasterId r:id="rId51"/>
  </p:notesMasterIdLst>
  <p:handoutMasterIdLst>
    <p:handoutMasterId r:id="rId52"/>
  </p:handoutMasterIdLst>
  <p:sldIdLst>
    <p:sldId id="300" r:id="rId3"/>
    <p:sldId id="404" r:id="rId4"/>
    <p:sldId id="442" r:id="rId5"/>
    <p:sldId id="446" r:id="rId6"/>
    <p:sldId id="405" r:id="rId7"/>
    <p:sldId id="444" r:id="rId8"/>
    <p:sldId id="445" r:id="rId9"/>
    <p:sldId id="406" r:id="rId10"/>
    <p:sldId id="410" r:id="rId11"/>
    <p:sldId id="411" r:id="rId12"/>
    <p:sldId id="413" r:id="rId13"/>
    <p:sldId id="412" r:id="rId14"/>
    <p:sldId id="414" r:id="rId15"/>
    <p:sldId id="407" r:id="rId16"/>
    <p:sldId id="415" r:id="rId17"/>
    <p:sldId id="416" r:id="rId18"/>
    <p:sldId id="417" r:id="rId19"/>
    <p:sldId id="424" r:id="rId20"/>
    <p:sldId id="447" r:id="rId21"/>
    <p:sldId id="448" r:id="rId22"/>
    <p:sldId id="408" r:id="rId23"/>
    <p:sldId id="418" r:id="rId24"/>
    <p:sldId id="419" r:id="rId25"/>
    <p:sldId id="420" r:id="rId26"/>
    <p:sldId id="421" r:id="rId27"/>
    <p:sldId id="422" r:id="rId28"/>
    <p:sldId id="423" r:id="rId29"/>
    <p:sldId id="409" r:id="rId30"/>
    <p:sldId id="426" r:id="rId31"/>
    <p:sldId id="427" r:id="rId32"/>
    <p:sldId id="428" r:id="rId33"/>
    <p:sldId id="425" r:id="rId34"/>
    <p:sldId id="429" r:id="rId35"/>
    <p:sldId id="430" r:id="rId36"/>
    <p:sldId id="431" r:id="rId37"/>
    <p:sldId id="432" r:id="rId38"/>
    <p:sldId id="433" r:id="rId39"/>
    <p:sldId id="434" r:id="rId40"/>
    <p:sldId id="435" r:id="rId41"/>
    <p:sldId id="436" r:id="rId42"/>
    <p:sldId id="437" r:id="rId43"/>
    <p:sldId id="438" r:id="rId44"/>
    <p:sldId id="439" r:id="rId45"/>
    <p:sldId id="440" r:id="rId46"/>
    <p:sldId id="389" r:id="rId47"/>
    <p:sldId id="441" r:id="rId48"/>
    <p:sldId id="390" r:id="rId49"/>
    <p:sldId id="391" r:id="rId5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94660"/>
  </p:normalViewPr>
  <p:slideViewPr>
    <p:cSldViewPr>
      <p:cViewPr varScale="1">
        <p:scale>
          <a:sx n="71" d="100"/>
          <a:sy n="71" d="100"/>
        </p:scale>
        <p:origin x="-104"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9A01115D-CF5A-4870-A25B-631E55B42B54}" type="datetimeFigureOut">
              <a:rPr lang="en-US"/>
              <a:pPr>
                <a:defRPr/>
              </a:pPr>
              <a:t>11/25/13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50E7A70E-B725-4569-A631-912F6DA0FCBE}" type="slidenum">
              <a:rPr lang="en-US"/>
              <a:pPr>
                <a:defRPr/>
              </a:pPr>
              <a:t>‹#›</a:t>
            </a:fld>
            <a:endParaRPr lang="en-US"/>
          </a:p>
        </p:txBody>
      </p:sp>
    </p:spTree>
    <p:extLst>
      <p:ext uri="{BB962C8B-B14F-4D97-AF65-F5344CB8AC3E}">
        <p14:creationId xmlns:p14="http://schemas.microsoft.com/office/powerpoint/2010/main" val="291915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Times New Roman"/>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Times New Roman"/>
              </a:defRPr>
            </a:lvl1pPr>
          </a:lstStyle>
          <a:p>
            <a:pPr>
              <a:defRPr/>
            </a:pPr>
            <a:fld id="{972F5DEF-3E97-4DD2-8C5A-16DD3742EBF4}" type="datetimeFigureOut">
              <a:rPr lang="en-US"/>
              <a:pPr>
                <a:defRPr/>
              </a:pPr>
              <a:t>11/25/13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Times New Roman"/>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Times New Roman"/>
              </a:defRPr>
            </a:lvl1pPr>
          </a:lstStyle>
          <a:p>
            <a:pPr>
              <a:defRPr/>
            </a:pPr>
            <a:fld id="{6DF13628-D104-47B7-9291-C8B815FD539B}" type="slidenum">
              <a:rPr lang="en-US"/>
              <a:pPr>
                <a:defRPr/>
              </a:pPr>
              <a:t>‹#›</a:t>
            </a:fld>
            <a:endParaRPr lang="en-US"/>
          </a:p>
        </p:txBody>
      </p:sp>
    </p:spTree>
    <p:extLst>
      <p:ext uri="{BB962C8B-B14F-4D97-AF65-F5344CB8AC3E}">
        <p14:creationId xmlns:p14="http://schemas.microsoft.com/office/powerpoint/2010/main" val="1215696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6EED3-0D6F-4441-9D28-73963AB844DC}" type="slidenum">
              <a:rPr lang="en-US" smtClean="0">
                <a:latin typeface="Times New Roman" pitchFamily="18" charset="0"/>
              </a:rPr>
              <a:pPr/>
              <a:t>1</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a:t>
            </a:r>
            <a:r>
              <a:rPr lang="en-US" baseline="0" dirty="0" smtClean="0"/>
              <a:t> about Clayton can be found on website: http://</a:t>
            </a:r>
            <a:r>
              <a:rPr lang="en-US" baseline="0" dirty="0" err="1" smtClean="0"/>
              <a:t>www.charmaynejames.com</a:t>
            </a:r>
            <a:r>
              <a:rPr lang="en-US" baseline="0" dirty="0" smtClean="0"/>
              <a:t>/</a:t>
            </a:r>
            <a:r>
              <a:rPr lang="en-US" baseline="0" dirty="0" err="1" smtClean="0"/>
              <a:t>index.php</a:t>
            </a:r>
            <a:r>
              <a:rPr lang="en-US" baseline="0" dirty="0" smtClean="0"/>
              <a:t>/clayton </a:t>
            </a:r>
          </a:p>
          <a:p>
            <a:r>
              <a:rPr lang="en-US" baseline="0" dirty="0" smtClean="0"/>
              <a:t>-Answers to FAQ’s about cloning can also be found at: http://</a:t>
            </a:r>
            <a:r>
              <a:rPr lang="en-US" baseline="0" dirty="0" err="1" smtClean="0"/>
              <a:t>www.charmaynejames.com</a:t>
            </a:r>
            <a:r>
              <a:rPr lang="en-US" baseline="0" dirty="0" smtClean="0"/>
              <a:t>/</a:t>
            </a:r>
            <a:r>
              <a:rPr lang="en-US" baseline="0" dirty="0" err="1" smtClean="0"/>
              <a:t>index.php</a:t>
            </a:r>
            <a:r>
              <a:rPr lang="en-US" baseline="0" dirty="0" smtClean="0"/>
              <a:t>/clayton/fact-</a:t>
            </a:r>
            <a:r>
              <a:rPr lang="en-US" baseline="0" dirty="0" err="1" smtClean="0"/>
              <a:t>vs</a:t>
            </a:r>
            <a:r>
              <a:rPr lang="en-US" baseline="0" dirty="0" smtClean="0"/>
              <a:t>-fiction</a:t>
            </a:r>
            <a:endParaRPr lang="en-US" dirty="0"/>
          </a:p>
        </p:txBody>
      </p:sp>
      <p:sp>
        <p:nvSpPr>
          <p:cNvPr id="4" name="Slide Number Placeholder 3"/>
          <p:cNvSpPr>
            <a:spLocks noGrp="1"/>
          </p:cNvSpPr>
          <p:nvPr>
            <p:ph type="sldNum" sz="quarter" idx="10"/>
          </p:nvPr>
        </p:nvSpPr>
        <p:spPr/>
        <p:txBody>
          <a:bodyPr/>
          <a:lstStyle/>
          <a:p>
            <a:pPr>
              <a:defRPr/>
            </a:pPr>
            <a:fld id="{6DF13628-D104-47B7-9291-C8B815FD539B}" type="slidenum">
              <a:rPr lang="en-US" smtClean="0"/>
              <a:pPr>
                <a:defRPr/>
              </a:pPr>
              <a:t>43</a:t>
            </a:fld>
            <a:endParaRPr lang="en-US"/>
          </a:p>
        </p:txBody>
      </p:sp>
    </p:spTree>
    <p:extLst>
      <p:ext uri="{BB962C8B-B14F-4D97-AF65-F5344CB8AC3E}">
        <p14:creationId xmlns:p14="http://schemas.microsoft.com/office/powerpoint/2010/main" val="106519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paint.GIF"/>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54B18FB6-782C-461A-8B4B-921B43BE25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01F4BD-3250-408F-A9F2-4DBDC70BB2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E8C37E-A804-46C0-BF22-35EA0B994D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B9E183-0A6F-45A0-9944-19B32F0D7FD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3776F8-00FC-4D2C-BBF8-B798E91F97B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DE43AE-5B6F-4F3C-8E64-B09ED493139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9CA0E-47BD-4832-9B4E-E2D06225D17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22800" y="1885950"/>
            <a:ext cx="4013200" cy="417195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492946-1D07-462D-8656-9609D990DA4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B18FB6-782C-461A-8B4B-921B43BE25BF}" type="slidenum">
              <a:rPr lang="en-US" smtClean="0"/>
              <a:pPr>
                <a:defRPr/>
              </a:pPr>
              <a:t>‹#›</a:t>
            </a:fld>
            <a:endParaRPr lang="en-US"/>
          </a:p>
        </p:txBody>
      </p:sp>
    </p:spTree>
    <p:extLst>
      <p:ext uri="{BB962C8B-B14F-4D97-AF65-F5344CB8AC3E}">
        <p14:creationId xmlns:p14="http://schemas.microsoft.com/office/powerpoint/2010/main" val="215859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EF31A0-6C62-4670-A097-3791CCD58B8E}" type="slidenum">
              <a:rPr lang="en-US" smtClean="0"/>
              <a:pPr>
                <a:defRPr/>
              </a:pPr>
              <a:t>‹#›</a:t>
            </a:fld>
            <a:endParaRPr lang="en-US"/>
          </a:p>
        </p:txBody>
      </p:sp>
    </p:spTree>
    <p:extLst>
      <p:ext uri="{BB962C8B-B14F-4D97-AF65-F5344CB8AC3E}">
        <p14:creationId xmlns:p14="http://schemas.microsoft.com/office/powerpoint/2010/main" val="2629733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57ACE8-2599-44B1-BBF8-728EECD6CFD4}" type="slidenum">
              <a:rPr lang="en-US" smtClean="0"/>
              <a:pPr>
                <a:defRPr/>
              </a:pPr>
              <a:t>‹#›</a:t>
            </a:fld>
            <a:endParaRPr lang="en-US"/>
          </a:p>
        </p:txBody>
      </p:sp>
    </p:spTree>
    <p:extLst>
      <p:ext uri="{BB962C8B-B14F-4D97-AF65-F5344CB8AC3E}">
        <p14:creationId xmlns:p14="http://schemas.microsoft.com/office/powerpoint/2010/main" val="73517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None/>
              <a:defRPr/>
            </a:lvl2pPr>
            <a:lvl3pPr>
              <a:buNone/>
              <a:defRPr/>
            </a:lvl3pPr>
            <a:lvl4pPr>
              <a:buNone/>
              <a:defRPr/>
            </a:lvl4pPr>
            <a:lvl5pPr>
              <a:buNone/>
              <a:defRPr/>
            </a:lvl5pPr>
          </a:lstStyle>
          <a:p>
            <a:pPr lvl="0"/>
            <a:endParaRPr lang="en-US"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EF31A0-6C62-4670-A097-3791CCD58B8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E7F5C2-7839-412C-ADDB-11E69BE26714}" type="slidenum">
              <a:rPr lang="en-US" smtClean="0"/>
              <a:pPr>
                <a:defRPr/>
              </a:pPr>
              <a:t>‹#›</a:t>
            </a:fld>
            <a:endParaRPr lang="en-US"/>
          </a:p>
        </p:txBody>
      </p:sp>
    </p:spTree>
    <p:extLst>
      <p:ext uri="{BB962C8B-B14F-4D97-AF65-F5344CB8AC3E}">
        <p14:creationId xmlns:p14="http://schemas.microsoft.com/office/powerpoint/2010/main" val="177289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D0E0F76-A583-4014-8438-C583FBE297D9}" type="slidenum">
              <a:rPr lang="en-US" smtClean="0"/>
              <a:pPr>
                <a:defRPr/>
              </a:pPr>
              <a:t>‹#›</a:t>
            </a:fld>
            <a:endParaRPr lang="en-US"/>
          </a:p>
        </p:txBody>
      </p:sp>
    </p:spTree>
    <p:extLst>
      <p:ext uri="{BB962C8B-B14F-4D97-AF65-F5344CB8AC3E}">
        <p14:creationId xmlns:p14="http://schemas.microsoft.com/office/powerpoint/2010/main" val="116760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01F4BD-3250-408F-A9F2-4DBDC70BB2A5}" type="slidenum">
              <a:rPr lang="en-US" smtClean="0"/>
              <a:pPr>
                <a:defRPr/>
              </a:pPr>
              <a:t>‹#›</a:t>
            </a:fld>
            <a:endParaRPr lang="en-US"/>
          </a:p>
        </p:txBody>
      </p:sp>
    </p:spTree>
    <p:extLst>
      <p:ext uri="{BB962C8B-B14F-4D97-AF65-F5344CB8AC3E}">
        <p14:creationId xmlns:p14="http://schemas.microsoft.com/office/powerpoint/2010/main" val="1903134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CE8C37E-A804-46C0-BF22-35EA0B994D6A}" type="slidenum">
              <a:rPr lang="en-US" smtClean="0"/>
              <a:pPr>
                <a:defRPr/>
              </a:pPr>
              <a:t>‹#›</a:t>
            </a:fld>
            <a:endParaRPr lang="en-US"/>
          </a:p>
        </p:txBody>
      </p:sp>
    </p:spTree>
    <p:extLst>
      <p:ext uri="{BB962C8B-B14F-4D97-AF65-F5344CB8AC3E}">
        <p14:creationId xmlns:p14="http://schemas.microsoft.com/office/powerpoint/2010/main" val="1555170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B9E183-0A6F-45A0-9944-19B32F0D7FD8}" type="slidenum">
              <a:rPr lang="en-US" smtClean="0"/>
              <a:pPr>
                <a:defRPr/>
              </a:pPr>
              <a:t>‹#›</a:t>
            </a:fld>
            <a:endParaRPr lang="en-US"/>
          </a:p>
        </p:txBody>
      </p:sp>
    </p:spTree>
    <p:extLst>
      <p:ext uri="{BB962C8B-B14F-4D97-AF65-F5344CB8AC3E}">
        <p14:creationId xmlns:p14="http://schemas.microsoft.com/office/powerpoint/2010/main" val="117173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3776F8-00FC-4D2C-BBF8-B798E91F97B8}" type="slidenum">
              <a:rPr lang="en-US" smtClean="0"/>
              <a:pPr>
                <a:defRPr/>
              </a:pPr>
              <a:t>‹#›</a:t>
            </a:fld>
            <a:endParaRPr lang="en-US"/>
          </a:p>
        </p:txBody>
      </p:sp>
    </p:spTree>
    <p:extLst>
      <p:ext uri="{BB962C8B-B14F-4D97-AF65-F5344CB8AC3E}">
        <p14:creationId xmlns:p14="http://schemas.microsoft.com/office/powerpoint/2010/main" val="613867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DE43AE-5B6F-4F3C-8E64-B09ED4931392}" type="slidenum">
              <a:rPr lang="en-US" smtClean="0"/>
              <a:pPr>
                <a:defRPr/>
              </a:pPr>
              <a:t>‹#›</a:t>
            </a:fld>
            <a:endParaRPr lang="en-US"/>
          </a:p>
        </p:txBody>
      </p:sp>
    </p:spTree>
    <p:extLst>
      <p:ext uri="{BB962C8B-B14F-4D97-AF65-F5344CB8AC3E}">
        <p14:creationId xmlns:p14="http://schemas.microsoft.com/office/powerpoint/2010/main" val="3135759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99CA0E-47BD-4832-9B4E-E2D06225D17C}" type="slidenum">
              <a:rPr lang="en-US" smtClean="0"/>
              <a:pPr>
                <a:defRPr/>
              </a:pPr>
              <a:t>‹#›</a:t>
            </a:fld>
            <a:endParaRPr lang="en-US"/>
          </a:p>
        </p:txBody>
      </p:sp>
    </p:spTree>
    <p:extLst>
      <p:ext uri="{BB962C8B-B14F-4D97-AF65-F5344CB8AC3E}">
        <p14:creationId xmlns:p14="http://schemas.microsoft.com/office/powerpoint/2010/main" val="280339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161435-B37A-42F8-937E-98D6C00931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B95C42-E2F1-4C24-AD99-F43D479170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28DAD8-5002-4687-86EC-9E5E179B724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B05C65-4F00-41C4-B725-A64D7A98F0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7ACE8-2599-44B1-BBF8-728EECD6CF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E7F5C2-7839-412C-ADDB-11E69BE267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0E0F76-A583-4014-8438-C583FBE297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a:defRPr/>
            </a:pPr>
            <a:endParaRPr lang="en-US"/>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a:defRPr/>
            </a:pPr>
            <a:endParaRPr lang="en-US"/>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a:defRPr/>
            </a:pPr>
            <a:fld id="{DB1B9CE4-F9CF-4A6E-AE68-97AB38439CEE}" type="slidenum">
              <a:rPr lang="en-US"/>
              <a:pPr>
                <a:defRPr/>
              </a:pPr>
              <a:t>‹#›</a:t>
            </a:fld>
            <a:endParaRPr lang="en-US"/>
          </a:p>
        </p:txBody>
      </p:sp>
      <p:pic>
        <p:nvPicPr>
          <p:cNvPr id="1031" name="Picture 7" descr="A:\paint.GIF"/>
          <p:cNvPicPr>
            <a:picLocks noChangeAspect="1" noChangeArrowheads="1"/>
          </p:cNvPicPr>
          <p:nvPr/>
        </p:nvPicPr>
        <p:blipFill>
          <a:blip r:embed="rId19" cstate="print">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3"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1B9CE4-F9CF-4A6E-AE68-97AB38439CEE}" type="slidenum">
              <a:rPr lang="en-US" smtClean="0"/>
              <a:pPr>
                <a:defRPr/>
              </a:pPr>
              <a:t>‹#›</a:t>
            </a:fld>
            <a:endParaRPr lang="en-US"/>
          </a:p>
        </p:txBody>
      </p:sp>
    </p:spTree>
    <p:extLst>
      <p:ext uri="{BB962C8B-B14F-4D97-AF65-F5344CB8AC3E}">
        <p14:creationId xmlns:p14="http://schemas.microsoft.com/office/powerpoint/2010/main" val="3768247464"/>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8.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18.xml"/><Relationship Id="rId2"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8.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jpeg"/><Relationship Id="rId3"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6400" y="0"/>
            <a:ext cx="8204200" cy="1371600"/>
          </a:xfrm>
        </p:spPr>
        <p:txBody>
          <a:bodyPr>
            <a:normAutofit fontScale="90000"/>
          </a:bodyPr>
          <a:lstStyle/>
          <a:p>
            <a:pPr algn="ctr"/>
            <a:r>
              <a:rPr lang="en-US" b="1" dirty="0" smtClean="0">
                <a:solidFill>
                  <a:schemeClr val="tx1"/>
                </a:solidFill>
                <a:effectLst>
                  <a:outerShdw blurRad="60007" dist="310007" dir="7680000" sy="30000" kx="1300200" algn="ctr" rotWithShape="0">
                    <a:prstClr val="black">
                      <a:alpha val="32000"/>
                    </a:prstClr>
                  </a:outerShdw>
                </a:effectLst>
                <a:latin typeface="Arial Black"/>
                <a:cs typeface="Arial Black"/>
              </a:rPr>
              <a:t>Animal  </a:t>
            </a:r>
            <a:br>
              <a:rPr lang="en-US" b="1" dirty="0" smtClean="0">
                <a:solidFill>
                  <a:schemeClr val="tx1"/>
                </a:solidFill>
                <a:effectLst>
                  <a:outerShdw blurRad="60007" dist="310007" dir="7680000" sy="30000" kx="1300200" algn="ctr" rotWithShape="0">
                    <a:prstClr val="black">
                      <a:alpha val="32000"/>
                    </a:prstClr>
                  </a:outerShdw>
                </a:effectLst>
                <a:latin typeface="Arial Black"/>
                <a:cs typeface="Arial Black"/>
              </a:rPr>
            </a:br>
            <a:r>
              <a:rPr lang="en-US" b="1" dirty="0" smtClean="0">
                <a:solidFill>
                  <a:schemeClr val="tx1"/>
                </a:solidFill>
                <a:effectLst>
                  <a:outerShdw blurRad="60007" dist="310007" dir="7680000" sy="30000" kx="1300200" algn="ctr" rotWithShape="0">
                    <a:prstClr val="black">
                      <a:alpha val="32000"/>
                    </a:prstClr>
                  </a:outerShdw>
                </a:effectLst>
                <a:latin typeface="Arial Black"/>
                <a:cs typeface="Arial Black"/>
              </a:rPr>
              <a:t>Breeding &amp; Reproduction</a:t>
            </a:r>
          </a:p>
        </p:txBody>
      </p:sp>
      <p:sp>
        <p:nvSpPr>
          <p:cNvPr id="5" name="Content Placeholder 2"/>
          <p:cNvSpPr>
            <a:spLocks noGrp="1"/>
          </p:cNvSpPr>
          <p:nvPr>
            <p:ph idx="1"/>
          </p:nvPr>
        </p:nvSpPr>
        <p:spPr>
          <a:xfrm>
            <a:off x="228600" y="1371600"/>
            <a:ext cx="8686800" cy="4114800"/>
          </a:xfrm>
        </p:spPr>
        <p:txBody>
          <a:bodyPr>
            <a:normAutofit lnSpcReduction="10000"/>
          </a:bodyPr>
          <a:lstStyle/>
          <a:p>
            <a:pPr marL="457200" indent="-457200">
              <a:buFont typeface="Arial Black" pitchFamily="34" charset="0"/>
              <a:buAutoNum type="alphaUcPeriod"/>
            </a:pPr>
            <a:r>
              <a:rPr lang="en-US" sz="2400" dirty="0" smtClean="0">
                <a:latin typeface="Georgia"/>
                <a:cs typeface="Georgia"/>
              </a:rPr>
              <a:t>Discuss the meaning and importance of reproduction in animal agriculture</a:t>
            </a:r>
          </a:p>
          <a:p>
            <a:pPr marL="457200" indent="-457200">
              <a:buFont typeface="Arial Black" pitchFamily="34" charset="0"/>
              <a:buAutoNum type="alphaUcPeriod"/>
            </a:pPr>
            <a:r>
              <a:rPr lang="en-US" sz="2400" dirty="0" smtClean="0">
                <a:latin typeface="Georgia"/>
                <a:cs typeface="Georgia"/>
              </a:rPr>
              <a:t>Describe benefits of using genetically superior animals for breeding</a:t>
            </a:r>
          </a:p>
          <a:p>
            <a:pPr marL="457200" indent="-457200">
              <a:buFont typeface="Arial Black" pitchFamily="34" charset="0"/>
              <a:buAutoNum type="alphaUcPeriod"/>
            </a:pPr>
            <a:r>
              <a:rPr lang="en-US" sz="2400" dirty="0" smtClean="0">
                <a:latin typeface="Georgia"/>
                <a:cs typeface="Georgia"/>
              </a:rPr>
              <a:t>Define common terms and describe the function of reproductive organs</a:t>
            </a:r>
          </a:p>
          <a:p>
            <a:pPr marL="457200" indent="-457200">
              <a:buFont typeface="Arial Black" pitchFamily="34" charset="0"/>
              <a:buAutoNum type="alphaUcPeriod"/>
            </a:pPr>
            <a:r>
              <a:rPr lang="en-US" sz="2400" dirty="0" smtClean="0">
                <a:latin typeface="Georgia"/>
                <a:cs typeface="Georgia"/>
              </a:rPr>
              <a:t>Compare estrous cycles and gestation of different species and list common signs of breeding readiness</a:t>
            </a:r>
          </a:p>
          <a:p>
            <a:pPr marL="457200" indent="-457200">
              <a:buFont typeface="Arial Black" pitchFamily="34" charset="0"/>
              <a:buAutoNum type="alphaUcPeriod"/>
            </a:pPr>
            <a:r>
              <a:rPr lang="en-US" sz="2400" dirty="0" smtClean="0">
                <a:latin typeface="Georgia"/>
                <a:cs typeface="Georgia"/>
              </a:rPr>
              <a:t>Describe signs of parturition and dystocia</a:t>
            </a:r>
          </a:p>
          <a:p>
            <a:pPr marL="457200" indent="-457200">
              <a:buFont typeface="Arial Black" pitchFamily="34" charset="0"/>
              <a:buAutoNum type="alphaUcPeriod"/>
            </a:pPr>
            <a:r>
              <a:rPr lang="en-US" sz="2400" dirty="0" smtClean="0">
                <a:latin typeface="Georgia"/>
                <a:cs typeface="Georgia"/>
              </a:rPr>
              <a:t>Describe the purpose and benefits of reproductive technologies</a:t>
            </a:r>
          </a:p>
          <a:p>
            <a:pPr marL="457200" indent="-457200">
              <a:buFont typeface="Monotype Sorts" pitchFamily="2" charset="2"/>
              <a:buNone/>
            </a:pPr>
            <a:endParaRPr lang="en-US" dirty="0" smtClean="0">
              <a:latin typeface="Georgia"/>
              <a:cs typeface="Georgia"/>
            </a:endParaRPr>
          </a:p>
        </p:txBody>
      </p:sp>
    </p:spTree>
  </p:cSld>
  <p:clrMapOvr>
    <a:masterClrMapping/>
  </p:clrMapOvr>
  <p:transition xmlns:p14="http://schemas.microsoft.com/office/powerpoint/2010/main">
    <p:cover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rPr>
              <a:t>Female Reproductive Organs</a:t>
            </a:r>
            <a:endParaRPr lang="en-US" dirty="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C. </a:t>
            </a:r>
            <a:r>
              <a:rPr lang="en-US" sz="1800" dirty="0">
                <a:latin typeface="Georgia"/>
                <a:cs typeface="Georgia"/>
              </a:rPr>
              <a:t>Define common terms and describe the function of reproductive organs</a:t>
            </a:r>
          </a:p>
        </p:txBody>
      </p:sp>
      <p:pic>
        <p:nvPicPr>
          <p:cNvPr id="5" name="Picture 4" descr="C:\My Documents\Brian's Files\CURRICUL\Ag. Biology\Structures and Functions of Living Organisms\ANIMREPR\female repro.gif"/>
          <p:cNvPicPr>
            <a:picLocks noChangeAspect="1" noChangeArrowheads="1"/>
          </p:cNvPicPr>
          <p:nvPr/>
        </p:nvPicPr>
        <p:blipFill rotWithShape="1">
          <a:blip r:embed="rId2" cstate="print"/>
          <a:srcRect b="6154"/>
          <a:stretch/>
        </p:blipFill>
        <p:spPr bwMode="auto">
          <a:xfrm>
            <a:off x="1600200" y="1158866"/>
            <a:ext cx="5943600" cy="4175134"/>
          </a:xfrm>
          <a:prstGeom prst="rect">
            <a:avLst/>
          </a:prstGeom>
          <a:noFill/>
          <a:ln w="9525">
            <a:noFill/>
            <a:miter lim="800000"/>
            <a:headEnd/>
            <a:tailEnd/>
          </a:ln>
        </p:spPr>
      </p:pic>
    </p:spTree>
    <p:extLst>
      <p:ext uri="{BB962C8B-B14F-4D97-AF65-F5344CB8AC3E}">
        <p14:creationId xmlns:p14="http://schemas.microsoft.com/office/powerpoint/2010/main" val="82075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rPr>
              <a:t>Female Reproductive Organs</a:t>
            </a:r>
            <a:endParaRPr lang="en-US" dirty="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C. </a:t>
            </a:r>
            <a:r>
              <a:rPr lang="en-US" sz="1800" dirty="0">
                <a:latin typeface="Georgia"/>
                <a:cs typeface="Georgia"/>
              </a:rPr>
              <a:t>Define common terms and describe the function of reproductive organs</a:t>
            </a:r>
          </a:p>
        </p:txBody>
      </p:sp>
      <p:sp>
        <p:nvSpPr>
          <p:cNvPr id="3" name="Rectangle 2"/>
          <p:cNvSpPr/>
          <p:nvPr/>
        </p:nvSpPr>
        <p:spPr>
          <a:xfrm>
            <a:off x="152400" y="1135082"/>
            <a:ext cx="8839200" cy="4401205"/>
          </a:xfrm>
          <a:prstGeom prst="rect">
            <a:avLst/>
          </a:prstGeom>
        </p:spPr>
        <p:txBody>
          <a:bodyPr wrap="square">
            <a:spAutoFit/>
          </a:bodyPr>
          <a:lstStyle/>
          <a:p>
            <a:pPr marL="571500" indent="-571500">
              <a:buFont typeface="Arial"/>
              <a:buChar char="•"/>
            </a:pPr>
            <a:r>
              <a:rPr lang="en-US" sz="3600" b="1" dirty="0" smtClean="0">
                <a:latin typeface="Georgia"/>
                <a:cs typeface="Georgia"/>
              </a:rPr>
              <a:t>Vulva- </a:t>
            </a:r>
            <a:r>
              <a:rPr lang="en-US" sz="3200" dirty="0" smtClean="0">
                <a:latin typeface="Georgia"/>
                <a:cs typeface="Georgia"/>
              </a:rPr>
              <a:t>opening </a:t>
            </a:r>
            <a:r>
              <a:rPr lang="en-US" sz="3200" dirty="0">
                <a:latin typeface="Georgia"/>
                <a:cs typeface="Georgia"/>
              </a:rPr>
              <a:t>of reproductive tract</a:t>
            </a:r>
          </a:p>
          <a:p>
            <a:pPr marL="571500" indent="-571500">
              <a:buFont typeface="Arial"/>
              <a:buChar char="•"/>
            </a:pPr>
            <a:r>
              <a:rPr lang="en-US" sz="3600" b="1" dirty="0" smtClean="0">
                <a:latin typeface="Georgia"/>
                <a:cs typeface="Georgia"/>
              </a:rPr>
              <a:t>Vagina- </a:t>
            </a:r>
            <a:r>
              <a:rPr lang="en-US" sz="3200" dirty="0">
                <a:latin typeface="Georgia"/>
                <a:cs typeface="Georgia"/>
              </a:rPr>
              <a:t>channel for birth and copulation</a:t>
            </a:r>
          </a:p>
          <a:p>
            <a:pPr marL="571500" indent="-571500">
              <a:buFont typeface="Arial"/>
              <a:buChar char="•"/>
            </a:pPr>
            <a:r>
              <a:rPr lang="en-US" sz="3600" b="1" dirty="0" smtClean="0">
                <a:latin typeface="Georgia"/>
                <a:cs typeface="Georgia"/>
              </a:rPr>
              <a:t>Cervix- </a:t>
            </a:r>
            <a:r>
              <a:rPr lang="en-US" sz="3200" dirty="0">
                <a:latin typeface="Georgia"/>
                <a:cs typeface="Georgia"/>
              </a:rPr>
              <a:t>divides vagina and uterus</a:t>
            </a:r>
          </a:p>
          <a:p>
            <a:pPr marL="571500" indent="-571500">
              <a:buFont typeface="Arial"/>
              <a:buChar char="•"/>
            </a:pPr>
            <a:r>
              <a:rPr lang="en-US" sz="3600" b="1" dirty="0" smtClean="0">
                <a:latin typeface="Georgia"/>
                <a:cs typeface="Georgia"/>
              </a:rPr>
              <a:t>Uterus- </a:t>
            </a:r>
            <a:r>
              <a:rPr lang="en-US" sz="3200" dirty="0" smtClean="0">
                <a:latin typeface="Georgia"/>
                <a:cs typeface="Georgia"/>
              </a:rPr>
              <a:t>Where fetus grows &amp; receives nourishment</a:t>
            </a:r>
            <a:endParaRPr lang="en-US" sz="3200" dirty="0">
              <a:latin typeface="Georgia"/>
              <a:cs typeface="Georgia"/>
            </a:endParaRPr>
          </a:p>
          <a:p>
            <a:pPr marL="571500" indent="-571500">
              <a:buFont typeface="Arial"/>
              <a:buChar char="•"/>
            </a:pPr>
            <a:r>
              <a:rPr lang="en-US" sz="3600" b="1" dirty="0" smtClean="0">
                <a:latin typeface="Georgia"/>
                <a:cs typeface="Georgia"/>
              </a:rPr>
              <a:t>Fallopian Tube- </a:t>
            </a:r>
            <a:r>
              <a:rPr lang="en-US" sz="3200" dirty="0">
                <a:latin typeface="Georgia"/>
                <a:cs typeface="Georgia"/>
              </a:rPr>
              <a:t>where fertilization occurs</a:t>
            </a:r>
          </a:p>
          <a:p>
            <a:pPr marL="571500" indent="-571500">
              <a:buFont typeface="Arial"/>
              <a:buChar char="•"/>
            </a:pPr>
            <a:r>
              <a:rPr lang="en-US" sz="3600" b="1" dirty="0" smtClean="0">
                <a:latin typeface="Georgia"/>
                <a:cs typeface="Georgia"/>
              </a:rPr>
              <a:t>Ovaries- </a:t>
            </a:r>
            <a:r>
              <a:rPr lang="en-US" sz="3200" dirty="0">
                <a:latin typeface="Georgia"/>
                <a:cs typeface="Georgia"/>
              </a:rPr>
              <a:t>produces eggs and hormones</a:t>
            </a:r>
          </a:p>
        </p:txBody>
      </p:sp>
    </p:spTree>
    <p:extLst>
      <p:ext uri="{BB962C8B-B14F-4D97-AF65-F5344CB8AC3E}">
        <p14:creationId xmlns:p14="http://schemas.microsoft.com/office/powerpoint/2010/main" val="183458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My Documents\Brian's Files\CURRICUL\Ag. Biology\Structures and Functions of Living Organisms\ANIMREPR\male repro.gif"/>
          <p:cNvPicPr>
            <a:picLocks noChangeAspect="1" noChangeArrowheads="1"/>
          </p:cNvPicPr>
          <p:nvPr/>
        </p:nvPicPr>
        <p:blipFill rotWithShape="1">
          <a:blip r:embed="rId2" cstate="print"/>
          <a:srcRect b="3544"/>
          <a:stretch/>
        </p:blipFill>
        <p:spPr bwMode="auto">
          <a:xfrm>
            <a:off x="2133600" y="983505"/>
            <a:ext cx="4572000" cy="4350496"/>
          </a:xfrm>
          <a:prstGeom prst="rect">
            <a:avLst/>
          </a:prstGeom>
          <a:noFill/>
          <a:ln w="9525">
            <a:noFill/>
            <a:miter lim="800000"/>
            <a:headEnd/>
            <a:tailEnd/>
          </a:ln>
        </p:spPr>
      </p:pic>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rPr>
              <a:t>Male Reproductive Organs</a:t>
            </a:r>
            <a:endParaRPr lang="en-US" dirty="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C. </a:t>
            </a:r>
            <a:r>
              <a:rPr lang="en-US" sz="1800" dirty="0">
                <a:latin typeface="Georgia"/>
                <a:cs typeface="Georgia"/>
              </a:rPr>
              <a:t>Define common terms and describe the function of reproductive organs</a:t>
            </a:r>
          </a:p>
        </p:txBody>
      </p:sp>
    </p:spTree>
    <p:extLst>
      <p:ext uri="{BB962C8B-B14F-4D97-AF65-F5344CB8AC3E}">
        <p14:creationId xmlns:p14="http://schemas.microsoft.com/office/powerpoint/2010/main" val="118913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rPr>
              <a:t>Male Reproductive Organs</a:t>
            </a:r>
            <a:endParaRPr lang="en-US" dirty="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fontScale="85000" lnSpcReduction="10000"/>
          </a:bodyPr>
          <a:lstStyle/>
          <a:p>
            <a:r>
              <a:rPr lang="en-US" sz="3500" b="1" dirty="0">
                <a:latin typeface="Georgia"/>
                <a:cs typeface="Georgia"/>
              </a:rPr>
              <a:t>Testes</a:t>
            </a:r>
            <a:r>
              <a:rPr lang="en-US" sz="3500" dirty="0">
                <a:latin typeface="Georgia"/>
                <a:cs typeface="Georgia"/>
              </a:rPr>
              <a:t> - produce sperm and testosterone</a:t>
            </a:r>
          </a:p>
          <a:p>
            <a:r>
              <a:rPr lang="en-US" sz="3500" b="1" dirty="0">
                <a:latin typeface="Georgia"/>
                <a:cs typeface="Georgia"/>
              </a:rPr>
              <a:t>Epididymis</a:t>
            </a:r>
            <a:r>
              <a:rPr lang="en-US" sz="3500" dirty="0">
                <a:latin typeface="Georgia"/>
                <a:cs typeface="Georgia"/>
              </a:rPr>
              <a:t> - collects and stores sperm</a:t>
            </a:r>
          </a:p>
          <a:p>
            <a:r>
              <a:rPr lang="en-US" sz="3500" b="1" dirty="0">
                <a:latin typeface="Georgia"/>
                <a:cs typeface="Georgia"/>
              </a:rPr>
              <a:t>Vas deferens </a:t>
            </a:r>
            <a:r>
              <a:rPr lang="en-US" sz="3500" dirty="0">
                <a:latin typeface="Georgia"/>
                <a:cs typeface="Georgia"/>
              </a:rPr>
              <a:t>- transports sperm</a:t>
            </a:r>
          </a:p>
          <a:p>
            <a:r>
              <a:rPr lang="en-US" sz="3500" b="1" dirty="0">
                <a:latin typeface="Georgia"/>
                <a:cs typeface="Georgia"/>
              </a:rPr>
              <a:t>Penis</a:t>
            </a:r>
            <a:r>
              <a:rPr lang="en-US" sz="3500" dirty="0">
                <a:latin typeface="Georgia"/>
                <a:cs typeface="Georgia"/>
              </a:rPr>
              <a:t> - places sperm in female</a:t>
            </a:r>
          </a:p>
          <a:p>
            <a:r>
              <a:rPr lang="en-US" sz="2400" b="1" dirty="0">
                <a:latin typeface="Georgia"/>
                <a:cs typeface="Georgia"/>
              </a:rPr>
              <a:t>Cowper's Gland</a:t>
            </a:r>
          </a:p>
          <a:p>
            <a:r>
              <a:rPr lang="en-US" sz="2400" b="1" dirty="0">
                <a:latin typeface="Georgia"/>
                <a:cs typeface="Georgia"/>
              </a:rPr>
              <a:t>Prostate Gland		</a:t>
            </a:r>
            <a:r>
              <a:rPr lang="en-US" sz="2400" b="1" dirty="0" smtClean="0">
                <a:latin typeface="Georgia"/>
                <a:cs typeface="Georgia"/>
              </a:rPr>
              <a:t>  </a:t>
            </a:r>
            <a:r>
              <a:rPr lang="en-US" sz="2800" dirty="0" smtClean="0">
                <a:latin typeface="Georgia"/>
                <a:cs typeface="Georgia"/>
              </a:rPr>
              <a:t>produce </a:t>
            </a:r>
            <a:r>
              <a:rPr lang="en-US" sz="2800" dirty="0">
                <a:latin typeface="Georgia"/>
                <a:cs typeface="Georgia"/>
              </a:rPr>
              <a:t>semen</a:t>
            </a:r>
            <a:endParaRPr lang="en-US" sz="2800" b="1" dirty="0">
              <a:latin typeface="Georgia"/>
              <a:cs typeface="Georgia"/>
            </a:endParaRPr>
          </a:p>
          <a:p>
            <a:r>
              <a:rPr lang="en-US" sz="2400" b="1" dirty="0">
                <a:latin typeface="Georgia"/>
                <a:cs typeface="Georgia"/>
              </a:rPr>
              <a:t>Seminal Vesicle</a:t>
            </a:r>
            <a:endParaRPr lang="en-US" sz="2800" dirty="0">
              <a:latin typeface="Georgia"/>
              <a:cs typeface="Georgia"/>
            </a:endParaRPr>
          </a:p>
          <a:p>
            <a:r>
              <a:rPr lang="en-US" sz="3500" b="1" dirty="0">
                <a:latin typeface="Georgia"/>
                <a:cs typeface="Georgia"/>
              </a:rPr>
              <a:t>Scrotum</a:t>
            </a:r>
            <a:r>
              <a:rPr lang="en-US" sz="3500" dirty="0">
                <a:latin typeface="Georgia"/>
                <a:cs typeface="Georgia"/>
              </a:rPr>
              <a:t> - protects testes &amp; maintains temp.</a:t>
            </a:r>
          </a:p>
          <a:p>
            <a:r>
              <a:rPr lang="en-US" sz="3500" b="1" dirty="0">
                <a:latin typeface="Georgia"/>
                <a:cs typeface="Georgia"/>
              </a:rPr>
              <a:t>Sheath</a:t>
            </a:r>
            <a:r>
              <a:rPr lang="en-US" sz="3500" dirty="0">
                <a:latin typeface="Georgia"/>
                <a:cs typeface="Georgia"/>
              </a:rPr>
              <a:t> - opening of reproductive tract</a:t>
            </a: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C. </a:t>
            </a:r>
            <a:r>
              <a:rPr lang="en-US" sz="1800" dirty="0">
                <a:latin typeface="Georgia"/>
                <a:cs typeface="Georgia"/>
              </a:rPr>
              <a:t>Define common terms and describe the function of reproductive organs</a:t>
            </a:r>
          </a:p>
        </p:txBody>
      </p:sp>
      <p:cxnSp>
        <p:nvCxnSpPr>
          <p:cNvPr id="5" name="Straight Connector 4"/>
          <p:cNvCxnSpPr>
            <a:cxnSpLocks noChangeShapeType="1"/>
          </p:cNvCxnSpPr>
          <p:nvPr/>
        </p:nvCxnSpPr>
        <p:spPr bwMode="auto">
          <a:xfrm>
            <a:off x="3048000" y="3352800"/>
            <a:ext cx="762000" cy="304800"/>
          </a:xfrm>
          <a:prstGeom prst="line">
            <a:avLst/>
          </a:prstGeom>
          <a:noFill/>
          <a:ln w="9525" algn="ctr">
            <a:solidFill>
              <a:schemeClr val="tx1"/>
            </a:solidFill>
            <a:round/>
            <a:headEnd/>
            <a:tailEnd/>
          </a:ln>
        </p:spPr>
      </p:cxnSp>
      <p:cxnSp>
        <p:nvCxnSpPr>
          <p:cNvPr id="6" name="Straight Connector 6"/>
          <p:cNvCxnSpPr>
            <a:cxnSpLocks noChangeShapeType="1"/>
          </p:cNvCxnSpPr>
          <p:nvPr/>
        </p:nvCxnSpPr>
        <p:spPr bwMode="auto">
          <a:xfrm>
            <a:off x="3048000" y="3657600"/>
            <a:ext cx="762000" cy="1588"/>
          </a:xfrm>
          <a:prstGeom prst="line">
            <a:avLst/>
          </a:prstGeom>
          <a:noFill/>
          <a:ln w="9525" algn="ctr">
            <a:solidFill>
              <a:schemeClr val="tx1"/>
            </a:solidFill>
            <a:round/>
            <a:headEnd/>
            <a:tailEnd/>
          </a:ln>
        </p:spPr>
      </p:cxnSp>
      <p:cxnSp>
        <p:nvCxnSpPr>
          <p:cNvPr id="7" name="Straight Connector 8"/>
          <p:cNvCxnSpPr>
            <a:cxnSpLocks noChangeShapeType="1"/>
          </p:cNvCxnSpPr>
          <p:nvPr/>
        </p:nvCxnSpPr>
        <p:spPr bwMode="auto">
          <a:xfrm flipV="1">
            <a:off x="3048000" y="3657600"/>
            <a:ext cx="762000" cy="381000"/>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236546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rPr>
              <a:t>Estrous Cycles</a:t>
            </a:r>
            <a:endParaRPr lang="en-US" dirty="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lstStyle/>
          <a:p>
            <a:r>
              <a:rPr lang="en-US" b="1" dirty="0">
                <a:latin typeface="Georgia"/>
                <a:cs typeface="Georgia"/>
              </a:rPr>
              <a:t>Estrous </a:t>
            </a:r>
            <a:r>
              <a:rPr lang="en-US" b="1" dirty="0" smtClean="0">
                <a:latin typeface="Georgia"/>
                <a:cs typeface="Georgia"/>
              </a:rPr>
              <a:t>Cycle</a:t>
            </a:r>
            <a:r>
              <a:rPr lang="en-US" dirty="0" smtClean="0">
                <a:latin typeface="Georgia"/>
                <a:cs typeface="Georgia"/>
              </a:rPr>
              <a:t>:</a:t>
            </a:r>
          </a:p>
          <a:p>
            <a:pPr lvl="1"/>
            <a:r>
              <a:rPr lang="en-US" dirty="0" smtClean="0">
                <a:latin typeface="Georgia"/>
                <a:cs typeface="Georgia"/>
              </a:rPr>
              <a:t>Time </a:t>
            </a:r>
            <a:r>
              <a:rPr lang="en-US" b="1" dirty="0">
                <a:latin typeface="Georgia"/>
                <a:cs typeface="Georgia"/>
              </a:rPr>
              <a:t>between</a:t>
            </a:r>
            <a:r>
              <a:rPr lang="en-US" dirty="0">
                <a:latin typeface="Georgia"/>
                <a:cs typeface="Georgia"/>
              </a:rPr>
              <a:t> periods of </a:t>
            </a:r>
            <a:r>
              <a:rPr lang="en-US" dirty="0" smtClean="0">
                <a:latin typeface="Georgia"/>
                <a:cs typeface="Georgia"/>
              </a:rPr>
              <a:t>estr</a:t>
            </a:r>
            <a:r>
              <a:rPr lang="en-US" u="sng" dirty="0" smtClean="0">
                <a:latin typeface="Georgia"/>
                <a:cs typeface="Georgia"/>
              </a:rPr>
              <a:t>us</a:t>
            </a:r>
            <a:r>
              <a:rPr lang="en-US" dirty="0">
                <a:latin typeface="Georgia"/>
                <a:cs typeface="Georgia"/>
              </a:rPr>
              <a:t>, or “heat”</a:t>
            </a:r>
            <a:endParaRPr lang="en-US" u="sng" dirty="0">
              <a:latin typeface="Georgia"/>
              <a:cs typeface="Georgia"/>
            </a:endParaRPr>
          </a:p>
          <a:p>
            <a:pPr lvl="1"/>
            <a:r>
              <a:rPr lang="en-US" dirty="0">
                <a:latin typeface="Georgia"/>
                <a:cs typeface="Georgia"/>
              </a:rPr>
              <a:t>O</a:t>
            </a:r>
            <a:r>
              <a:rPr lang="en-US" dirty="0" smtClean="0">
                <a:latin typeface="Georgia"/>
                <a:cs typeface="Georgia"/>
              </a:rPr>
              <a:t>ften </a:t>
            </a:r>
            <a:r>
              <a:rPr lang="en-US" dirty="0">
                <a:latin typeface="Georgia"/>
                <a:cs typeface="Georgia"/>
              </a:rPr>
              <a:t>influenced by of hours of light in the day</a:t>
            </a:r>
          </a:p>
          <a:p>
            <a:endParaRPr lang="en-US" dirty="0">
              <a:latin typeface="Georgia"/>
              <a:cs typeface="Georgia"/>
            </a:endParaRPr>
          </a:p>
        </p:txBody>
      </p:sp>
      <p:sp>
        <p:nvSpPr>
          <p:cNvPr id="4" name="Rectangle 3"/>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Tree>
    <p:extLst>
      <p:ext uri="{BB962C8B-B14F-4D97-AF65-F5344CB8AC3E}">
        <p14:creationId xmlns:p14="http://schemas.microsoft.com/office/powerpoint/2010/main" val="1542130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rPr>
              <a:t>Estrous Cycles</a:t>
            </a:r>
            <a:endParaRPr lang="en-US" dirty="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066800"/>
            <a:ext cx="8229600" cy="4343401"/>
          </a:xfrm>
        </p:spPr>
        <p:txBody>
          <a:bodyPr/>
          <a:lstStyle/>
          <a:p>
            <a:r>
              <a:rPr lang="en-US" dirty="0" smtClean="0">
                <a:latin typeface="Georgia"/>
                <a:cs typeface="Georgia"/>
              </a:rPr>
              <a:t>Estrous Cycles by Species:</a:t>
            </a:r>
            <a:endParaRPr lang="en-US" dirty="0">
              <a:latin typeface="Georgia"/>
              <a:cs typeface="Georgia"/>
            </a:endParaRPr>
          </a:p>
        </p:txBody>
      </p:sp>
      <p:sp>
        <p:nvSpPr>
          <p:cNvPr id="4" name="Rectangle 3"/>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graphicFrame>
        <p:nvGraphicFramePr>
          <p:cNvPr id="5" name="Group 59"/>
          <p:cNvGraphicFramePr>
            <a:graphicFrameLocks noGrp="1"/>
          </p:cNvGraphicFramePr>
          <p:nvPr>
            <p:extLst>
              <p:ext uri="{D42A27DB-BD31-4B8C-83A1-F6EECF244321}">
                <p14:modId xmlns:p14="http://schemas.microsoft.com/office/powerpoint/2010/main" val="3877266927"/>
              </p:ext>
            </p:extLst>
          </p:nvPr>
        </p:nvGraphicFramePr>
        <p:xfrm>
          <a:off x="1447800" y="1752600"/>
          <a:ext cx="6400800" cy="3505200"/>
        </p:xfrm>
        <a:graphic>
          <a:graphicData uri="http://schemas.openxmlformats.org/drawingml/2006/table">
            <a:tbl>
              <a:tblPr/>
              <a:tblGrid>
                <a:gridCol w="1279525"/>
                <a:gridCol w="1011238"/>
                <a:gridCol w="1414462"/>
                <a:gridCol w="26955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ahoma" pitchFamily="34" charset="0"/>
                        </a:rPr>
                        <a:t>Species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ahoma" pitchFamily="34" charset="0"/>
                        </a:rPr>
                        <a:t>Estrous Cycle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ahoma" pitchFamily="34" charset="0"/>
                        </a:rPr>
                        <a:t>Length of Estrus (heat)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ahoma" pitchFamily="34" charset="0"/>
                        </a:rPr>
                        <a:t>Ovulation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ahoma" pitchFamily="34" charset="0"/>
                        </a:rPr>
                        <a:t>Cow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12-18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10-14 hours after estrus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252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Mare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6-8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1-2 days before estrus ends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Doe (goat)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30-40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At end of estrus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Doe (rabbit)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Constant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Constant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8-10 hours after mating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Sow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20-21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40-72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Mid estrus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Ewe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24-36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Late estrus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Dog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9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1-2 days after estrus begins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Cat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14-21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5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ahoma" pitchFamily="34" charset="0"/>
                        </a:rPr>
                        <a:t>24 after mating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61300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rPr>
              <a:t>Estrous Cycles</a:t>
            </a:r>
            <a:endParaRPr lang="en-US" dirty="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066801"/>
            <a:ext cx="4419600" cy="2209800"/>
          </a:xfrm>
        </p:spPr>
        <p:txBody>
          <a:bodyPr>
            <a:normAutofit/>
          </a:bodyPr>
          <a:lstStyle/>
          <a:p>
            <a:pPr marL="0" indent="0">
              <a:buNone/>
            </a:pPr>
            <a:r>
              <a:rPr kumimoji="1" lang="en-US" b="1" dirty="0" smtClean="0">
                <a:latin typeface="Georgia"/>
                <a:cs typeface="Georgia"/>
              </a:rPr>
              <a:t>1- Estrus</a:t>
            </a:r>
            <a:r>
              <a:rPr kumimoji="1" lang="en-US" b="1" dirty="0">
                <a:latin typeface="Georgia"/>
                <a:cs typeface="Georgia"/>
              </a:rPr>
              <a:t>- </a:t>
            </a:r>
            <a:r>
              <a:rPr kumimoji="1" lang="en-US" sz="2400" dirty="0">
                <a:latin typeface="Georgia"/>
                <a:cs typeface="Georgia"/>
              </a:rPr>
              <a:t>also known as “heat.”  The period of time when female is receptive to male and conception can occur.</a:t>
            </a:r>
          </a:p>
          <a:p>
            <a:pPr marL="457200" lvl="1" indent="0">
              <a:buNone/>
            </a:pPr>
            <a:r>
              <a:rPr kumimoji="1" lang="en-US" dirty="0" smtClean="0">
                <a:latin typeface="Georgia"/>
                <a:cs typeface="Georgia"/>
              </a:rPr>
              <a:t>-</a:t>
            </a:r>
            <a:r>
              <a:rPr kumimoji="1" lang="en-US" sz="2000" b="1" dirty="0">
                <a:latin typeface="Georgia"/>
                <a:cs typeface="Georgia"/>
              </a:rPr>
              <a:t>Hormone</a:t>
            </a:r>
            <a:r>
              <a:rPr kumimoji="1" lang="en-US" sz="2000" dirty="0">
                <a:latin typeface="Georgia"/>
                <a:cs typeface="Georgia"/>
              </a:rPr>
              <a:t>: </a:t>
            </a:r>
            <a:r>
              <a:rPr kumimoji="1" lang="en-US" sz="2000" dirty="0" smtClean="0">
                <a:latin typeface="Georgia"/>
                <a:cs typeface="Georgia"/>
              </a:rPr>
              <a:t>Estrogen</a:t>
            </a:r>
            <a:endParaRPr kumimoji="1" lang="en-US" sz="1800" dirty="0">
              <a:latin typeface="Georgia"/>
              <a:cs typeface="Georgia"/>
            </a:endParaRPr>
          </a:p>
        </p:txBody>
      </p:sp>
      <p:sp>
        <p:nvSpPr>
          <p:cNvPr id="4" name="Rectangle 3"/>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pic>
        <p:nvPicPr>
          <p:cNvPr id="6" name="Picture 58"/>
          <p:cNvPicPr>
            <a:picLocks noChangeAspect="1" noChangeArrowheads="1"/>
          </p:cNvPicPr>
          <p:nvPr/>
        </p:nvPicPr>
        <p:blipFill>
          <a:blip r:embed="rId2" cstate="print"/>
          <a:srcRect/>
          <a:stretch>
            <a:fillRect/>
          </a:stretch>
        </p:blipFill>
        <p:spPr bwMode="auto">
          <a:xfrm>
            <a:off x="5257800" y="1531938"/>
            <a:ext cx="3390900" cy="3268662"/>
          </a:xfrm>
          <a:prstGeom prst="rect">
            <a:avLst/>
          </a:prstGeom>
          <a:noFill/>
          <a:ln w="9525">
            <a:noFill/>
            <a:miter lim="800000"/>
            <a:headEnd/>
            <a:tailEnd/>
          </a:ln>
        </p:spPr>
      </p:pic>
      <p:sp>
        <p:nvSpPr>
          <p:cNvPr id="7" name="Text Box 59"/>
          <p:cNvSpPr txBox="1">
            <a:spLocks noChangeArrowheads="1"/>
          </p:cNvSpPr>
          <p:nvPr/>
        </p:nvSpPr>
        <p:spPr bwMode="auto">
          <a:xfrm>
            <a:off x="6553200" y="1295400"/>
            <a:ext cx="1066800" cy="396875"/>
          </a:xfrm>
          <a:prstGeom prst="rect">
            <a:avLst/>
          </a:prstGeom>
          <a:noFill/>
          <a:ln w="9525">
            <a:noFill/>
            <a:miter lim="800000"/>
            <a:headEnd/>
            <a:tailEnd/>
          </a:ln>
        </p:spPr>
        <p:txBody>
          <a:bodyPr>
            <a:spAutoFit/>
          </a:bodyPr>
          <a:lstStyle/>
          <a:p>
            <a:pPr>
              <a:spcBef>
                <a:spcPct val="50000"/>
              </a:spcBef>
            </a:pPr>
            <a:r>
              <a:rPr lang="en-US" sz="2000" dirty="0"/>
              <a:t>1-Estrus</a:t>
            </a:r>
          </a:p>
        </p:txBody>
      </p:sp>
      <p:sp>
        <p:nvSpPr>
          <p:cNvPr id="8" name="Text Box 60"/>
          <p:cNvSpPr txBox="1">
            <a:spLocks noChangeArrowheads="1"/>
          </p:cNvSpPr>
          <p:nvPr/>
        </p:nvSpPr>
        <p:spPr bwMode="auto">
          <a:xfrm>
            <a:off x="7620000" y="1447800"/>
            <a:ext cx="1524000" cy="396875"/>
          </a:xfrm>
          <a:prstGeom prst="rect">
            <a:avLst/>
          </a:prstGeom>
          <a:noFill/>
          <a:ln w="9525">
            <a:noFill/>
            <a:miter lim="800000"/>
            <a:headEnd/>
            <a:tailEnd/>
          </a:ln>
        </p:spPr>
        <p:txBody>
          <a:bodyPr>
            <a:spAutoFit/>
          </a:bodyPr>
          <a:lstStyle/>
          <a:p>
            <a:pPr>
              <a:spcBef>
                <a:spcPct val="50000"/>
              </a:spcBef>
            </a:pPr>
            <a:r>
              <a:rPr lang="en-US" sz="2000"/>
              <a:t>2-Metestrus</a:t>
            </a:r>
          </a:p>
        </p:txBody>
      </p:sp>
      <p:sp>
        <p:nvSpPr>
          <p:cNvPr id="12" name="Content Placeholder 2"/>
          <p:cNvSpPr txBox="1">
            <a:spLocks/>
          </p:cNvSpPr>
          <p:nvPr/>
        </p:nvSpPr>
        <p:spPr>
          <a:xfrm>
            <a:off x="457200" y="3505200"/>
            <a:ext cx="4419600" cy="2209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kumimoji="1" lang="en-US" b="1" dirty="0">
                <a:latin typeface="Georgia"/>
                <a:cs typeface="Georgia"/>
              </a:rPr>
              <a:t>2</a:t>
            </a:r>
            <a:r>
              <a:rPr kumimoji="1" lang="en-US" b="1" dirty="0" smtClean="0">
                <a:latin typeface="Georgia"/>
                <a:cs typeface="Georgia"/>
              </a:rPr>
              <a:t>- </a:t>
            </a:r>
            <a:r>
              <a:rPr kumimoji="1" lang="en-US" b="1" dirty="0" err="1" smtClean="0">
                <a:latin typeface="Georgia"/>
                <a:cs typeface="Georgia"/>
              </a:rPr>
              <a:t>Metestrus</a:t>
            </a:r>
            <a:r>
              <a:rPr kumimoji="1" lang="en-US" b="1" dirty="0" smtClean="0">
                <a:latin typeface="Georgia"/>
                <a:cs typeface="Georgia"/>
              </a:rPr>
              <a:t>- </a:t>
            </a:r>
            <a:r>
              <a:rPr kumimoji="1" lang="en-US" sz="2400" dirty="0" smtClean="0">
                <a:latin typeface="Georgia"/>
                <a:cs typeface="Georgia"/>
              </a:rPr>
              <a:t>follows estrus.  Usually when ovulation occurs</a:t>
            </a:r>
          </a:p>
          <a:p>
            <a:pPr marL="457200" lvl="1" indent="0">
              <a:buFont typeface="Arial"/>
              <a:buNone/>
            </a:pPr>
            <a:r>
              <a:rPr kumimoji="1" lang="en-US" dirty="0" smtClean="0">
                <a:latin typeface="Georgia"/>
                <a:cs typeface="Georgia"/>
              </a:rPr>
              <a:t>-</a:t>
            </a:r>
            <a:r>
              <a:rPr kumimoji="1" lang="en-US" sz="2000" b="1" dirty="0" smtClean="0">
                <a:latin typeface="Georgia"/>
                <a:cs typeface="Georgia"/>
              </a:rPr>
              <a:t>Hormone</a:t>
            </a:r>
            <a:r>
              <a:rPr kumimoji="1" lang="en-US" sz="2000" dirty="0" smtClean="0">
                <a:latin typeface="Georgia"/>
                <a:cs typeface="Georgia"/>
              </a:rPr>
              <a:t>: LH </a:t>
            </a:r>
            <a:r>
              <a:rPr kumimoji="1" lang="en-US" sz="1400" dirty="0" smtClean="0">
                <a:latin typeface="Georgia"/>
                <a:cs typeface="Georgia"/>
              </a:rPr>
              <a:t>(</a:t>
            </a:r>
            <a:r>
              <a:rPr kumimoji="1" lang="en-US" sz="1400" dirty="0" err="1" smtClean="0">
                <a:latin typeface="Georgia"/>
                <a:cs typeface="Georgia"/>
              </a:rPr>
              <a:t>leutenizing</a:t>
            </a:r>
            <a:r>
              <a:rPr kumimoji="1" lang="en-US" sz="1400" dirty="0" smtClean="0">
                <a:latin typeface="Georgia"/>
                <a:cs typeface="Georgia"/>
              </a:rPr>
              <a:t> hormone)</a:t>
            </a:r>
            <a:endParaRPr kumimoji="1" lang="en-US" sz="1200" dirty="0">
              <a:latin typeface="Georgia"/>
              <a:cs typeface="Georgia"/>
            </a:endParaRPr>
          </a:p>
        </p:txBody>
      </p:sp>
      <p:cxnSp>
        <p:nvCxnSpPr>
          <p:cNvPr id="14" name="Straight Connector 13"/>
          <p:cNvCxnSpPr/>
          <p:nvPr/>
        </p:nvCxnSpPr>
        <p:spPr>
          <a:xfrm>
            <a:off x="7162800" y="1676400"/>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620000" y="1828800"/>
            <a:ext cx="3048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010400" y="41910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172200" y="1828800"/>
            <a:ext cx="30480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228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to="" calcmode="lin" valueType="num">
                                      <p:cBhvr>
                                        <p:cTn id="12"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rPr>
              <a:t>Estrous Cycles</a:t>
            </a:r>
            <a:endParaRPr lang="en-US" dirty="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066801"/>
            <a:ext cx="4419600" cy="2209800"/>
          </a:xfrm>
        </p:spPr>
        <p:txBody>
          <a:bodyPr>
            <a:normAutofit/>
          </a:bodyPr>
          <a:lstStyle/>
          <a:p>
            <a:pPr marL="0" indent="0">
              <a:buNone/>
            </a:pPr>
            <a:r>
              <a:rPr kumimoji="1" lang="en-US" b="1" dirty="0">
                <a:latin typeface="Georgia"/>
                <a:cs typeface="Georgia"/>
              </a:rPr>
              <a:t>3</a:t>
            </a:r>
            <a:r>
              <a:rPr kumimoji="1" lang="en-US" b="1" dirty="0" smtClean="0">
                <a:latin typeface="Georgia"/>
                <a:cs typeface="Georgia"/>
              </a:rPr>
              <a:t>- </a:t>
            </a:r>
            <a:r>
              <a:rPr kumimoji="1" lang="en-US" b="1" dirty="0" err="1" smtClean="0">
                <a:latin typeface="Georgia"/>
                <a:cs typeface="Georgia"/>
              </a:rPr>
              <a:t>Diestrus</a:t>
            </a:r>
            <a:r>
              <a:rPr kumimoji="1" lang="en-US" b="1" dirty="0">
                <a:latin typeface="Georgia"/>
                <a:cs typeface="Georgia"/>
              </a:rPr>
              <a:t>- </a:t>
            </a:r>
            <a:r>
              <a:rPr kumimoji="1" lang="en-US" sz="2400" dirty="0" smtClean="0">
                <a:latin typeface="Georgia"/>
                <a:cs typeface="Georgia"/>
              </a:rPr>
              <a:t>Period of cycle when system assumes pregnancy.</a:t>
            </a:r>
            <a:endParaRPr kumimoji="1" lang="en-US" sz="2400" dirty="0">
              <a:latin typeface="Georgia"/>
              <a:cs typeface="Georgia"/>
            </a:endParaRPr>
          </a:p>
          <a:p>
            <a:pPr marL="457200" lvl="1" indent="0">
              <a:buNone/>
            </a:pPr>
            <a:r>
              <a:rPr kumimoji="1" lang="en-US" dirty="0" smtClean="0">
                <a:latin typeface="Georgia"/>
                <a:cs typeface="Georgia"/>
              </a:rPr>
              <a:t>-</a:t>
            </a:r>
            <a:r>
              <a:rPr kumimoji="1" lang="en-US" sz="2000" b="1" dirty="0">
                <a:latin typeface="Georgia"/>
                <a:cs typeface="Georgia"/>
              </a:rPr>
              <a:t>Hormone</a:t>
            </a:r>
            <a:r>
              <a:rPr kumimoji="1" lang="en-US" sz="2000" dirty="0">
                <a:latin typeface="Georgia"/>
                <a:cs typeface="Georgia"/>
              </a:rPr>
              <a:t>: </a:t>
            </a:r>
            <a:r>
              <a:rPr kumimoji="1" lang="en-US" sz="2000" dirty="0" smtClean="0">
                <a:latin typeface="Georgia"/>
                <a:cs typeface="Georgia"/>
              </a:rPr>
              <a:t>Progesterone</a:t>
            </a:r>
            <a:endParaRPr kumimoji="1" lang="en-US" sz="1800" dirty="0">
              <a:latin typeface="Georgia"/>
              <a:cs typeface="Georgia"/>
            </a:endParaRPr>
          </a:p>
        </p:txBody>
      </p:sp>
      <p:sp>
        <p:nvSpPr>
          <p:cNvPr id="4" name="Rectangle 3"/>
          <p:cNvSpPr/>
          <p:nvPr/>
        </p:nvSpPr>
        <p:spPr>
          <a:xfrm>
            <a:off x="4466" y="0"/>
            <a:ext cx="9139533" cy="784830"/>
          </a:xfrm>
          <a:prstGeom prst="rect">
            <a:avLst/>
          </a:prstGeom>
        </p:spPr>
        <p:txBody>
          <a:bodyPr wrap="square">
            <a:spAutoFit/>
          </a:bodyPr>
          <a:lstStyle/>
          <a:p>
            <a:r>
              <a:rPr lang="en-US" sz="1500" dirty="0" smtClean="0">
                <a:latin typeface="Georgia"/>
                <a:cs typeface="Georgia"/>
              </a:rPr>
              <a:t>D.  </a:t>
            </a:r>
            <a:r>
              <a:rPr lang="en-US" sz="1500" dirty="0">
                <a:latin typeface="Georgia"/>
                <a:cs typeface="Georgia"/>
              </a:rPr>
              <a:t>Compare 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pic>
        <p:nvPicPr>
          <p:cNvPr id="6" name="Picture 58"/>
          <p:cNvPicPr>
            <a:picLocks noChangeAspect="1" noChangeArrowheads="1"/>
          </p:cNvPicPr>
          <p:nvPr/>
        </p:nvPicPr>
        <p:blipFill>
          <a:blip r:embed="rId2" cstate="print"/>
          <a:srcRect/>
          <a:stretch>
            <a:fillRect/>
          </a:stretch>
        </p:blipFill>
        <p:spPr bwMode="auto">
          <a:xfrm>
            <a:off x="5257800" y="1524000"/>
            <a:ext cx="3390900" cy="3268662"/>
          </a:xfrm>
          <a:prstGeom prst="rect">
            <a:avLst/>
          </a:prstGeom>
          <a:noFill/>
          <a:ln w="9525">
            <a:noFill/>
            <a:miter lim="800000"/>
            <a:headEnd/>
            <a:tailEnd/>
          </a:ln>
        </p:spPr>
      </p:pic>
      <p:sp>
        <p:nvSpPr>
          <p:cNvPr id="7" name="Text Box 59"/>
          <p:cNvSpPr txBox="1">
            <a:spLocks noChangeArrowheads="1"/>
          </p:cNvSpPr>
          <p:nvPr/>
        </p:nvSpPr>
        <p:spPr bwMode="auto">
          <a:xfrm>
            <a:off x="6553200" y="1295400"/>
            <a:ext cx="1066800" cy="396875"/>
          </a:xfrm>
          <a:prstGeom prst="rect">
            <a:avLst/>
          </a:prstGeom>
          <a:noFill/>
          <a:ln w="9525">
            <a:noFill/>
            <a:miter lim="800000"/>
            <a:headEnd/>
            <a:tailEnd/>
          </a:ln>
        </p:spPr>
        <p:txBody>
          <a:bodyPr>
            <a:spAutoFit/>
          </a:bodyPr>
          <a:lstStyle/>
          <a:p>
            <a:pPr>
              <a:spcBef>
                <a:spcPct val="50000"/>
              </a:spcBef>
            </a:pPr>
            <a:r>
              <a:rPr lang="en-US" sz="2000" dirty="0"/>
              <a:t>1-Estrus</a:t>
            </a:r>
          </a:p>
        </p:txBody>
      </p:sp>
      <p:sp>
        <p:nvSpPr>
          <p:cNvPr id="8" name="Text Box 60"/>
          <p:cNvSpPr txBox="1">
            <a:spLocks noChangeArrowheads="1"/>
          </p:cNvSpPr>
          <p:nvPr/>
        </p:nvSpPr>
        <p:spPr bwMode="auto">
          <a:xfrm>
            <a:off x="7620000" y="1447800"/>
            <a:ext cx="1524000" cy="396875"/>
          </a:xfrm>
          <a:prstGeom prst="rect">
            <a:avLst/>
          </a:prstGeom>
          <a:noFill/>
          <a:ln w="9525">
            <a:noFill/>
            <a:miter lim="800000"/>
            <a:headEnd/>
            <a:tailEnd/>
          </a:ln>
        </p:spPr>
        <p:txBody>
          <a:bodyPr>
            <a:spAutoFit/>
          </a:bodyPr>
          <a:lstStyle/>
          <a:p>
            <a:pPr>
              <a:spcBef>
                <a:spcPct val="50000"/>
              </a:spcBef>
            </a:pPr>
            <a:r>
              <a:rPr lang="en-US" sz="2000"/>
              <a:t>2-Metestrus</a:t>
            </a:r>
          </a:p>
        </p:txBody>
      </p:sp>
      <p:sp>
        <p:nvSpPr>
          <p:cNvPr id="9" name="Text Box 61"/>
          <p:cNvSpPr txBox="1">
            <a:spLocks noChangeArrowheads="1"/>
          </p:cNvSpPr>
          <p:nvPr/>
        </p:nvSpPr>
        <p:spPr bwMode="auto">
          <a:xfrm>
            <a:off x="6400800" y="4632325"/>
            <a:ext cx="1447800" cy="396875"/>
          </a:xfrm>
          <a:prstGeom prst="rect">
            <a:avLst/>
          </a:prstGeom>
          <a:noFill/>
          <a:ln w="9525">
            <a:noFill/>
            <a:miter lim="800000"/>
            <a:headEnd/>
            <a:tailEnd/>
          </a:ln>
        </p:spPr>
        <p:txBody>
          <a:bodyPr>
            <a:spAutoFit/>
          </a:bodyPr>
          <a:lstStyle/>
          <a:p>
            <a:pPr>
              <a:spcBef>
                <a:spcPct val="50000"/>
              </a:spcBef>
            </a:pPr>
            <a:r>
              <a:rPr lang="en-US" sz="2000" dirty="0"/>
              <a:t>3- </a:t>
            </a:r>
            <a:r>
              <a:rPr lang="en-US" sz="2000" dirty="0" err="1"/>
              <a:t>Diestrus</a:t>
            </a:r>
            <a:endParaRPr lang="en-US" sz="2000" dirty="0"/>
          </a:p>
        </p:txBody>
      </p:sp>
      <p:sp>
        <p:nvSpPr>
          <p:cNvPr id="10" name="Text Box 62"/>
          <p:cNvSpPr txBox="1">
            <a:spLocks noChangeArrowheads="1"/>
          </p:cNvSpPr>
          <p:nvPr/>
        </p:nvSpPr>
        <p:spPr bwMode="auto">
          <a:xfrm>
            <a:off x="4876800" y="1600200"/>
            <a:ext cx="1447800" cy="396875"/>
          </a:xfrm>
          <a:prstGeom prst="rect">
            <a:avLst/>
          </a:prstGeom>
          <a:noFill/>
          <a:ln w="9525">
            <a:noFill/>
            <a:miter lim="800000"/>
            <a:headEnd/>
            <a:tailEnd/>
          </a:ln>
        </p:spPr>
        <p:txBody>
          <a:bodyPr>
            <a:spAutoFit/>
          </a:bodyPr>
          <a:lstStyle/>
          <a:p>
            <a:pPr>
              <a:spcBef>
                <a:spcPct val="50000"/>
              </a:spcBef>
            </a:pPr>
            <a:r>
              <a:rPr lang="en-US" sz="2000" dirty="0"/>
              <a:t>4-Proestrus</a:t>
            </a:r>
          </a:p>
        </p:txBody>
      </p:sp>
      <p:sp>
        <p:nvSpPr>
          <p:cNvPr id="12" name="Content Placeholder 2"/>
          <p:cNvSpPr txBox="1">
            <a:spLocks/>
          </p:cNvSpPr>
          <p:nvPr/>
        </p:nvSpPr>
        <p:spPr>
          <a:xfrm>
            <a:off x="457200" y="3276600"/>
            <a:ext cx="4419600" cy="2209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kumimoji="1" lang="en-US" b="1" dirty="0" smtClean="0">
                <a:latin typeface="Georgia"/>
                <a:cs typeface="Georgia"/>
              </a:rPr>
              <a:t>4- </a:t>
            </a:r>
            <a:r>
              <a:rPr kumimoji="1" lang="en-US" b="1" dirty="0" err="1" smtClean="0">
                <a:latin typeface="Georgia"/>
                <a:cs typeface="Georgia"/>
              </a:rPr>
              <a:t>Proestrus</a:t>
            </a:r>
            <a:r>
              <a:rPr kumimoji="1" lang="en-US" b="1" dirty="0" smtClean="0">
                <a:latin typeface="Georgia"/>
                <a:cs typeface="Georgia"/>
              </a:rPr>
              <a:t>- </a:t>
            </a:r>
            <a:r>
              <a:rPr kumimoji="1" lang="en-US" sz="2400" dirty="0" smtClean="0">
                <a:latin typeface="Georgia"/>
                <a:cs typeface="Georgia"/>
              </a:rPr>
              <a:t>If not pregnant, body prepares to begin cycle again</a:t>
            </a:r>
          </a:p>
          <a:p>
            <a:pPr marL="457200" lvl="1" indent="0">
              <a:buFont typeface="Arial"/>
              <a:buNone/>
            </a:pPr>
            <a:r>
              <a:rPr kumimoji="1" lang="en-US" dirty="0" smtClean="0">
                <a:latin typeface="Georgia"/>
                <a:cs typeface="Georgia"/>
              </a:rPr>
              <a:t>-</a:t>
            </a:r>
            <a:r>
              <a:rPr kumimoji="1" lang="en-US" sz="2000" b="1" dirty="0" smtClean="0">
                <a:latin typeface="Georgia"/>
                <a:cs typeface="Georgia"/>
              </a:rPr>
              <a:t>Hormone</a:t>
            </a:r>
            <a:r>
              <a:rPr kumimoji="1" lang="en-US" sz="2000" dirty="0" smtClean="0">
                <a:latin typeface="Georgia"/>
                <a:cs typeface="Georgia"/>
              </a:rPr>
              <a:t>: Progesterone drops </a:t>
            </a:r>
            <a:endParaRPr kumimoji="1" lang="en-US" sz="1200" dirty="0">
              <a:latin typeface="Georgia"/>
              <a:cs typeface="Georgia"/>
            </a:endParaRPr>
          </a:p>
        </p:txBody>
      </p:sp>
      <p:cxnSp>
        <p:nvCxnSpPr>
          <p:cNvPr id="11" name="Straight Connector 10"/>
          <p:cNvCxnSpPr/>
          <p:nvPr/>
        </p:nvCxnSpPr>
        <p:spPr>
          <a:xfrm>
            <a:off x="7162800" y="1668462"/>
            <a:ext cx="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620000" y="1820862"/>
            <a:ext cx="3048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010400" y="4183062"/>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172200" y="1820862"/>
            <a:ext cx="30480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790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to="" calcmode="lin" valueType="num">
                                      <p:cBhvr>
                                        <p:cTn id="7" dur="1" fill="hold"/>
                                        <p:tgtEl>
                                          <p:spTgt spid="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to="" calcmode="lin" valueType="num">
                                      <p:cBhvr>
                                        <p:cTn id="12" dur="1" fill="hold"/>
                                        <p:tgtEl>
                                          <p:spTgt spid="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rPr>
              <a:t>Breeding Readiness</a:t>
            </a:r>
            <a:endParaRPr lang="en-US" dirty="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066800"/>
            <a:ext cx="4038600" cy="4267199"/>
          </a:xfrm>
        </p:spPr>
        <p:txBody>
          <a:bodyPr>
            <a:normAutofit/>
          </a:bodyPr>
          <a:lstStyle/>
          <a:p>
            <a:pPr marL="0" indent="0">
              <a:buNone/>
            </a:pPr>
            <a:r>
              <a:rPr kumimoji="1" lang="en-US" b="1" dirty="0" smtClean="0">
                <a:latin typeface="Georgia"/>
                <a:cs typeface="Georgia"/>
              </a:rPr>
              <a:t>Cattle-</a:t>
            </a:r>
          </a:p>
          <a:p>
            <a:r>
              <a:rPr kumimoji="1" lang="en-US" sz="2400" dirty="0" smtClean="0">
                <a:latin typeface="Georgia"/>
                <a:cs typeface="Georgia"/>
              </a:rPr>
              <a:t>Standing to be mounted or trailing other cattle</a:t>
            </a:r>
          </a:p>
          <a:p>
            <a:r>
              <a:rPr kumimoji="1" lang="en-US" sz="2400" dirty="0" smtClean="0">
                <a:latin typeface="Georgia"/>
                <a:cs typeface="Georgia"/>
              </a:rPr>
              <a:t>Clear, viscous mucous from vulva</a:t>
            </a:r>
          </a:p>
          <a:p>
            <a:r>
              <a:rPr kumimoji="1" lang="en-US" sz="2400" dirty="0" smtClean="0">
                <a:latin typeface="Georgia"/>
                <a:cs typeface="Georgia"/>
              </a:rPr>
              <a:t>Swelling of vulva</a:t>
            </a:r>
          </a:p>
          <a:p>
            <a:r>
              <a:rPr kumimoji="1" lang="en-US" sz="2400" dirty="0" smtClean="0">
                <a:latin typeface="Georgia"/>
                <a:cs typeface="Georgia"/>
              </a:rPr>
              <a:t>Restlessness</a:t>
            </a:r>
          </a:p>
          <a:p>
            <a:endParaRPr kumimoji="1" lang="en-US" sz="2400" dirty="0">
              <a:latin typeface="Georgia"/>
              <a:cs typeface="Georgia"/>
            </a:endParaRPr>
          </a:p>
        </p:txBody>
      </p:sp>
      <p:sp>
        <p:nvSpPr>
          <p:cNvPr id="4" name="Rectangle 3"/>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
        <p:nvSpPr>
          <p:cNvPr id="11" name="Content Placeholder 2"/>
          <p:cNvSpPr txBox="1">
            <a:spLocks/>
          </p:cNvSpPr>
          <p:nvPr/>
        </p:nvSpPr>
        <p:spPr>
          <a:xfrm>
            <a:off x="4953000" y="1066800"/>
            <a:ext cx="4038600" cy="42671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kumimoji="1" lang="en-US" b="1" dirty="0" smtClean="0">
                <a:latin typeface="Georgia"/>
                <a:cs typeface="Georgia"/>
              </a:rPr>
              <a:t>Horses-</a:t>
            </a:r>
          </a:p>
          <a:p>
            <a:r>
              <a:rPr kumimoji="1" lang="en-US" sz="2400" dirty="0" smtClean="0">
                <a:latin typeface="Georgia"/>
                <a:cs typeface="Georgia"/>
              </a:rPr>
              <a:t>Restlessness whinnying</a:t>
            </a:r>
          </a:p>
          <a:p>
            <a:r>
              <a:rPr kumimoji="1" lang="en-US" sz="2400" dirty="0" smtClean="0">
                <a:latin typeface="Georgia"/>
                <a:cs typeface="Georgia"/>
              </a:rPr>
              <a:t>Frequent urination in small amounts</a:t>
            </a:r>
          </a:p>
          <a:p>
            <a:r>
              <a:rPr kumimoji="1" lang="en-US" sz="2400" dirty="0" smtClean="0">
                <a:latin typeface="Georgia"/>
                <a:cs typeface="Georgia"/>
              </a:rPr>
              <a:t>Backing up and pushing on fences or other objects</a:t>
            </a:r>
          </a:p>
          <a:p>
            <a:endParaRPr kumimoji="1" lang="en-US" sz="2400" dirty="0" smtClean="0">
              <a:latin typeface="Georgia"/>
              <a:cs typeface="Georgia"/>
            </a:endParaRPr>
          </a:p>
          <a:p>
            <a:endParaRPr kumimoji="1" lang="en-US" sz="2400" dirty="0" smtClean="0">
              <a:latin typeface="Georgia"/>
              <a:cs typeface="Georgia"/>
            </a:endParaRPr>
          </a:p>
          <a:p>
            <a:endParaRPr kumimoji="1" lang="en-US" sz="2400" dirty="0">
              <a:latin typeface="Georgia"/>
              <a:cs typeface="Georgia"/>
            </a:endParaRPr>
          </a:p>
        </p:txBody>
      </p:sp>
    </p:spTree>
    <p:extLst>
      <p:ext uri="{BB962C8B-B14F-4D97-AF65-F5344CB8AC3E}">
        <p14:creationId xmlns:p14="http://schemas.microsoft.com/office/powerpoint/2010/main" val="20328012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rPr>
              <a:t>Breeding Readiness</a:t>
            </a:r>
            <a:endParaRPr lang="en-US" dirty="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066800"/>
            <a:ext cx="4038600" cy="4267199"/>
          </a:xfrm>
        </p:spPr>
        <p:txBody>
          <a:bodyPr>
            <a:normAutofit/>
          </a:bodyPr>
          <a:lstStyle/>
          <a:p>
            <a:pPr marL="0" indent="0">
              <a:buNone/>
            </a:pPr>
            <a:r>
              <a:rPr kumimoji="1" lang="en-US" b="1" dirty="0" smtClean="0">
                <a:latin typeface="Georgia"/>
                <a:cs typeface="Georgia"/>
              </a:rPr>
              <a:t>Pigs-</a:t>
            </a:r>
          </a:p>
          <a:p>
            <a:r>
              <a:rPr kumimoji="1" lang="en-US" sz="2400" dirty="0" smtClean="0">
                <a:latin typeface="Georgia"/>
                <a:cs typeface="Georgia"/>
              </a:rPr>
              <a:t>Erect ears</a:t>
            </a:r>
          </a:p>
          <a:p>
            <a:r>
              <a:rPr kumimoji="1" lang="en-US" sz="2400" dirty="0" smtClean="0">
                <a:latin typeface="Georgia"/>
                <a:cs typeface="Georgia"/>
              </a:rPr>
              <a:t>Moist vulva</a:t>
            </a:r>
          </a:p>
          <a:p>
            <a:r>
              <a:rPr kumimoji="1" lang="en-US" sz="2400" dirty="0" smtClean="0">
                <a:latin typeface="Georgia"/>
                <a:cs typeface="Georgia"/>
              </a:rPr>
              <a:t>Standing or “Locked up Response” when touched</a:t>
            </a:r>
          </a:p>
          <a:p>
            <a:endParaRPr kumimoji="1" lang="en-US" sz="2400" dirty="0" smtClean="0">
              <a:latin typeface="Georgia"/>
              <a:cs typeface="Georgia"/>
            </a:endParaRPr>
          </a:p>
          <a:p>
            <a:endParaRPr kumimoji="1" lang="en-US" sz="2400" dirty="0">
              <a:latin typeface="Georgia"/>
              <a:cs typeface="Georgia"/>
            </a:endParaRPr>
          </a:p>
        </p:txBody>
      </p:sp>
      <p:sp>
        <p:nvSpPr>
          <p:cNvPr id="4" name="Rectangle 3"/>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
        <p:nvSpPr>
          <p:cNvPr id="11" name="Content Placeholder 2"/>
          <p:cNvSpPr txBox="1">
            <a:spLocks/>
          </p:cNvSpPr>
          <p:nvPr/>
        </p:nvSpPr>
        <p:spPr>
          <a:xfrm>
            <a:off x="4953000" y="1066800"/>
            <a:ext cx="4038600" cy="42671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kumimoji="1" lang="en-US" b="1" dirty="0" smtClean="0">
                <a:latin typeface="Georgia"/>
                <a:cs typeface="Georgia"/>
              </a:rPr>
              <a:t>Sheep-</a:t>
            </a:r>
          </a:p>
          <a:p>
            <a:r>
              <a:rPr kumimoji="1" lang="en-US" sz="2400" dirty="0" smtClean="0">
                <a:latin typeface="Georgia"/>
                <a:cs typeface="Georgia"/>
              </a:rPr>
              <a:t>Seeking out and standing for ram</a:t>
            </a:r>
          </a:p>
          <a:p>
            <a:pPr marL="0" indent="0">
              <a:buNone/>
            </a:pPr>
            <a:endParaRPr kumimoji="1" lang="en-US" sz="2400" dirty="0" smtClean="0">
              <a:latin typeface="Georgia"/>
              <a:cs typeface="Georgia"/>
            </a:endParaRPr>
          </a:p>
          <a:p>
            <a:pPr marL="0" indent="0" algn="ctr">
              <a:buNone/>
            </a:pPr>
            <a:r>
              <a:rPr kumimoji="1" lang="en-US" sz="2000" dirty="0" smtClean="0">
                <a:latin typeface="Georgia"/>
                <a:cs typeface="Georgia"/>
              </a:rPr>
              <a:t>(symptoms are much less noticeable than other species)</a:t>
            </a:r>
          </a:p>
          <a:p>
            <a:endParaRPr kumimoji="1" lang="en-US" sz="2400" dirty="0" smtClean="0">
              <a:latin typeface="Georgia"/>
              <a:cs typeface="Georgia"/>
            </a:endParaRPr>
          </a:p>
          <a:p>
            <a:endParaRPr kumimoji="1" lang="en-US" sz="2400" dirty="0" smtClean="0">
              <a:latin typeface="Georgia"/>
              <a:cs typeface="Georgia"/>
            </a:endParaRPr>
          </a:p>
          <a:p>
            <a:endParaRPr kumimoji="1" lang="en-US" sz="2400" dirty="0">
              <a:latin typeface="Georgia"/>
              <a:cs typeface="Georgia"/>
            </a:endParaRPr>
          </a:p>
        </p:txBody>
      </p:sp>
    </p:spTree>
    <p:extLst>
      <p:ext uri="{BB962C8B-B14F-4D97-AF65-F5344CB8AC3E}">
        <p14:creationId xmlns:p14="http://schemas.microsoft.com/office/powerpoint/2010/main" val="7049196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fontScale="90000"/>
          </a:bodyPr>
          <a:lstStyle/>
          <a:p>
            <a:r>
              <a:rPr lang="en-US" dirty="0" smtClean="0">
                <a:solidFill>
                  <a:schemeClr val="tx2">
                    <a:lumMod val="50000"/>
                  </a:schemeClr>
                </a:solidFill>
                <a:effectLst>
                  <a:outerShdw blurRad="60007" dist="310007" dir="7680000" sy="30000" kx="1300200" algn="ctr" rotWithShape="0">
                    <a:prstClr val="black">
                      <a:alpha val="32000"/>
                    </a:prstClr>
                  </a:outerShdw>
                </a:effectLst>
                <a:latin typeface="Arial Black"/>
                <a:cs typeface="Arial Black"/>
              </a:rPr>
              <a:t>Why is it important for animal producers to understand principles of animal breeding?</a:t>
            </a:r>
            <a:endParaRPr lang="en-US" dirty="0">
              <a:solidFill>
                <a:schemeClr val="tx2">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Tree>
    <p:extLst>
      <p:ext uri="{BB962C8B-B14F-4D97-AF65-F5344CB8AC3E}">
        <p14:creationId xmlns:p14="http://schemas.microsoft.com/office/powerpoint/2010/main" val="181564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rPr>
              <a:t>Breeding Readiness</a:t>
            </a:r>
            <a:endParaRPr lang="en-US" dirty="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066800"/>
            <a:ext cx="4038600" cy="4267199"/>
          </a:xfrm>
        </p:spPr>
        <p:txBody>
          <a:bodyPr>
            <a:normAutofit/>
          </a:bodyPr>
          <a:lstStyle/>
          <a:p>
            <a:pPr marL="0" indent="0">
              <a:buNone/>
            </a:pPr>
            <a:r>
              <a:rPr kumimoji="1" lang="en-US" b="1" dirty="0" smtClean="0">
                <a:latin typeface="Georgia"/>
                <a:cs typeface="Georgia"/>
              </a:rPr>
              <a:t>Chickens-</a:t>
            </a:r>
          </a:p>
          <a:p>
            <a:r>
              <a:rPr kumimoji="1" lang="en-US" sz="2400" dirty="0" smtClean="0">
                <a:latin typeface="Georgia"/>
                <a:cs typeface="Georgia"/>
              </a:rPr>
              <a:t>None</a:t>
            </a:r>
          </a:p>
          <a:p>
            <a:r>
              <a:rPr kumimoji="1" lang="en-US" sz="2400" dirty="0" smtClean="0">
                <a:latin typeface="Georgia"/>
                <a:cs typeface="Georgia"/>
              </a:rPr>
              <a:t>Sperm from a rooster can be viable in a hen for up to 30 days.  Once inseminated, it’s stored until the next egg is produced</a:t>
            </a:r>
            <a:endParaRPr kumimoji="1" lang="en-US" sz="2000" dirty="0" smtClean="0">
              <a:latin typeface="Georgia"/>
              <a:cs typeface="Georgia"/>
            </a:endParaRPr>
          </a:p>
          <a:p>
            <a:endParaRPr kumimoji="1" lang="en-US" sz="2400" dirty="0">
              <a:latin typeface="Georgia"/>
              <a:cs typeface="Georgia"/>
            </a:endParaRPr>
          </a:p>
        </p:txBody>
      </p:sp>
      <p:sp>
        <p:nvSpPr>
          <p:cNvPr id="4" name="Rectangle 3"/>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
        <p:nvSpPr>
          <p:cNvPr id="11" name="Content Placeholder 2"/>
          <p:cNvSpPr txBox="1">
            <a:spLocks/>
          </p:cNvSpPr>
          <p:nvPr/>
        </p:nvSpPr>
        <p:spPr>
          <a:xfrm>
            <a:off x="4953000" y="1066800"/>
            <a:ext cx="4038600" cy="42671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kumimoji="1" lang="en-US" b="1" dirty="0" smtClean="0">
                <a:latin typeface="Georgia"/>
                <a:cs typeface="Georgia"/>
              </a:rPr>
              <a:t>Rabbits-</a:t>
            </a:r>
          </a:p>
          <a:p>
            <a:r>
              <a:rPr kumimoji="1" lang="en-US" sz="2400" dirty="0" smtClean="0">
                <a:latin typeface="Georgia"/>
                <a:cs typeface="Georgia"/>
              </a:rPr>
              <a:t>None</a:t>
            </a:r>
          </a:p>
          <a:p>
            <a:r>
              <a:rPr kumimoji="1" lang="en-US" sz="2400" dirty="0" smtClean="0">
                <a:latin typeface="Georgia"/>
                <a:cs typeface="Georgia"/>
              </a:rPr>
              <a:t>Does ovulate at presence of sperm, not on a cycle</a:t>
            </a:r>
            <a:endParaRPr kumimoji="1" lang="en-US" sz="2000" dirty="0" smtClean="0">
              <a:latin typeface="Georgia"/>
              <a:cs typeface="Georgia"/>
            </a:endParaRPr>
          </a:p>
          <a:p>
            <a:endParaRPr kumimoji="1" lang="en-US" sz="2400" dirty="0" smtClean="0">
              <a:latin typeface="Georgia"/>
              <a:cs typeface="Georgia"/>
            </a:endParaRPr>
          </a:p>
          <a:p>
            <a:endParaRPr kumimoji="1" lang="en-US" sz="2400" dirty="0" smtClean="0">
              <a:latin typeface="Georgia"/>
              <a:cs typeface="Georgia"/>
            </a:endParaRPr>
          </a:p>
          <a:p>
            <a:endParaRPr kumimoji="1" lang="en-US" sz="2400" dirty="0">
              <a:latin typeface="Georgia"/>
              <a:cs typeface="Georgia"/>
            </a:endParaRPr>
          </a:p>
        </p:txBody>
      </p:sp>
    </p:spTree>
    <p:extLst>
      <p:ext uri="{BB962C8B-B14F-4D97-AF65-F5344CB8AC3E}">
        <p14:creationId xmlns:p14="http://schemas.microsoft.com/office/powerpoint/2010/main" val="22630290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rPr>
              <a:t>Gestation</a:t>
            </a:r>
            <a:endParaRPr lang="en-US" dirty="0">
              <a:solidFill>
                <a:schemeClr val="accent4">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lnSpcReduction="10000"/>
          </a:bodyPr>
          <a:lstStyle/>
          <a:p>
            <a:r>
              <a:rPr lang="en-US" dirty="0">
                <a:latin typeface="Georgia"/>
                <a:cs typeface="Georgia"/>
              </a:rPr>
              <a:t>Length of PREGNANCY.  </a:t>
            </a:r>
            <a:endParaRPr lang="en-US" dirty="0" smtClean="0">
              <a:latin typeface="Georgia"/>
              <a:cs typeface="Georgia"/>
            </a:endParaRPr>
          </a:p>
          <a:p>
            <a:endParaRPr lang="en-US" dirty="0">
              <a:latin typeface="Georgia"/>
              <a:cs typeface="Georgia"/>
            </a:endParaRPr>
          </a:p>
          <a:p>
            <a:r>
              <a:rPr lang="en-US" dirty="0">
                <a:latin typeface="Georgia"/>
                <a:cs typeface="Georgia"/>
              </a:rPr>
              <a:t>Begins with FERTILIZATION and ends with PARTURITION (BIRTH)</a:t>
            </a:r>
            <a:r>
              <a:rPr lang="en-US" dirty="0" smtClean="0">
                <a:latin typeface="Georgia"/>
                <a:cs typeface="Georgia"/>
              </a:rPr>
              <a:t>.</a:t>
            </a:r>
          </a:p>
          <a:p>
            <a:endParaRPr lang="en-US" dirty="0">
              <a:latin typeface="Georgia"/>
              <a:cs typeface="Georgia"/>
            </a:endParaRPr>
          </a:p>
          <a:p>
            <a:r>
              <a:rPr lang="en-US" dirty="0">
                <a:latin typeface="Georgia"/>
                <a:cs typeface="Georgia"/>
              </a:rPr>
              <a:t>All animals have different gestation lengths. Usually the LARGER the animal, the LONGER the gestation.</a:t>
            </a:r>
          </a:p>
          <a:p>
            <a:endParaRPr lang="en-US" dirty="0">
              <a:latin typeface="Georgia"/>
              <a:cs typeface="Georgia"/>
            </a:endParaRPr>
          </a:p>
        </p:txBody>
      </p:sp>
      <p:sp>
        <p:nvSpPr>
          <p:cNvPr id="5" name="Rectangle 4"/>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Tree>
    <p:extLst>
      <p:ext uri="{BB962C8B-B14F-4D97-AF65-F5344CB8AC3E}">
        <p14:creationId xmlns:p14="http://schemas.microsoft.com/office/powerpoint/2010/main" val="18707713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rgbClr val="403152"/>
                </a:solidFill>
                <a:effectLst>
                  <a:outerShdw blurRad="60007" dist="310007" dir="7680000" sy="30000" kx="1300200" algn="ctr" rotWithShape="0">
                    <a:prstClr val="black">
                      <a:alpha val="32000"/>
                    </a:prstClr>
                  </a:outerShdw>
                </a:effectLst>
                <a:latin typeface="Arial Black"/>
                <a:cs typeface="Arial Black"/>
              </a:rPr>
              <a:t>Cattle Gestation</a:t>
            </a:r>
            <a:endParaRPr lang="en-US" dirty="0">
              <a:solidFill>
                <a:srgbClr val="403152"/>
              </a:solidFill>
              <a:effectLst>
                <a:outerShdw blurRad="60007" dist="310007" dir="7680000" sy="30000" kx="1300200" algn="ctr" rotWithShape="0">
                  <a:prstClr val="black">
                    <a:alpha val="32000"/>
                  </a:prstClr>
                </a:outerShdw>
              </a:effectLst>
              <a:latin typeface="Arial Black"/>
              <a:cs typeface="Arial Black"/>
            </a:endParaRPr>
          </a:p>
        </p:txBody>
      </p:sp>
      <p:sp>
        <p:nvSpPr>
          <p:cNvPr id="6" name="Rectangle 3"/>
          <p:cNvSpPr>
            <a:spLocks noGrp="1" noChangeArrowheads="1"/>
          </p:cNvSpPr>
          <p:nvPr>
            <p:ph idx="1"/>
          </p:nvPr>
        </p:nvSpPr>
        <p:spPr>
          <a:xfrm>
            <a:off x="228600" y="3886200"/>
            <a:ext cx="8458200" cy="1524000"/>
          </a:xfrm>
        </p:spPr>
        <p:txBody>
          <a:bodyPr>
            <a:normAutofit fontScale="77500" lnSpcReduction="20000"/>
          </a:bodyPr>
          <a:lstStyle/>
          <a:p>
            <a:pPr algn="ctr"/>
            <a:r>
              <a:rPr lang="en-US" b="1" dirty="0" smtClean="0">
                <a:latin typeface="Georgia"/>
                <a:cs typeface="Georgia"/>
              </a:rPr>
              <a:t>Gestation</a:t>
            </a:r>
            <a:r>
              <a:rPr lang="en-US" dirty="0" smtClean="0">
                <a:latin typeface="Georgia"/>
                <a:cs typeface="Georgia"/>
              </a:rPr>
              <a:t>- 283 days or </a:t>
            </a:r>
            <a:r>
              <a:rPr lang="en-US" b="1" dirty="0" smtClean="0">
                <a:latin typeface="Georgia"/>
                <a:cs typeface="Georgia"/>
              </a:rPr>
              <a:t>9 Months</a:t>
            </a:r>
          </a:p>
          <a:p>
            <a:pPr algn="ctr"/>
            <a:r>
              <a:rPr lang="en-US" b="1" dirty="0" smtClean="0">
                <a:latin typeface="Georgia"/>
                <a:cs typeface="Georgia"/>
              </a:rPr>
              <a:t>Breeding Season- </a:t>
            </a:r>
            <a:r>
              <a:rPr lang="en-US" sz="2800" dirty="0" smtClean="0">
                <a:latin typeface="Georgia"/>
                <a:cs typeface="Georgia"/>
              </a:rPr>
              <a:t>Dairy: Year round,  Beef: Summer-Fall</a:t>
            </a:r>
          </a:p>
          <a:p>
            <a:pPr algn="ctr"/>
            <a:r>
              <a:rPr lang="en-US" b="1" dirty="0" smtClean="0">
                <a:latin typeface="Georgia"/>
                <a:cs typeface="Georgia"/>
              </a:rPr>
              <a:t>Cycle: </a:t>
            </a:r>
            <a:r>
              <a:rPr lang="en-US" dirty="0" smtClean="0">
                <a:latin typeface="Georgia"/>
                <a:cs typeface="Georgia"/>
              </a:rPr>
              <a:t>Year round, every 21 days</a:t>
            </a:r>
            <a:r>
              <a:rPr lang="en-US" b="1" dirty="0" smtClean="0">
                <a:latin typeface="Georgia"/>
                <a:cs typeface="Georgia"/>
              </a:rPr>
              <a:t>	</a:t>
            </a:r>
          </a:p>
        </p:txBody>
      </p:sp>
      <p:pic>
        <p:nvPicPr>
          <p:cNvPr id="7" name="Picture 4" descr="C:\WINDOWS\TEMP\auto0.bmp"/>
          <p:cNvPicPr>
            <a:picLocks noChangeAspect="1" noChangeArrowheads="1"/>
          </p:cNvPicPr>
          <p:nvPr/>
        </p:nvPicPr>
        <p:blipFill>
          <a:blip r:embed="rId2" cstate="print"/>
          <a:srcRect/>
          <a:stretch>
            <a:fillRect/>
          </a:stretch>
        </p:blipFill>
        <p:spPr bwMode="auto">
          <a:xfrm>
            <a:off x="4038600" y="1447800"/>
            <a:ext cx="3124200" cy="2182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p:cNvPicPr>
            <a:picLocks noChangeAspect="1" noChangeArrowheads="1"/>
          </p:cNvPicPr>
          <p:nvPr/>
        </p:nvPicPr>
        <p:blipFill>
          <a:blip r:embed="rId3" cstate="print"/>
          <a:srcRect/>
          <a:stretch>
            <a:fillRect/>
          </a:stretch>
        </p:blipFill>
        <p:spPr bwMode="auto">
          <a:xfrm>
            <a:off x="1447800" y="1143000"/>
            <a:ext cx="2895600" cy="1976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Tree>
    <p:extLst>
      <p:ext uri="{BB962C8B-B14F-4D97-AF65-F5344CB8AC3E}">
        <p14:creationId xmlns:p14="http://schemas.microsoft.com/office/powerpoint/2010/main" val="731995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to="" calcmode="lin" valueType="num">
                                      <p:cBhvr>
                                        <p:cTn id="7" dur="1" fill="hold"/>
                                        <p:tgtEl>
                                          <p:spTgt spid="6">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to="" calcmode="lin" valueType="num">
                                      <p:cBhvr>
                                        <p:cTn id="12" dur="1" fill="hold"/>
                                        <p:tgtEl>
                                          <p:spTgt spid="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rgbClr val="403152"/>
                </a:solidFill>
                <a:effectLst>
                  <a:outerShdw blurRad="60007" dist="310007" dir="7680000" sy="30000" kx="1300200" algn="ctr" rotWithShape="0">
                    <a:prstClr val="black">
                      <a:alpha val="32000"/>
                    </a:prstClr>
                  </a:outerShdw>
                </a:effectLst>
                <a:latin typeface="Arial Black"/>
                <a:cs typeface="Arial Black"/>
              </a:rPr>
              <a:t>Sheep &amp; Goat Gestation</a:t>
            </a:r>
            <a:endParaRPr lang="en-US" dirty="0">
              <a:solidFill>
                <a:srgbClr val="403152"/>
              </a:solidFill>
              <a:effectLst>
                <a:outerShdw blurRad="60007" dist="310007" dir="7680000" sy="30000" kx="1300200" algn="ctr" rotWithShape="0">
                  <a:prstClr val="black">
                    <a:alpha val="32000"/>
                  </a:prstClr>
                </a:outerShdw>
              </a:effectLst>
              <a:latin typeface="Arial Black"/>
              <a:cs typeface="Arial Black"/>
            </a:endParaRPr>
          </a:p>
        </p:txBody>
      </p:sp>
      <p:sp>
        <p:nvSpPr>
          <p:cNvPr id="6" name="Rectangle 3"/>
          <p:cNvSpPr>
            <a:spLocks noGrp="1" noChangeArrowheads="1"/>
          </p:cNvSpPr>
          <p:nvPr>
            <p:ph idx="1"/>
          </p:nvPr>
        </p:nvSpPr>
        <p:spPr>
          <a:xfrm>
            <a:off x="228600" y="3886200"/>
            <a:ext cx="8458200" cy="1524000"/>
          </a:xfrm>
        </p:spPr>
        <p:txBody>
          <a:bodyPr>
            <a:normAutofit fontScale="77500" lnSpcReduction="20000"/>
          </a:bodyPr>
          <a:lstStyle/>
          <a:p>
            <a:pPr algn="ctr"/>
            <a:r>
              <a:rPr lang="en-US" b="1" dirty="0">
                <a:latin typeface="Georgia"/>
                <a:cs typeface="Georgia"/>
              </a:rPr>
              <a:t>Gestation: </a:t>
            </a:r>
            <a:r>
              <a:rPr lang="en-US" dirty="0">
                <a:latin typeface="Georgia"/>
                <a:cs typeface="Georgia"/>
              </a:rPr>
              <a:t>145-150 days or </a:t>
            </a:r>
            <a:r>
              <a:rPr lang="en-US" b="1" dirty="0">
                <a:latin typeface="Georgia"/>
                <a:cs typeface="Georgia"/>
              </a:rPr>
              <a:t>5 months</a:t>
            </a:r>
          </a:p>
          <a:p>
            <a:pPr algn="ctr"/>
            <a:r>
              <a:rPr lang="en-US" b="1" dirty="0">
                <a:latin typeface="Georgia"/>
                <a:cs typeface="Georgia"/>
              </a:rPr>
              <a:t>Breeding Season- </a:t>
            </a:r>
            <a:r>
              <a:rPr lang="en-US" dirty="0" smtClean="0">
                <a:latin typeface="Georgia"/>
                <a:cs typeface="Georgia"/>
              </a:rPr>
              <a:t>Fall/Winter </a:t>
            </a:r>
            <a:r>
              <a:rPr lang="en-US" sz="1800" dirty="0">
                <a:latin typeface="Georgia"/>
                <a:cs typeface="Georgia"/>
              </a:rPr>
              <a:t>(dairy goats year round)</a:t>
            </a:r>
            <a:endParaRPr lang="en-US" sz="1800" b="1" dirty="0">
              <a:latin typeface="Georgia"/>
              <a:cs typeface="Georgia"/>
            </a:endParaRPr>
          </a:p>
          <a:p>
            <a:pPr algn="ctr"/>
            <a:r>
              <a:rPr lang="en-US" b="1" dirty="0">
                <a:latin typeface="Georgia"/>
                <a:cs typeface="Georgia"/>
              </a:rPr>
              <a:t>Cycle: </a:t>
            </a:r>
            <a:r>
              <a:rPr lang="en-US" dirty="0">
                <a:latin typeface="Georgia"/>
                <a:cs typeface="Georgia"/>
              </a:rPr>
              <a:t>Late fall when days get short</a:t>
            </a:r>
          </a:p>
          <a:p>
            <a:pPr marL="457200" lvl="1" indent="0" algn="ctr">
              <a:buNone/>
            </a:pPr>
            <a:r>
              <a:rPr lang="en-US" dirty="0">
                <a:latin typeface="Georgia"/>
                <a:cs typeface="Georgia"/>
              </a:rPr>
              <a:t>“Short day breeders”</a:t>
            </a:r>
            <a:endParaRPr lang="en-US" b="1" dirty="0" smtClean="0">
              <a:latin typeface="Georgia"/>
              <a:cs typeface="Georgia"/>
            </a:endParaRPr>
          </a:p>
        </p:txBody>
      </p:sp>
      <p:pic>
        <p:nvPicPr>
          <p:cNvPr id="10" name="Picture 8"/>
          <p:cNvPicPr>
            <a:picLocks noChangeAspect="1" noChangeArrowheads="1"/>
          </p:cNvPicPr>
          <p:nvPr/>
        </p:nvPicPr>
        <p:blipFill>
          <a:blip r:embed="rId2" cstate="print"/>
          <a:srcRect/>
          <a:stretch>
            <a:fillRect/>
          </a:stretch>
        </p:blipFill>
        <p:spPr bwMode="auto">
          <a:xfrm>
            <a:off x="2425226" y="1219200"/>
            <a:ext cx="2790825" cy="185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7"/>
          <p:cNvPicPr>
            <a:picLocks noChangeAspect="1" noChangeArrowheads="1"/>
          </p:cNvPicPr>
          <p:nvPr/>
        </p:nvPicPr>
        <p:blipFill>
          <a:blip r:embed="rId3" cstate="print"/>
          <a:srcRect b="7333"/>
          <a:stretch>
            <a:fillRect/>
          </a:stretch>
        </p:blipFill>
        <p:spPr bwMode="auto">
          <a:xfrm>
            <a:off x="4939826" y="1447800"/>
            <a:ext cx="1613374"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Tree>
    <p:extLst>
      <p:ext uri="{BB962C8B-B14F-4D97-AF65-F5344CB8AC3E}">
        <p14:creationId xmlns:p14="http://schemas.microsoft.com/office/powerpoint/2010/main" val="41218073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rgbClr val="403152"/>
                </a:solidFill>
                <a:effectLst>
                  <a:outerShdw blurRad="60007" dist="310007" dir="7680000" sy="30000" kx="1300200" algn="ctr" rotWithShape="0">
                    <a:prstClr val="black">
                      <a:alpha val="32000"/>
                    </a:prstClr>
                  </a:outerShdw>
                </a:effectLst>
                <a:latin typeface="Arial Black"/>
                <a:cs typeface="Arial Black"/>
              </a:rPr>
              <a:t>Pig Gestation</a:t>
            </a:r>
            <a:endParaRPr lang="en-US" dirty="0">
              <a:solidFill>
                <a:srgbClr val="403152"/>
              </a:solidFill>
              <a:effectLst>
                <a:outerShdw blurRad="60007" dist="310007" dir="7680000" sy="30000" kx="1300200" algn="ctr" rotWithShape="0">
                  <a:prstClr val="black">
                    <a:alpha val="32000"/>
                  </a:prstClr>
                </a:outerShdw>
              </a:effectLst>
              <a:latin typeface="Arial Black"/>
              <a:cs typeface="Arial Black"/>
            </a:endParaRPr>
          </a:p>
        </p:txBody>
      </p:sp>
      <p:sp>
        <p:nvSpPr>
          <p:cNvPr id="6" name="Rectangle 3"/>
          <p:cNvSpPr>
            <a:spLocks noGrp="1" noChangeArrowheads="1"/>
          </p:cNvSpPr>
          <p:nvPr>
            <p:ph idx="1"/>
          </p:nvPr>
        </p:nvSpPr>
        <p:spPr>
          <a:xfrm>
            <a:off x="228600" y="3886200"/>
            <a:ext cx="8458200" cy="1524000"/>
          </a:xfrm>
        </p:spPr>
        <p:txBody>
          <a:bodyPr>
            <a:normAutofit fontScale="77500" lnSpcReduction="20000"/>
          </a:bodyPr>
          <a:lstStyle/>
          <a:p>
            <a:pPr algn="ctr"/>
            <a:r>
              <a:rPr lang="en-US" dirty="0">
                <a:latin typeface="Georgia"/>
                <a:cs typeface="Georgia"/>
              </a:rPr>
              <a:t> </a:t>
            </a:r>
            <a:r>
              <a:rPr lang="en-US" b="1" dirty="0">
                <a:latin typeface="Georgia"/>
                <a:cs typeface="Georgia"/>
              </a:rPr>
              <a:t>Gestation- </a:t>
            </a:r>
            <a:r>
              <a:rPr lang="en-US" dirty="0">
                <a:latin typeface="Georgia"/>
                <a:cs typeface="Georgia"/>
              </a:rPr>
              <a:t>115 days</a:t>
            </a:r>
          </a:p>
          <a:p>
            <a:pPr marL="457200" lvl="1" indent="0" algn="ctr">
              <a:buNone/>
            </a:pPr>
            <a:r>
              <a:rPr lang="en-US" sz="2300" b="1" dirty="0" smtClean="0">
                <a:latin typeface="Georgia"/>
                <a:cs typeface="Georgia"/>
              </a:rPr>
              <a:t>OR  </a:t>
            </a:r>
            <a:r>
              <a:rPr lang="en-US" sz="2300" b="1" dirty="0">
                <a:latin typeface="Georgia"/>
                <a:cs typeface="Georgia"/>
              </a:rPr>
              <a:t>3 months, 3 weeks, 3 days</a:t>
            </a:r>
            <a:endParaRPr lang="en-US" sz="2300" dirty="0">
              <a:latin typeface="Georgia"/>
              <a:cs typeface="Georgia"/>
            </a:endParaRPr>
          </a:p>
          <a:p>
            <a:pPr algn="ctr"/>
            <a:r>
              <a:rPr lang="en-US" dirty="0">
                <a:latin typeface="Georgia"/>
                <a:cs typeface="Georgia"/>
              </a:rPr>
              <a:t> </a:t>
            </a:r>
            <a:r>
              <a:rPr lang="en-US" b="1" dirty="0">
                <a:latin typeface="Georgia"/>
                <a:cs typeface="Georgia"/>
              </a:rPr>
              <a:t>Breeding Season- </a:t>
            </a:r>
            <a:r>
              <a:rPr lang="en-US" dirty="0">
                <a:latin typeface="Georgia"/>
                <a:cs typeface="Georgia"/>
              </a:rPr>
              <a:t>year round</a:t>
            </a:r>
          </a:p>
          <a:p>
            <a:pPr algn="ctr"/>
            <a:r>
              <a:rPr lang="en-US" dirty="0">
                <a:latin typeface="Georgia"/>
                <a:cs typeface="Georgia"/>
              </a:rPr>
              <a:t> </a:t>
            </a:r>
            <a:r>
              <a:rPr lang="en-US" b="1" dirty="0">
                <a:latin typeface="Georgia"/>
                <a:cs typeface="Georgia"/>
              </a:rPr>
              <a:t>Cycle- </a:t>
            </a:r>
            <a:r>
              <a:rPr lang="en-US" dirty="0">
                <a:latin typeface="Georgia"/>
                <a:cs typeface="Georgia"/>
              </a:rPr>
              <a:t>Year round every 21 days</a:t>
            </a:r>
          </a:p>
          <a:p>
            <a:pPr marL="457200" lvl="1" indent="0" algn="ctr">
              <a:buNone/>
            </a:pPr>
            <a:endParaRPr lang="en-US" b="1" dirty="0" smtClean="0">
              <a:latin typeface="Georgia"/>
              <a:cs typeface="Georgia"/>
            </a:endParaRPr>
          </a:p>
        </p:txBody>
      </p:sp>
      <p:pic>
        <p:nvPicPr>
          <p:cNvPr id="5" name="Picture 4" descr="C:\WINDOWS\TEMP\auto0.bmp"/>
          <p:cNvPicPr>
            <a:picLocks noChangeAspect="1" noChangeArrowheads="1"/>
          </p:cNvPicPr>
          <p:nvPr/>
        </p:nvPicPr>
        <p:blipFill>
          <a:blip r:embed="rId2" cstate="print"/>
          <a:srcRect/>
          <a:stretch>
            <a:fillRect/>
          </a:stretch>
        </p:blipFill>
        <p:spPr bwMode="auto">
          <a:xfrm>
            <a:off x="1600200" y="1447800"/>
            <a:ext cx="624205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Tree>
    <p:extLst>
      <p:ext uri="{BB962C8B-B14F-4D97-AF65-F5344CB8AC3E}">
        <p14:creationId xmlns:p14="http://schemas.microsoft.com/office/powerpoint/2010/main" val="3352130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rgbClr val="403152"/>
                </a:solidFill>
                <a:effectLst>
                  <a:outerShdw blurRad="60007" dist="310007" dir="7680000" sy="30000" kx="1300200" algn="ctr" rotWithShape="0">
                    <a:prstClr val="black">
                      <a:alpha val="32000"/>
                    </a:prstClr>
                  </a:outerShdw>
                </a:effectLst>
                <a:latin typeface="Arial Black"/>
                <a:cs typeface="Arial Black"/>
              </a:rPr>
              <a:t>Horse</a:t>
            </a:r>
            <a:r>
              <a:rPr lang="en-US" dirty="0" smtClean="0">
                <a:solidFill>
                  <a:schemeClr val="accent5">
                    <a:lumMod val="50000"/>
                  </a:schemeClr>
                </a:solidFill>
                <a:effectLst>
                  <a:outerShdw blurRad="60007" dist="310007" dir="7680000" sy="30000" kx="1300200" algn="ctr" rotWithShape="0">
                    <a:prstClr val="black">
                      <a:alpha val="32000"/>
                    </a:prstClr>
                  </a:outerShdw>
                </a:effectLst>
                <a:latin typeface="Arial Black"/>
                <a:cs typeface="Arial Black"/>
              </a:rPr>
              <a:t> </a:t>
            </a:r>
            <a:r>
              <a:rPr lang="en-US" dirty="0" smtClean="0">
                <a:solidFill>
                  <a:srgbClr val="403152"/>
                </a:solidFill>
                <a:effectLst>
                  <a:outerShdw blurRad="60007" dist="310007" dir="7680000" sy="30000" kx="1300200" algn="ctr" rotWithShape="0">
                    <a:prstClr val="black">
                      <a:alpha val="32000"/>
                    </a:prstClr>
                  </a:outerShdw>
                </a:effectLst>
                <a:latin typeface="Arial Black"/>
                <a:cs typeface="Arial Black"/>
              </a:rPr>
              <a:t>Gestation</a:t>
            </a:r>
            <a:endParaRPr lang="en-US" dirty="0">
              <a:solidFill>
                <a:srgbClr val="403152"/>
              </a:solidFill>
              <a:effectLst>
                <a:outerShdw blurRad="60007" dist="310007" dir="7680000" sy="30000" kx="1300200" algn="ctr" rotWithShape="0">
                  <a:prstClr val="black">
                    <a:alpha val="32000"/>
                  </a:prstClr>
                </a:outerShdw>
              </a:effectLst>
              <a:latin typeface="Arial Black"/>
              <a:cs typeface="Arial Black"/>
            </a:endParaRPr>
          </a:p>
        </p:txBody>
      </p:sp>
      <p:sp>
        <p:nvSpPr>
          <p:cNvPr id="6" name="Rectangle 3"/>
          <p:cNvSpPr>
            <a:spLocks noGrp="1" noChangeArrowheads="1"/>
          </p:cNvSpPr>
          <p:nvPr>
            <p:ph idx="1"/>
          </p:nvPr>
        </p:nvSpPr>
        <p:spPr>
          <a:xfrm>
            <a:off x="228600" y="3886200"/>
            <a:ext cx="8458200" cy="1524000"/>
          </a:xfrm>
        </p:spPr>
        <p:txBody>
          <a:bodyPr>
            <a:normAutofit fontScale="62500" lnSpcReduction="20000"/>
          </a:bodyPr>
          <a:lstStyle/>
          <a:p>
            <a:pPr algn="ctr"/>
            <a:r>
              <a:rPr lang="en-US" dirty="0"/>
              <a:t> </a:t>
            </a:r>
            <a:r>
              <a:rPr lang="en-US" sz="4000" b="1" dirty="0">
                <a:latin typeface="Georgia"/>
                <a:cs typeface="Georgia"/>
              </a:rPr>
              <a:t>Gestation- </a:t>
            </a:r>
            <a:r>
              <a:rPr lang="en-US" sz="4000" dirty="0">
                <a:latin typeface="Georgia"/>
                <a:cs typeface="Georgia"/>
              </a:rPr>
              <a:t>336 days or </a:t>
            </a:r>
            <a:r>
              <a:rPr lang="en-US" sz="4000" b="1" dirty="0">
                <a:latin typeface="Georgia"/>
                <a:cs typeface="Georgia"/>
              </a:rPr>
              <a:t>11 months</a:t>
            </a:r>
          </a:p>
          <a:p>
            <a:pPr algn="ctr"/>
            <a:r>
              <a:rPr lang="en-US" sz="4000" b="1" dirty="0">
                <a:latin typeface="Georgia"/>
                <a:cs typeface="Georgia"/>
              </a:rPr>
              <a:t>Breeding Season- </a:t>
            </a:r>
            <a:r>
              <a:rPr lang="en-US" sz="4000" dirty="0">
                <a:latin typeface="Georgia"/>
                <a:cs typeface="Georgia"/>
              </a:rPr>
              <a:t>Spring</a:t>
            </a:r>
          </a:p>
          <a:p>
            <a:pPr algn="ctr"/>
            <a:r>
              <a:rPr lang="en-US" sz="4000" b="1" dirty="0">
                <a:latin typeface="Georgia"/>
                <a:cs typeface="Georgia"/>
              </a:rPr>
              <a:t> Cycle- </a:t>
            </a:r>
            <a:r>
              <a:rPr lang="en-US" sz="4000" dirty="0">
                <a:latin typeface="Georgia"/>
                <a:cs typeface="Georgia"/>
              </a:rPr>
              <a:t>Spring/Summer when days are long</a:t>
            </a:r>
          </a:p>
          <a:p>
            <a:pPr marL="457200" lvl="1" indent="0" algn="ctr">
              <a:buNone/>
            </a:pPr>
            <a:r>
              <a:rPr lang="en-US" sz="3600" dirty="0">
                <a:latin typeface="Georgia"/>
                <a:cs typeface="Georgia"/>
              </a:rPr>
              <a:t>“Long day breeders</a:t>
            </a:r>
            <a:r>
              <a:rPr lang="en-US" sz="3600" dirty="0" smtClean="0">
                <a:latin typeface="Georgia"/>
                <a:cs typeface="Georgia"/>
              </a:rPr>
              <a:t>”</a:t>
            </a:r>
            <a:r>
              <a:rPr lang="en-US" sz="2500" b="1" dirty="0" smtClean="0">
                <a:latin typeface="Georgia"/>
                <a:cs typeface="Georgia"/>
              </a:rPr>
              <a:t>	</a:t>
            </a:r>
          </a:p>
        </p:txBody>
      </p:sp>
      <p:pic>
        <p:nvPicPr>
          <p:cNvPr id="5" name="Picture 6"/>
          <p:cNvPicPr>
            <a:picLocks noChangeAspect="1" noChangeArrowheads="1"/>
          </p:cNvPicPr>
          <p:nvPr/>
        </p:nvPicPr>
        <p:blipFill>
          <a:blip r:embed="rId2" cstate="print"/>
          <a:srcRect/>
          <a:stretch>
            <a:fillRect/>
          </a:stretch>
        </p:blipFill>
        <p:spPr bwMode="auto">
          <a:xfrm>
            <a:off x="3352800" y="1066800"/>
            <a:ext cx="2098675"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Tree>
    <p:extLst>
      <p:ext uri="{BB962C8B-B14F-4D97-AF65-F5344CB8AC3E}">
        <p14:creationId xmlns:p14="http://schemas.microsoft.com/office/powerpoint/2010/main" val="1755139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rgbClr val="403152"/>
                </a:solidFill>
                <a:effectLst>
                  <a:outerShdw blurRad="60007" dist="310007" dir="7680000" sy="30000" kx="1300200" algn="ctr" rotWithShape="0">
                    <a:prstClr val="black">
                      <a:alpha val="32000"/>
                    </a:prstClr>
                  </a:outerShdw>
                </a:effectLst>
                <a:latin typeface="Arial Black"/>
                <a:cs typeface="Arial Black"/>
              </a:rPr>
              <a:t>Rabbit Gestation</a:t>
            </a:r>
            <a:endParaRPr lang="en-US" dirty="0">
              <a:solidFill>
                <a:srgbClr val="403152"/>
              </a:solidFill>
              <a:effectLst>
                <a:outerShdw blurRad="60007" dist="310007" dir="7680000" sy="30000" kx="1300200" algn="ctr" rotWithShape="0">
                  <a:prstClr val="black">
                    <a:alpha val="32000"/>
                  </a:prstClr>
                </a:outerShdw>
              </a:effectLst>
              <a:latin typeface="Arial Black"/>
              <a:cs typeface="Arial Black"/>
            </a:endParaRPr>
          </a:p>
        </p:txBody>
      </p:sp>
      <p:sp>
        <p:nvSpPr>
          <p:cNvPr id="6" name="Rectangle 3"/>
          <p:cNvSpPr>
            <a:spLocks noGrp="1" noChangeArrowheads="1"/>
          </p:cNvSpPr>
          <p:nvPr>
            <p:ph idx="1"/>
          </p:nvPr>
        </p:nvSpPr>
        <p:spPr>
          <a:xfrm>
            <a:off x="228600" y="3886200"/>
            <a:ext cx="8458200" cy="1524000"/>
          </a:xfrm>
        </p:spPr>
        <p:txBody>
          <a:bodyPr>
            <a:noAutofit/>
          </a:bodyPr>
          <a:lstStyle/>
          <a:p>
            <a:pPr algn="ctr"/>
            <a:r>
              <a:rPr lang="en-US" sz="2500" dirty="0">
                <a:latin typeface="Georgia"/>
                <a:cs typeface="Georgia"/>
              </a:rPr>
              <a:t> </a:t>
            </a:r>
            <a:r>
              <a:rPr lang="en-US" sz="2500" b="1" dirty="0">
                <a:latin typeface="Georgia"/>
                <a:cs typeface="Georgia"/>
              </a:rPr>
              <a:t>Gestation- 30 days</a:t>
            </a:r>
          </a:p>
          <a:p>
            <a:pPr algn="ctr"/>
            <a:r>
              <a:rPr lang="en-US" sz="2500" b="1" dirty="0">
                <a:latin typeface="Georgia"/>
                <a:cs typeface="Georgia"/>
              </a:rPr>
              <a:t>Breeding Season- </a:t>
            </a:r>
            <a:r>
              <a:rPr lang="en-US" sz="2500" dirty="0">
                <a:latin typeface="Georgia"/>
                <a:cs typeface="Georgia"/>
              </a:rPr>
              <a:t>Year round</a:t>
            </a:r>
          </a:p>
          <a:p>
            <a:pPr algn="ctr"/>
            <a:r>
              <a:rPr lang="en-US" sz="2500" b="1" dirty="0">
                <a:latin typeface="Georgia"/>
                <a:cs typeface="Georgia"/>
              </a:rPr>
              <a:t> Cycle- </a:t>
            </a:r>
            <a:r>
              <a:rPr lang="en-US" sz="2500" dirty="0">
                <a:latin typeface="Georgia"/>
                <a:cs typeface="Georgia"/>
              </a:rPr>
              <a:t>Constantly, year round</a:t>
            </a:r>
            <a:endParaRPr lang="en-US" sz="2500" b="1" dirty="0">
              <a:latin typeface="Georgia"/>
              <a:cs typeface="Georgia"/>
            </a:endParaRPr>
          </a:p>
          <a:p>
            <a:pPr marL="457200" lvl="1" indent="0" algn="ctr">
              <a:buNone/>
            </a:pPr>
            <a:r>
              <a:rPr lang="en-US" sz="2500" b="1" dirty="0" smtClean="0">
                <a:latin typeface="Georgia"/>
                <a:cs typeface="Georgia"/>
              </a:rPr>
              <a:t>	</a:t>
            </a:r>
          </a:p>
        </p:txBody>
      </p:sp>
      <p:pic>
        <p:nvPicPr>
          <p:cNvPr id="3" name="Picture 2"/>
          <p:cNvPicPr>
            <a:picLocks noChangeAspect="1"/>
          </p:cNvPicPr>
          <p:nvPr/>
        </p:nvPicPr>
        <p:blipFill>
          <a:blip r:embed="rId2"/>
          <a:stretch>
            <a:fillRect/>
          </a:stretch>
        </p:blipFill>
        <p:spPr>
          <a:xfrm>
            <a:off x="2438400" y="1371600"/>
            <a:ext cx="4343400" cy="2432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Tree>
    <p:extLst>
      <p:ext uri="{BB962C8B-B14F-4D97-AF65-F5344CB8AC3E}">
        <p14:creationId xmlns:p14="http://schemas.microsoft.com/office/powerpoint/2010/main" val="505107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rgbClr val="403152"/>
                </a:solidFill>
                <a:effectLst>
                  <a:outerShdw blurRad="60007" dist="310007" dir="7680000" sy="30000" kx="1300200" algn="ctr" rotWithShape="0">
                    <a:prstClr val="black">
                      <a:alpha val="32000"/>
                    </a:prstClr>
                  </a:outerShdw>
                </a:effectLst>
                <a:latin typeface="Arial Black"/>
                <a:cs typeface="Arial Black"/>
              </a:rPr>
              <a:t>Chicken Gestation</a:t>
            </a:r>
            <a:endParaRPr lang="en-US" dirty="0">
              <a:solidFill>
                <a:srgbClr val="403152"/>
              </a:solidFill>
              <a:effectLst>
                <a:outerShdw blurRad="60007" dist="310007" dir="7680000" sy="30000" kx="1300200" algn="ctr" rotWithShape="0">
                  <a:prstClr val="black">
                    <a:alpha val="32000"/>
                  </a:prstClr>
                </a:outerShdw>
              </a:effectLst>
              <a:latin typeface="Arial Black"/>
              <a:cs typeface="Arial Black"/>
            </a:endParaRPr>
          </a:p>
        </p:txBody>
      </p:sp>
      <p:sp>
        <p:nvSpPr>
          <p:cNvPr id="6" name="Rectangle 3"/>
          <p:cNvSpPr>
            <a:spLocks noGrp="1" noChangeArrowheads="1"/>
          </p:cNvSpPr>
          <p:nvPr>
            <p:ph idx="1"/>
          </p:nvPr>
        </p:nvSpPr>
        <p:spPr>
          <a:xfrm>
            <a:off x="228600" y="3962400"/>
            <a:ext cx="8458200" cy="1524000"/>
          </a:xfrm>
        </p:spPr>
        <p:txBody>
          <a:bodyPr>
            <a:noAutofit/>
          </a:bodyPr>
          <a:lstStyle/>
          <a:p>
            <a:pPr algn="ctr"/>
            <a:r>
              <a:rPr lang="en-US" sz="2500" dirty="0">
                <a:latin typeface="Georgia"/>
                <a:cs typeface="Georgia"/>
              </a:rPr>
              <a:t> </a:t>
            </a:r>
            <a:r>
              <a:rPr lang="en-US" sz="2500" b="1" dirty="0">
                <a:latin typeface="Georgia"/>
                <a:cs typeface="Georgia"/>
              </a:rPr>
              <a:t>Gestation- </a:t>
            </a:r>
            <a:r>
              <a:rPr lang="en-US" sz="2500" dirty="0">
                <a:latin typeface="Georgia"/>
                <a:cs typeface="Georgia"/>
              </a:rPr>
              <a:t>21 </a:t>
            </a:r>
            <a:r>
              <a:rPr lang="en-US" sz="2500" dirty="0" smtClean="0">
                <a:latin typeface="Georgia"/>
                <a:cs typeface="Georgia"/>
              </a:rPr>
              <a:t>days </a:t>
            </a:r>
            <a:r>
              <a:rPr lang="en-US" sz="1400" dirty="0" smtClean="0">
                <a:latin typeface="Georgia"/>
                <a:cs typeface="Georgia"/>
              </a:rPr>
              <a:t>(incubation)</a:t>
            </a:r>
            <a:endParaRPr lang="en-US" sz="1400" dirty="0">
              <a:latin typeface="Georgia"/>
              <a:cs typeface="Georgia"/>
            </a:endParaRPr>
          </a:p>
          <a:p>
            <a:pPr algn="ctr"/>
            <a:r>
              <a:rPr lang="en-US" sz="2500" b="1" dirty="0">
                <a:latin typeface="Georgia"/>
                <a:cs typeface="Georgia"/>
              </a:rPr>
              <a:t>Breeding Season- </a:t>
            </a:r>
            <a:r>
              <a:rPr lang="en-US" sz="2500" dirty="0">
                <a:latin typeface="Georgia"/>
                <a:cs typeface="Georgia"/>
              </a:rPr>
              <a:t>Year round or spring</a:t>
            </a:r>
          </a:p>
          <a:p>
            <a:pPr algn="ctr"/>
            <a:r>
              <a:rPr lang="en-US" sz="2500" b="1" dirty="0">
                <a:latin typeface="Georgia"/>
                <a:cs typeface="Georgia"/>
              </a:rPr>
              <a:t>Cycle- </a:t>
            </a:r>
            <a:r>
              <a:rPr lang="en-US" sz="2000" dirty="0">
                <a:latin typeface="Georgia"/>
                <a:cs typeface="Georgia"/>
              </a:rPr>
              <a:t>Year round, but more productive when days are </a:t>
            </a:r>
            <a:r>
              <a:rPr lang="en-US" sz="2000" dirty="0" smtClean="0">
                <a:latin typeface="Georgia"/>
                <a:cs typeface="Georgia"/>
              </a:rPr>
              <a:t>long</a:t>
            </a:r>
            <a:r>
              <a:rPr lang="en-US" sz="2000" b="1" dirty="0" smtClean="0">
                <a:latin typeface="Georgia"/>
                <a:cs typeface="Georgia"/>
              </a:rPr>
              <a:t>	</a:t>
            </a:r>
          </a:p>
        </p:txBody>
      </p:sp>
      <p:pic>
        <p:nvPicPr>
          <p:cNvPr id="5" name="Picture 1029" descr="C:\WINDOWS\TEMP\auto0.bmp"/>
          <p:cNvPicPr>
            <a:picLocks noChangeAspect="1" noChangeArrowheads="1"/>
          </p:cNvPicPr>
          <p:nvPr/>
        </p:nvPicPr>
        <p:blipFill>
          <a:blip r:embed="rId2" cstate="print"/>
          <a:srcRect/>
          <a:stretch>
            <a:fillRect/>
          </a:stretch>
        </p:blipFill>
        <p:spPr bwMode="auto">
          <a:xfrm>
            <a:off x="4495800" y="1600200"/>
            <a:ext cx="3124200" cy="2232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noChangeArrowheads="1"/>
          </p:cNvPicPr>
          <p:nvPr/>
        </p:nvPicPr>
        <p:blipFill>
          <a:blip r:embed="rId3" cstate="print"/>
          <a:srcRect b="16566"/>
          <a:stretch>
            <a:fillRect/>
          </a:stretch>
        </p:blipFill>
        <p:spPr bwMode="auto">
          <a:xfrm>
            <a:off x="1524000" y="1295400"/>
            <a:ext cx="3124200" cy="2016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4466" y="0"/>
            <a:ext cx="9139533" cy="784830"/>
          </a:xfrm>
          <a:prstGeom prst="rect">
            <a:avLst/>
          </a:prstGeom>
        </p:spPr>
        <p:txBody>
          <a:bodyPr wrap="square">
            <a:spAutoFit/>
          </a:bodyPr>
          <a:lstStyle/>
          <a:p>
            <a:r>
              <a:rPr lang="en-US" sz="1500" dirty="0" smtClean="0">
                <a:latin typeface="Georgia"/>
                <a:cs typeface="Georgia"/>
              </a:rPr>
              <a:t>D.  Compare </a:t>
            </a:r>
            <a:r>
              <a:rPr lang="en-US" sz="1500" dirty="0">
                <a:latin typeface="Georgia"/>
                <a:cs typeface="Georgia"/>
              </a:rPr>
              <a:t>estrous cycles and gestation of different species and list common signs of breeding readiness</a:t>
            </a:r>
          </a:p>
          <a:p>
            <a:endParaRPr lang="en-US" sz="1500" dirty="0">
              <a:latin typeface="Georgia"/>
              <a:cs typeface="Georgia"/>
            </a:endParaRPr>
          </a:p>
          <a:p>
            <a:endParaRPr lang="en-US" sz="1500" dirty="0">
              <a:latin typeface="Georgia"/>
              <a:cs typeface="Georgia"/>
            </a:endParaRPr>
          </a:p>
        </p:txBody>
      </p:sp>
    </p:spTree>
    <p:extLst>
      <p:ext uri="{BB962C8B-B14F-4D97-AF65-F5344CB8AC3E}">
        <p14:creationId xmlns:p14="http://schemas.microsoft.com/office/powerpoint/2010/main" val="2311972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5">
                    <a:lumMod val="50000"/>
                  </a:schemeClr>
                </a:solidFill>
                <a:effectLst>
                  <a:outerShdw blurRad="60007" dist="310007" dir="7680000" sy="30000" kx="1300200" algn="ctr" rotWithShape="0">
                    <a:prstClr val="black">
                      <a:alpha val="32000"/>
                    </a:prstClr>
                  </a:outerShdw>
                </a:effectLst>
                <a:latin typeface="Arial Black"/>
                <a:cs typeface="Arial Black"/>
              </a:rPr>
              <a:t>Parturition</a:t>
            </a:r>
            <a:endParaRPr lang="en-US" dirty="0">
              <a:solidFill>
                <a:schemeClr val="accent5">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lstStyle/>
          <a:p>
            <a:r>
              <a:rPr lang="en-US" b="1" dirty="0">
                <a:latin typeface="Georgia"/>
                <a:cs typeface="Georgia"/>
              </a:rPr>
              <a:t>Parturition- </a:t>
            </a:r>
            <a:r>
              <a:rPr lang="en-US" dirty="0">
                <a:latin typeface="Georgia"/>
                <a:cs typeface="Georgia"/>
              </a:rPr>
              <a:t>The act of giving birth</a:t>
            </a:r>
            <a:endParaRPr lang="en-US" b="1" dirty="0">
              <a:latin typeface="Georgia"/>
              <a:cs typeface="Georgia"/>
            </a:endParaRPr>
          </a:p>
          <a:p>
            <a:r>
              <a:rPr lang="en-US" b="1" dirty="0">
                <a:latin typeface="Georgia"/>
                <a:cs typeface="Georgia"/>
              </a:rPr>
              <a:t>Signs:</a:t>
            </a:r>
          </a:p>
          <a:p>
            <a:pPr lvl="1"/>
            <a:r>
              <a:rPr lang="en-US" b="1" dirty="0">
                <a:latin typeface="Georgia"/>
                <a:cs typeface="Georgia"/>
              </a:rPr>
              <a:t>	</a:t>
            </a:r>
            <a:r>
              <a:rPr lang="en-US" dirty="0" smtClean="0">
                <a:latin typeface="Georgia"/>
                <a:cs typeface="Georgia"/>
              </a:rPr>
              <a:t>Milk </a:t>
            </a:r>
            <a:r>
              <a:rPr lang="en-US" dirty="0">
                <a:latin typeface="Georgia"/>
                <a:cs typeface="Georgia"/>
              </a:rPr>
              <a:t>develops in udder</a:t>
            </a:r>
          </a:p>
          <a:p>
            <a:pPr lvl="1"/>
            <a:r>
              <a:rPr lang="en-US" b="1" dirty="0">
                <a:latin typeface="Georgia"/>
                <a:cs typeface="Georgia"/>
              </a:rPr>
              <a:t>	</a:t>
            </a:r>
            <a:r>
              <a:rPr lang="en-US" dirty="0" smtClean="0">
                <a:latin typeface="Georgia"/>
                <a:cs typeface="Georgia"/>
              </a:rPr>
              <a:t>Abdomen </a:t>
            </a:r>
            <a:r>
              <a:rPr lang="en-US" dirty="0">
                <a:latin typeface="Georgia"/>
                <a:cs typeface="Georgia"/>
              </a:rPr>
              <a:t>drops</a:t>
            </a:r>
          </a:p>
          <a:p>
            <a:pPr lvl="1"/>
            <a:r>
              <a:rPr lang="en-US" dirty="0">
                <a:latin typeface="Georgia"/>
                <a:cs typeface="Georgia"/>
              </a:rPr>
              <a:t>	</a:t>
            </a:r>
            <a:r>
              <a:rPr lang="en-US" dirty="0" smtClean="0">
                <a:latin typeface="Georgia"/>
                <a:cs typeface="Georgia"/>
              </a:rPr>
              <a:t>Nesting</a:t>
            </a:r>
            <a:endParaRPr lang="en-US" dirty="0">
              <a:latin typeface="Georgia"/>
              <a:cs typeface="Georgia"/>
            </a:endParaRPr>
          </a:p>
          <a:p>
            <a:pPr lvl="1"/>
            <a:r>
              <a:rPr lang="en-US" b="1" dirty="0" smtClean="0">
                <a:latin typeface="Georgia"/>
                <a:cs typeface="Georgia"/>
              </a:rPr>
              <a:t> </a:t>
            </a:r>
            <a:r>
              <a:rPr lang="en-US" b="1" dirty="0">
                <a:latin typeface="Georgia"/>
                <a:cs typeface="Georgia"/>
              </a:rPr>
              <a:t> </a:t>
            </a:r>
            <a:r>
              <a:rPr lang="en-US" dirty="0" smtClean="0">
                <a:latin typeface="Georgia"/>
                <a:cs typeface="Georgia"/>
              </a:rPr>
              <a:t>Restlessness </a:t>
            </a:r>
            <a:r>
              <a:rPr lang="en-US" dirty="0">
                <a:latin typeface="Georgia"/>
                <a:cs typeface="Georgia"/>
              </a:rPr>
              <a:t>or pacing</a:t>
            </a:r>
          </a:p>
          <a:p>
            <a:pPr lvl="1"/>
            <a:r>
              <a:rPr lang="en-US" b="1" dirty="0">
                <a:latin typeface="Georgia"/>
                <a:cs typeface="Georgia"/>
              </a:rPr>
              <a:t>	</a:t>
            </a:r>
            <a:r>
              <a:rPr lang="en-US" dirty="0" smtClean="0">
                <a:latin typeface="Georgia"/>
                <a:cs typeface="Georgia"/>
              </a:rPr>
              <a:t>Abdomen </a:t>
            </a:r>
            <a:r>
              <a:rPr lang="en-US" dirty="0">
                <a:latin typeface="Georgia"/>
                <a:cs typeface="Georgia"/>
              </a:rPr>
              <a:t>muscles contract </a:t>
            </a:r>
            <a:r>
              <a:rPr lang="en-US" sz="1800" dirty="0">
                <a:latin typeface="Georgia"/>
                <a:cs typeface="Georgia"/>
              </a:rPr>
              <a:t>(watch for young!)</a:t>
            </a:r>
            <a:endParaRPr lang="en-US" sz="1800" b="1" dirty="0">
              <a:latin typeface="Georgia"/>
              <a:cs typeface="Georgia"/>
            </a:endParaRPr>
          </a:p>
          <a:p>
            <a:endParaRPr lang="en-US" dirty="0">
              <a:latin typeface="Georgia"/>
              <a:cs typeface="Georgia"/>
            </a:endParaRP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E.  </a:t>
            </a:r>
            <a:r>
              <a:rPr lang="en-US" sz="1800" dirty="0">
                <a:latin typeface="Georgia"/>
                <a:cs typeface="Georgia"/>
              </a:rPr>
              <a:t>Describe signs of parturition and dystocia</a:t>
            </a:r>
          </a:p>
        </p:txBody>
      </p:sp>
      <p:pic>
        <p:nvPicPr>
          <p:cNvPr id="5" name="Picture 5"/>
          <p:cNvPicPr>
            <a:picLocks noChangeAspect="1" noChangeArrowheads="1"/>
          </p:cNvPicPr>
          <p:nvPr/>
        </p:nvPicPr>
        <p:blipFill>
          <a:blip r:embed="rId2" cstate="print"/>
          <a:srcRect/>
          <a:stretch>
            <a:fillRect/>
          </a:stretch>
        </p:blipFill>
        <p:spPr bwMode="auto">
          <a:xfrm>
            <a:off x="6172200" y="1905000"/>
            <a:ext cx="2466975" cy="2294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3830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5">
                    <a:lumMod val="50000"/>
                  </a:schemeClr>
                </a:solidFill>
                <a:effectLst>
                  <a:outerShdw blurRad="60007" dist="310007" dir="7680000" sy="30000" kx="1300200" algn="ctr" rotWithShape="0">
                    <a:prstClr val="black">
                      <a:alpha val="32000"/>
                    </a:prstClr>
                  </a:outerShdw>
                </a:effectLst>
                <a:latin typeface="Arial Black"/>
                <a:cs typeface="Arial Black"/>
              </a:rPr>
              <a:t>Stages of Parturition</a:t>
            </a:r>
            <a:endParaRPr lang="en-US" dirty="0">
              <a:solidFill>
                <a:schemeClr val="accent5">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152400" y="1143000"/>
            <a:ext cx="5638800" cy="4343401"/>
          </a:xfrm>
        </p:spPr>
        <p:txBody>
          <a:bodyPr>
            <a:normAutofit lnSpcReduction="10000"/>
          </a:bodyPr>
          <a:lstStyle/>
          <a:p>
            <a:r>
              <a:rPr lang="en-US" b="1" dirty="0">
                <a:latin typeface="Georgia"/>
                <a:cs typeface="Georgia"/>
              </a:rPr>
              <a:t>Stage 1 </a:t>
            </a:r>
            <a:r>
              <a:rPr lang="en-US" b="1" dirty="0" smtClean="0">
                <a:latin typeface="Georgia"/>
                <a:cs typeface="Georgia"/>
              </a:rPr>
              <a:t>– </a:t>
            </a:r>
          </a:p>
          <a:p>
            <a:pPr lvl="1"/>
            <a:r>
              <a:rPr lang="en-US" dirty="0" smtClean="0">
                <a:latin typeface="Georgia"/>
                <a:cs typeface="Georgia"/>
              </a:rPr>
              <a:t>Preparatory </a:t>
            </a:r>
            <a:r>
              <a:rPr lang="en-US" dirty="0">
                <a:latin typeface="Georgia"/>
                <a:cs typeface="Georgia"/>
              </a:rPr>
              <a:t>Stage (Labor)</a:t>
            </a:r>
          </a:p>
          <a:p>
            <a:r>
              <a:rPr lang="en-US" b="1" dirty="0">
                <a:latin typeface="Georgia"/>
                <a:cs typeface="Georgia"/>
              </a:rPr>
              <a:t>Stage 2 </a:t>
            </a:r>
            <a:r>
              <a:rPr lang="en-US" b="1" dirty="0" smtClean="0">
                <a:latin typeface="Georgia"/>
                <a:cs typeface="Georgia"/>
              </a:rPr>
              <a:t>– </a:t>
            </a:r>
          </a:p>
          <a:p>
            <a:pPr lvl="1"/>
            <a:r>
              <a:rPr lang="en-US" dirty="0" smtClean="0">
                <a:latin typeface="Georgia"/>
                <a:cs typeface="Georgia"/>
              </a:rPr>
              <a:t>Delivery </a:t>
            </a:r>
            <a:r>
              <a:rPr lang="en-US" dirty="0">
                <a:latin typeface="Georgia"/>
                <a:cs typeface="Georgia"/>
              </a:rPr>
              <a:t>of Fetus</a:t>
            </a:r>
          </a:p>
          <a:p>
            <a:r>
              <a:rPr lang="en-US" b="1" dirty="0">
                <a:latin typeface="Georgia"/>
                <a:cs typeface="Georgia"/>
              </a:rPr>
              <a:t>Stage 3 </a:t>
            </a:r>
            <a:r>
              <a:rPr lang="en-US" b="1" dirty="0" smtClean="0">
                <a:latin typeface="Georgia"/>
                <a:cs typeface="Georgia"/>
              </a:rPr>
              <a:t>– </a:t>
            </a:r>
          </a:p>
          <a:p>
            <a:pPr lvl="1"/>
            <a:r>
              <a:rPr lang="en-US" dirty="0" smtClean="0">
                <a:latin typeface="Georgia"/>
                <a:cs typeface="Georgia"/>
              </a:rPr>
              <a:t>Expulsion </a:t>
            </a:r>
            <a:r>
              <a:rPr lang="en-US" dirty="0">
                <a:latin typeface="Georgia"/>
                <a:cs typeface="Georgia"/>
              </a:rPr>
              <a:t>of the </a:t>
            </a:r>
            <a:r>
              <a:rPr lang="en-US" dirty="0" smtClean="0">
                <a:latin typeface="Georgia"/>
                <a:cs typeface="Georgia"/>
              </a:rPr>
              <a:t> placenta</a:t>
            </a:r>
            <a:endParaRPr lang="en-US" dirty="0">
              <a:latin typeface="Georgia"/>
              <a:cs typeface="Georgia"/>
            </a:endParaRPr>
          </a:p>
          <a:p>
            <a:r>
              <a:rPr lang="en-US" b="1" dirty="0">
                <a:latin typeface="Georgia"/>
                <a:cs typeface="Georgia"/>
              </a:rPr>
              <a:t>Stage 4 </a:t>
            </a:r>
            <a:r>
              <a:rPr lang="en-US" b="1" dirty="0" smtClean="0">
                <a:latin typeface="Georgia"/>
                <a:cs typeface="Georgia"/>
              </a:rPr>
              <a:t>– </a:t>
            </a:r>
          </a:p>
          <a:p>
            <a:pPr lvl="1"/>
            <a:r>
              <a:rPr lang="en-US" dirty="0" smtClean="0">
                <a:latin typeface="Georgia"/>
                <a:cs typeface="Georgia"/>
              </a:rPr>
              <a:t>Period </a:t>
            </a:r>
            <a:r>
              <a:rPr lang="en-US" dirty="0">
                <a:latin typeface="Georgia"/>
                <a:cs typeface="Georgia"/>
              </a:rPr>
              <a:t>of </a:t>
            </a:r>
            <a:r>
              <a:rPr lang="en-US" dirty="0" smtClean="0">
                <a:latin typeface="Georgia"/>
                <a:cs typeface="Georgia"/>
              </a:rPr>
              <a:t>Rest</a:t>
            </a:r>
            <a:endParaRPr lang="en-US" dirty="0">
              <a:latin typeface="Georgia"/>
              <a:cs typeface="Georgia"/>
            </a:endParaRP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E.  Describe </a:t>
            </a:r>
            <a:r>
              <a:rPr lang="en-US" sz="1800" dirty="0">
                <a:latin typeface="Georgia"/>
                <a:cs typeface="Georgia"/>
              </a:rPr>
              <a:t>signs of parturition and dystocia</a:t>
            </a:r>
          </a:p>
        </p:txBody>
      </p:sp>
      <p:pic>
        <p:nvPicPr>
          <p:cNvPr id="6" name="Picture 7"/>
          <p:cNvPicPr>
            <a:picLocks noChangeAspect="1" noChangeArrowheads="1"/>
          </p:cNvPicPr>
          <p:nvPr/>
        </p:nvPicPr>
        <p:blipFill>
          <a:blip r:embed="rId2" cstate="print"/>
          <a:srcRect/>
          <a:stretch>
            <a:fillRect/>
          </a:stretch>
        </p:blipFill>
        <p:spPr bwMode="auto">
          <a:xfrm>
            <a:off x="5715000" y="3276600"/>
            <a:ext cx="2049517" cy="1127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p:cNvPicPr>
            <a:picLocks noChangeAspect="1" noChangeArrowheads="1"/>
          </p:cNvPicPr>
          <p:nvPr/>
        </p:nvPicPr>
        <p:blipFill>
          <a:blip r:embed="rId3" cstate="print"/>
          <a:srcRect/>
          <a:stretch>
            <a:fillRect/>
          </a:stretch>
        </p:blipFill>
        <p:spPr bwMode="auto">
          <a:xfrm>
            <a:off x="6019800" y="1167962"/>
            <a:ext cx="1702676" cy="1194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noChangeArrowheads="1"/>
          </p:cNvPicPr>
          <p:nvPr/>
        </p:nvPicPr>
        <p:blipFill>
          <a:blip r:embed="rId4" cstate="print"/>
          <a:srcRect b="18391"/>
          <a:stretch>
            <a:fillRect/>
          </a:stretch>
        </p:blipFill>
        <p:spPr bwMode="auto">
          <a:xfrm>
            <a:off x="7086600" y="4191000"/>
            <a:ext cx="1828800" cy="1119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5"/>
          <p:cNvPicPr>
            <a:picLocks noChangeAspect="1" noChangeArrowheads="1"/>
          </p:cNvPicPr>
          <p:nvPr/>
        </p:nvPicPr>
        <p:blipFill>
          <a:blip r:embed="rId5" cstate="print"/>
          <a:srcRect/>
          <a:stretch>
            <a:fillRect/>
          </a:stretch>
        </p:blipFill>
        <p:spPr bwMode="auto">
          <a:xfrm>
            <a:off x="7239000" y="2209800"/>
            <a:ext cx="1702676" cy="1291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2951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tx2">
                    <a:lumMod val="50000"/>
                  </a:schemeClr>
                </a:solidFill>
                <a:effectLst>
                  <a:outerShdw blurRad="60007" dist="310007" dir="7680000" sy="30000" kx="1300200" algn="ctr" rotWithShape="0">
                    <a:prstClr val="black">
                      <a:alpha val="32000"/>
                    </a:prstClr>
                  </a:outerShdw>
                </a:effectLst>
                <a:latin typeface="Arial Black"/>
                <a:cs typeface="Arial Black"/>
              </a:rPr>
              <a:t>Importance of Reproduction</a:t>
            </a:r>
            <a:endParaRPr lang="en-US" dirty="0">
              <a:solidFill>
                <a:schemeClr val="tx2">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lstStyle/>
          <a:p>
            <a:r>
              <a:rPr lang="en-US" b="1" i="1" dirty="0" smtClean="0">
                <a:latin typeface="Georgia"/>
                <a:cs typeface="Georgia"/>
              </a:rPr>
              <a:t>Producers rely on successfully reproducing young for economic success</a:t>
            </a:r>
          </a:p>
          <a:p>
            <a:endParaRPr lang="en-US" sz="1000" dirty="0" smtClean="0">
              <a:latin typeface="Georgia"/>
              <a:cs typeface="Georgia"/>
            </a:endParaRPr>
          </a:p>
          <a:p>
            <a:pPr lvl="1"/>
            <a:r>
              <a:rPr lang="en-US" sz="2400" dirty="0" smtClean="0">
                <a:latin typeface="Georgia"/>
                <a:cs typeface="Georgia"/>
              </a:rPr>
              <a:t>Cow/Calf Operation without calves?</a:t>
            </a:r>
          </a:p>
          <a:p>
            <a:pPr lvl="1"/>
            <a:r>
              <a:rPr lang="en-US" sz="2400" dirty="0" smtClean="0">
                <a:latin typeface="Georgia"/>
                <a:cs typeface="Georgia"/>
              </a:rPr>
              <a:t>Hog farm without piglets?</a:t>
            </a:r>
          </a:p>
          <a:p>
            <a:pPr lvl="1"/>
            <a:r>
              <a:rPr lang="en-US" sz="2400" dirty="0" smtClean="0">
                <a:latin typeface="Georgia"/>
                <a:cs typeface="Georgia"/>
              </a:rPr>
              <a:t>Sheep farm without lambs?</a:t>
            </a:r>
          </a:p>
          <a:p>
            <a:pPr lvl="1"/>
            <a:r>
              <a:rPr lang="en-US" sz="2400" dirty="0" smtClean="0">
                <a:latin typeface="Georgia"/>
                <a:cs typeface="Georgia"/>
              </a:rPr>
              <a:t>Dairy farm without calves?</a:t>
            </a:r>
            <a:endParaRPr lang="en-US" sz="2400" dirty="0">
              <a:latin typeface="Georgia"/>
              <a:cs typeface="Georgia"/>
            </a:endParaRPr>
          </a:p>
        </p:txBody>
      </p:sp>
      <p:sp>
        <p:nvSpPr>
          <p:cNvPr id="4" name="Rectangle 3"/>
          <p:cNvSpPr/>
          <p:nvPr/>
        </p:nvSpPr>
        <p:spPr>
          <a:xfrm>
            <a:off x="4466" y="0"/>
            <a:ext cx="9139533" cy="369332"/>
          </a:xfrm>
          <a:prstGeom prst="rect">
            <a:avLst/>
          </a:prstGeom>
        </p:spPr>
        <p:txBody>
          <a:bodyPr wrap="square">
            <a:spAutoFit/>
          </a:bodyPr>
          <a:lstStyle/>
          <a:p>
            <a:pPr marL="457200" indent="-457200">
              <a:buFont typeface="Arial Black" pitchFamily="34" charset="0"/>
              <a:buAutoNum type="alphaUcPeriod"/>
            </a:pPr>
            <a:r>
              <a:rPr lang="en-US" sz="1800" dirty="0">
                <a:latin typeface="Georgia"/>
                <a:cs typeface="Georgia"/>
              </a:rPr>
              <a:t>Discuss the meaning and importance of reproduction in animal agriculture</a:t>
            </a:r>
          </a:p>
        </p:txBody>
      </p:sp>
      <p:sp>
        <p:nvSpPr>
          <p:cNvPr id="5" name="Right Brace 4"/>
          <p:cNvSpPr/>
          <p:nvPr/>
        </p:nvSpPr>
        <p:spPr>
          <a:xfrm>
            <a:off x="6400800" y="2989920"/>
            <a:ext cx="762000" cy="1676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585960">
            <a:off x="6866217" y="3156596"/>
            <a:ext cx="2091441" cy="1477328"/>
          </a:xfrm>
          <a:prstGeom prst="rect">
            <a:avLst/>
          </a:prstGeom>
          <a:noFill/>
        </p:spPr>
        <p:txBody>
          <a:bodyPr wrap="square" rtlCol="0">
            <a:spAutoFit/>
          </a:bodyPr>
          <a:lstStyle/>
          <a:p>
            <a:pPr algn="ctr"/>
            <a:r>
              <a:rPr lang="en-US" sz="1800" b="1" dirty="0" smtClean="0">
                <a:solidFill>
                  <a:srgbClr val="632523"/>
                </a:solidFill>
              </a:rPr>
              <a:t>Each would fail in a short amount of time without successful reproduction</a:t>
            </a:r>
            <a:endParaRPr lang="en-US" sz="1800" b="1" dirty="0">
              <a:solidFill>
                <a:srgbClr val="632523"/>
              </a:solidFill>
            </a:endParaRPr>
          </a:p>
        </p:txBody>
      </p:sp>
    </p:spTree>
    <p:extLst>
      <p:ext uri="{BB962C8B-B14F-4D97-AF65-F5344CB8AC3E}">
        <p14:creationId xmlns:p14="http://schemas.microsoft.com/office/powerpoint/2010/main" val="266550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5">
                    <a:lumMod val="50000"/>
                  </a:schemeClr>
                </a:solidFill>
                <a:effectLst>
                  <a:outerShdw blurRad="60007" dist="310007" dir="7680000" sy="30000" kx="1300200" algn="ctr" rotWithShape="0">
                    <a:prstClr val="black">
                      <a:alpha val="32000"/>
                    </a:prstClr>
                  </a:outerShdw>
                </a:effectLst>
                <a:latin typeface="Arial Black"/>
                <a:cs typeface="Arial Black"/>
              </a:rPr>
              <a:t>Dystocia</a:t>
            </a:r>
            <a:endParaRPr lang="en-US" dirty="0">
              <a:solidFill>
                <a:schemeClr val="accent5">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152400" y="1143000"/>
            <a:ext cx="6477000" cy="4343401"/>
          </a:xfrm>
        </p:spPr>
        <p:txBody>
          <a:bodyPr>
            <a:normAutofit fontScale="92500" lnSpcReduction="10000"/>
          </a:bodyPr>
          <a:lstStyle/>
          <a:p>
            <a:r>
              <a:rPr lang="en-US" b="1" dirty="0">
                <a:latin typeface="Georgia"/>
                <a:cs typeface="Georgia"/>
              </a:rPr>
              <a:t>Dystocia- </a:t>
            </a:r>
            <a:r>
              <a:rPr lang="en-US" dirty="0">
                <a:latin typeface="Georgia"/>
                <a:cs typeface="Georgia"/>
              </a:rPr>
              <a:t>Difficulty giving </a:t>
            </a:r>
            <a:r>
              <a:rPr lang="en-US" dirty="0" smtClean="0">
                <a:latin typeface="Georgia"/>
                <a:cs typeface="Georgia"/>
              </a:rPr>
              <a:t>birth</a:t>
            </a:r>
            <a:endParaRPr lang="en-US" b="1" dirty="0" smtClean="0">
              <a:latin typeface="Georgia"/>
              <a:cs typeface="Georgia"/>
            </a:endParaRPr>
          </a:p>
          <a:p>
            <a:r>
              <a:rPr lang="en-US" b="1" dirty="0" smtClean="0">
                <a:latin typeface="Georgia"/>
                <a:cs typeface="Georgia"/>
              </a:rPr>
              <a:t>Causes</a:t>
            </a:r>
            <a:r>
              <a:rPr lang="en-US" b="1" dirty="0">
                <a:latin typeface="Georgia"/>
                <a:cs typeface="Georgia"/>
              </a:rPr>
              <a:t>:</a:t>
            </a:r>
          </a:p>
          <a:p>
            <a:pPr lvl="1"/>
            <a:r>
              <a:rPr lang="en-US" sz="2400" dirty="0" smtClean="0">
                <a:latin typeface="Georgia"/>
                <a:cs typeface="Georgia"/>
              </a:rPr>
              <a:t>Presentation</a:t>
            </a:r>
            <a:endParaRPr lang="en-US" sz="2400" dirty="0">
              <a:latin typeface="Georgia"/>
              <a:cs typeface="Georgia"/>
            </a:endParaRPr>
          </a:p>
          <a:p>
            <a:pPr lvl="1"/>
            <a:r>
              <a:rPr lang="en-US" sz="2400" dirty="0" smtClean="0">
                <a:latin typeface="Georgia"/>
                <a:cs typeface="Georgia"/>
              </a:rPr>
              <a:t>Oversized </a:t>
            </a:r>
            <a:r>
              <a:rPr lang="en-US" sz="2400" dirty="0">
                <a:latin typeface="Georgia"/>
                <a:cs typeface="Georgia"/>
              </a:rPr>
              <a:t>fetus</a:t>
            </a:r>
          </a:p>
          <a:p>
            <a:pPr lvl="1"/>
            <a:r>
              <a:rPr lang="en-US" sz="2400" dirty="0" smtClean="0">
                <a:latin typeface="Georgia"/>
                <a:cs typeface="Georgia"/>
              </a:rPr>
              <a:t>Multiple </a:t>
            </a:r>
            <a:r>
              <a:rPr lang="en-US" sz="2400" dirty="0">
                <a:latin typeface="Georgia"/>
                <a:cs typeface="Georgia"/>
              </a:rPr>
              <a:t>births</a:t>
            </a:r>
          </a:p>
          <a:p>
            <a:pPr lvl="1"/>
            <a:r>
              <a:rPr lang="en-US" sz="2400" dirty="0" smtClean="0">
                <a:latin typeface="Georgia"/>
                <a:cs typeface="Georgia"/>
              </a:rPr>
              <a:t>Exhaustion</a:t>
            </a:r>
            <a:r>
              <a:rPr lang="en-US" sz="2400" dirty="0">
                <a:latin typeface="Georgia"/>
                <a:cs typeface="Georgia"/>
              </a:rPr>
              <a:t>, uterine contractions stop</a:t>
            </a:r>
            <a:endParaRPr lang="en-US" sz="2400" b="1" dirty="0">
              <a:latin typeface="Georgia"/>
              <a:cs typeface="Georgia"/>
            </a:endParaRPr>
          </a:p>
          <a:p>
            <a:r>
              <a:rPr lang="en-US" b="1" dirty="0">
                <a:latin typeface="Georgia"/>
                <a:cs typeface="Georgia"/>
              </a:rPr>
              <a:t>Solutions: </a:t>
            </a:r>
            <a:r>
              <a:rPr lang="en-US" dirty="0">
                <a:latin typeface="Georgia"/>
                <a:cs typeface="Georgia"/>
              </a:rPr>
              <a:t>Call vet or assist yourself</a:t>
            </a:r>
            <a:endParaRPr lang="en-US" b="1" dirty="0">
              <a:latin typeface="Georgia"/>
              <a:cs typeface="Georgia"/>
            </a:endParaRPr>
          </a:p>
          <a:p>
            <a:pPr lvl="1"/>
            <a:r>
              <a:rPr lang="en-US" sz="2400" dirty="0" smtClean="0">
                <a:latin typeface="Georgia"/>
                <a:cs typeface="Georgia"/>
              </a:rPr>
              <a:t>Cesarean </a:t>
            </a:r>
            <a:r>
              <a:rPr lang="en-US" sz="2400" dirty="0">
                <a:latin typeface="Georgia"/>
                <a:cs typeface="Georgia"/>
              </a:rPr>
              <a:t>Section (</a:t>
            </a:r>
            <a:r>
              <a:rPr lang="en-US" sz="2400" dirty="0" err="1">
                <a:latin typeface="Georgia"/>
                <a:cs typeface="Georgia"/>
              </a:rPr>
              <a:t>c-section</a:t>
            </a:r>
            <a:r>
              <a:rPr lang="en-US" sz="2400" dirty="0">
                <a:latin typeface="Georgia"/>
                <a:cs typeface="Georgia"/>
              </a:rPr>
              <a:t>)</a:t>
            </a:r>
          </a:p>
          <a:p>
            <a:pPr lvl="1"/>
            <a:r>
              <a:rPr lang="en-US" sz="2400" dirty="0" smtClean="0">
                <a:latin typeface="Georgia"/>
                <a:cs typeface="Georgia"/>
              </a:rPr>
              <a:t>Assist </a:t>
            </a:r>
            <a:r>
              <a:rPr lang="en-US" sz="2400" dirty="0">
                <a:latin typeface="Georgia"/>
                <a:cs typeface="Georgia"/>
              </a:rPr>
              <a:t>manually</a:t>
            </a:r>
            <a:endParaRPr lang="en-US" sz="2400" b="1" dirty="0">
              <a:latin typeface="Georgia"/>
              <a:cs typeface="Georgia"/>
            </a:endParaRP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E.  Describe </a:t>
            </a:r>
            <a:r>
              <a:rPr lang="en-US" sz="1800" dirty="0">
                <a:latin typeface="Georgia"/>
                <a:cs typeface="Georgia"/>
              </a:rPr>
              <a:t>signs of parturition and dystocia</a:t>
            </a:r>
          </a:p>
        </p:txBody>
      </p:sp>
      <p:pic>
        <p:nvPicPr>
          <p:cNvPr id="10" name="Picture 6"/>
          <p:cNvPicPr>
            <a:picLocks noChangeAspect="1" noChangeArrowheads="1"/>
          </p:cNvPicPr>
          <p:nvPr/>
        </p:nvPicPr>
        <p:blipFill>
          <a:blip r:embed="rId2" cstate="print"/>
          <a:srcRect/>
          <a:stretch>
            <a:fillRect/>
          </a:stretch>
        </p:blipFill>
        <p:spPr bwMode="auto">
          <a:xfrm rot="217801">
            <a:off x="5867400" y="2057400"/>
            <a:ext cx="3074988" cy="2305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9500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5">
                    <a:lumMod val="50000"/>
                  </a:schemeClr>
                </a:solidFill>
                <a:effectLst>
                  <a:outerShdw blurRad="60007" dist="310007" dir="7680000" sy="30000" kx="1300200" algn="ctr" rotWithShape="0">
                    <a:prstClr val="black">
                      <a:alpha val="32000"/>
                    </a:prstClr>
                  </a:outerShdw>
                </a:effectLst>
                <a:latin typeface="Arial Black"/>
                <a:cs typeface="Arial Black"/>
              </a:rPr>
              <a:t>Dystocia</a:t>
            </a:r>
            <a:endParaRPr lang="en-US" dirty="0">
              <a:solidFill>
                <a:schemeClr val="accent5">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152400" y="990600"/>
            <a:ext cx="6477000" cy="4343401"/>
          </a:xfrm>
        </p:spPr>
        <p:txBody>
          <a:bodyPr>
            <a:normAutofit/>
          </a:bodyPr>
          <a:lstStyle/>
          <a:p>
            <a:r>
              <a:rPr lang="en-US" b="1" dirty="0" smtClean="0">
                <a:latin typeface="Georgia"/>
                <a:cs typeface="Georgia"/>
              </a:rPr>
              <a:t>Birth Presentations</a:t>
            </a:r>
            <a:endParaRPr lang="en-US" sz="2400" b="1" dirty="0">
              <a:latin typeface="Georgia"/>
              <a:cs typeface="Georgia"/>
            </a:endParaRP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E.  Describe </a:t>
            </a:r>
            <a:r>
              <a:rPr lang="en-US" sz="1800" dirty="0">
                <a:latin typeface="Georgia"/>
                <a:cs typeface="Georgia"/>
              </a:rPr>
              <a:t>signs of parturition and dystocia</a:t>
            </a:r>
          </a:p>
        </p:txBody>
      </p:sp>
      <p:pic>
        <p:nvPicPr>
          <p:cNvPr id="6" name="Picture 2" descr="C:\My Documents\Brian's Files\Curriculum\Animal Science\Animal Gestation\normal.jpg"/>
          <p:cNvPicPr>
            <a:picLocks noChangeAspect="1" noChangeArrowheads="1"/>
          </p:cNvPicPr>
          <p:nvPr/>
        </p:nvPicPr>
        <p:blipFill>
          <a:blip r:embed="rId2" cstate="print"/>
          <a:srcRect/>
          <a:stretch>
            <a:fillRect/>
          </a:stretch>
        </p:blipFill>
        <p:spPr bwMode="auto">
          <a:xfrm>
            <a:off x="609600" y="2057400"/>
            <a:ext cx="3048000" cy="3328770"/>
          </a:xfrm>
          <a:prstGeom prst="rect">
            <a:avLst/>
          </a:prstGeom>
          <a:noFill/>
          <a:ln w="9525">
            <a:noFill/>
            <a:miter lim="800000"/>
            <a:headEnd/>
            <a:tailEnd/>
          </a:ln>
        </p:spPr>
      </p:pic>
      <p:pic>
        <p:nvPicPr>
          <p:cNvPr id="7" name="Picture 3" descr="C:\My Documents\Brian's Files\Curriculum\Animal Science\Animal Gestation\Breech.jpg"/>
          <p:cNvPicPr>
            <a:picLocks noChangeAspect="1" noChangeArrowheads="1"/>
          </p:cNvPicPr>
          <p:nvPr/>
        </p:nvPicPr>
        <p:blipFill>
          <a:blip r:embed="rId3" cstate="print"/>
          <a:srcRect/>
          <a:stretch>
            <a:fillRect/>
          </a:stretch>
        </p:blipFill>
        <p:spPr bwMode="auto">
          <a:xfrm>
            <a:off x="4756350" y="1556663"/>
            <a:ext cx="1491834" cy="1872337"/>
          </a:xfrm>
          <a:prstGeom prst="rect">
            <a:avLst/>
          </a:prstGeom>
          <a:noFill/>
          <a:ln w="9525">
            <a:noFill/>
            <a:miter lim="800000"/>
            <a:headEnd/>
            <a:tailEnd/>
          </a:ln>
        </p:spPr>
      </p:pic>
      <p:pic>
        <p:nvPicPr>
          <p:cNvPr id="8" name="Picture 3" descr="C:\My Documents\Brian's Files\Curriculum\Animal Science\Animal Gestation\upside down and backwards.jpg"/>
          <p:cNvPicPr>
            <a:picLocks noChangeAspect="1" noChangeArrowheads="1"/>
          </p:cNvPicPr>
          <p:nvPr/>
        </p:nvPicPr>
        <p:blipFill>
          <a:blip r:embed="rId4" cstate="print"/>
          <a:srcRect/>
          <a:stretch>
            <a:fillRect/>
          </a:stretch>
        </p:blipFill>
        <p:spPr bwMode="auto">
          <a:xfrm>
            <a:off x="6934200" y="1752600"/>
            <a:ext cx="1420981" cy="1667651"/>
          </a:xfrm>
          <a:prstGeom prst="rect">
            <a:avLst/>
          </a:prstGeom>
          <a:noFill/>
          <a:ln w="9525">
            <a:noFill/>
            <a:miter lim="800000"/>
            <a:headEnd/>
            <a:tailEnd/>
          </a:ln>
        </p:spPr>
      </p:pic>
      <p:pic>
        <p:nvPicPr>
          <p:cNvPr id="9" name="Picture 3" descr="C:\My Documents\Brian's Files\Curriculum\Animal Science\Animal Gestation\head back.jpg"/>
          <p:cNvPicPr>
            <a:picLocks noChangeAspect="1" noChangeArrowheads="1"/>
          </p:cNvPicPr>
          <p:nvPr/>
        </p:nvPicPr>
        <p:blipFill rotWithShape="1">
          <a:blip r:embed="rId5" cstate="print"/>
          <a:srcRect b="14404"/>
          <a:stretch/>
        </p:blipFill>
        <p:spPr bwMode="auto">
          <a:xfrm>
            <a:off x="4687126" y="3733800"/>
            <a:ext cx="1637474" cy="1577948"/>
          </a:xfrm>
          <a:prstGeom prst="rect">
            <a:avLst/>
          </a:prstGeom>
          <a:noFill/>
          <a:ln w="9525">
            <a:noFill/>
            <a:miter lim="800000"/>
            <a:headEnd/>
            <a:tailEnd/>
          </a:ln>
        </p:spPr>
      </p:pic>
      <p:sp>
        <p:nvSpPr>
          <p:cNvPr id="11" name="Rectangle 2"/>
          <p:cNvSpPr txBox="1">
            <a:spLocks noChangeArrowheads="1"/>
          </p:cNvSpPr>
          <p:nvPr/>
        </p:nvSpPr>
        <p:spPr bwMode="auto">
          <a:xfrm>
            <a:off x="6324600" y="3276600"/>
            <a:ext cx="2330251" cy="449270"/>
          </a:xfrm>
          <a:prstGeom prst="rect">
            <a:avLst/>
          </a:prstGeom>
          <a:noFill/>
          <a:ln w="9525">
            <a:noFill/>
            <a:miter lim="800000"/>
            <a:headEnd/>
            <a:tailEnd/>
          </a:ln>
        </p:spPr>
        <p:txBody>
          <a:bodyPr anchor="b"/>
          <a:lstStyle/>
          <a:p>
            <a:pPr algn="ctr">
              <a:defRPr/>
            </a:pPr>
            <a:r>
              <a:rPr kumimoji="1" lang="en-US" sz="1800" kern="0" dirty="0">
                <a:solidFill>
                  <a:schemeClr val="tx2"/>
                </a:solidFill>
                <a:latin typeface="+mj-lt"/>
                <a:ea typeface="+mj-ea"/>
                <a:cs typeface="+mj-cs"/>
              </a:rPr>
              <a:t>Leg Back</a:t>
            </a:r>
          </a:p>
        </p:txBody>
      </p:sp>
      <p:sp>
        <p:nvSpPr>
          <p:cNvPr id="12" name="Rectangle 2"/>
          <p:cNvSpPr txBox="1">
            <a:spLocks noChangeArrowheads="1"/>
          </p:cNvSpPr>
          <p:nvPr/>
        </p:nvSpPr>
        <p:spPr bwMode="auto">
          <a:xfrm>
            <a:off x="6508949" y="1098736"/>
            <a:ext cx="2330251" cy="730064"/>
          </a:xfrm>
          <a:prstGeom prst="rect">
            <a:avLst/>
          </a:prstGeom>
          <a:noFill/>
          <a:ln w="9525">
            <a:noFill/>
            <a:miter lim="800000"/>
            <a:headEnd/>
            <a:tailEnd/>
          </a:ln>
        </p:spPr>
        <p:txBody>
          <a:bodyPr anchor="b"/>
          <a:lstStyle/>
          <a:p>
            <a:pPr algn="ctr">
              <a:defRPr/>
            </a:pPr>
            <a:r>
              <a:rPr kumimoji="1" lang="en-US" sz="1800" kern="0" dirty="0">
                <a:solidFill>
                  <a:schemeClr val="tx2"/>
                </a:solidFill>
                <a:latin typeface="+mj-lt"/>
                <a:ea typeface="+mj-ea"/>
                <a:cs typeface="+mj-cs"/>
              </a:rPr>
              <a:t>Upside down &amp; Backward</a:t>
            </a:r>
          </a:p>
        </p:txBody>
      </p:sp>
      <p:sp>
        <p:nvSpPr>
          <p:cNvPr id="13" name="Rectangle 2"/>
          <p:cNvSpPr txBox="1">
            <a:spLocks noChangeArrowheads="1"/>
          </p:cNvSpPr>
          <p:nvPr/>
        </p:nvSpPr>
        <p:spPr bwMode="auto">
          <a:xfrm>
            <a:off x="4222949" y="1099462"/>
            <a:ext cx="2330251" cy="393111"/>
          </a:xfrm>
          <a:prstGeom prst="rect">
            <a:avLst/>
          </a:prstGeom>
          <a:noFill/>
          <a:ln w="9525">
            <a:noFill/>
            <a:miter lim="800000"/>
            <a:headEnd/>
            <a:tailEnd/>
          </a:ln>
        </p:spPr>
        <p:txBody>
          <a:bodyPr anchor="b"/>
          <a:lstStyle/>
          <a:p>
            <a:pPr algn="ctr">
              <a:defRPr/>
            </a:pPr>
            <a:r>
              <a:rPr kumimoji="1" lang="en-US" sz="1800" kern="0" dirty="0">
                <a:solidFill>
                  <a:schemeClr val="tx2"/>
                </a:solidFill>
                <a:latin typeface="+mj-lt"/>
                <a:ea typeface="+mj-ea"/>
                <a:cs typeface="+mj-cs"/>
              </a:rPr>
              <a:t>Breech</a:t>
            </a:r>
          </a:p>
        </p:txBody>
      </p:sp>
      <p:sp>
        <p:nvSpPr>
          <p:cNvPr id="14" name="Rectangle 2"/>
          <p:cNvSpPr txBox="1">
            <a:spLocks noChangeArrowheads="1"/>
          </p:cNvSpPr>
          <p:nvPr/>
        </p:nvSpPr>
        <p:spPr bwMode="auto">
          <a:xfrm>
            <a:off x="4114800" y="3276600"/>
            <a:ext cx="2330251" cy="449270"/>
          </a:xfrm>
          <a:prstGeom prst="rect">
            <a:avLst/>
          </a:prstGeom>
          <a:noFill/>
          <a:ln w="9525">
            <a:noFill/>
            <a:miter lim="800000"/>
            <a:headEnd/>
            <a:tailEnd/>
          </a:ln>
        </p:spPr>
        <p:txBody>
          <a:bodyPr anchor="b"/>
          <a:lstStyle/>
          <a:p>
            <a:pPr algn="ctr">
              <a:defRPr/>
            </a:pPr>
            <a:r>
              <a:rPr kumimoji="1" lang="en-US" sz="1800" kern="0" dirty="0">
                <a:solidFill>
                  <a:schemeClr val="tx2"/>
                </a:solidFill>
                <a:latin typeface="+mj-lt"/>
                <a:ea typeface="+mj-ea"/>
                <a:cs typeface="+mj-cs"/>
              </a:rPr>
              <a:t>Head Back</a:t>
            </a:r>
          </a:p>
        </p:txBody>
      </p:sp>
      <p:pic>
        <p:nvPicPr>
          <p:cNvPr id="15" name="Picture 3" descr="C:\My Documents\Brian's Files\Curriculum\Animal Science\Animal Gestation\leg back.jpg"/>
          <p:cNvPicPr>
            <a:picLocks noChangeAspect="1" noChangeArrowheads="1"/>
          </p:cNvPicPr>
          <p:nvPr/>
        </p:nvPicPr>
        <p:blipFill rotWithShape="1">
          <a:blip r:embed="rId6" cstate="print"/>
          <a:srcRect b="14982"/>
          <a:stretch/>
        </p:blipFill>
        <p:spPr bwMode="auto">
          <a:xfrm>
            <a:off x="6508750" y="4038601"/>
            <a:ext cx="2178050" cy="1206965"/>
          </a:xfrm>
          <a:prstGeom prst="rect">
            <a:avLst/>
          </a:prstGeom>
          <a:noFill/>
          <a:ln w="9525">
            <a:noFill/>
            <a:miter lim="800000"/>
            <a:headEnd/>
            <a:tailEnd/>
          </a:ln>
        </p:spPr>
      </p:pic>
      <p:sp>
        <p:nvSpPr>
          <p:cNvPr id="16" name="Rectangle 2"/>
          <p:cNvSpPr txBox="1">
            <a:spLocks noChangeArrowheads="1"/>
          </p:cNvSpPr>
          <p:nvPr/>
        </p:nvSpPr>
        <p:spPr bwMode="auto">
          <a:xfrm>
            <a:off x="838200" y="1600200"/>
            <a:ext cx="2819400" cy="533400"/>
          </a:xfrm>
          <a:prstGeom prst="rect">
            <a:avLst/>
          </a:prstGeom>
          <a:noFill/>
          <a:ln w="9525">
            <a:noFill/>
            <a:miter lim="800000"/>
            <a:headEnd/>
            <a:tailEnd/>
          </a:ln>
        </p:spPr>
        <p:txBody>
          <a:bodyPr anchor="b"/>
          <a:lstStyle/>
          <a:p>
            <a:pPr algn="ctr">
              <a:defRPr/>
            </a:pPr>
            <a:r>
              <a:rPr kumimoji="1" lang="en-US" sz="3600" kern="0" dirty="0">
                <a:solidFill>
                  <a:schemeClr val="tx2"/>
                </a:solidFill>
                <a:latin typeface="+mj-lt"/>
                <a:ea typeface="+mj-ea"/>
                <a:cs typeface="+mj-cs"/>
              </a:rPr>
              <a:t>Normal</a:t>
            </a:r>
          </a:p>
        </p:txBody>
      </p:sp>
    </p:spTree>
    <p:extLst>
      <p:ext uri="{BB962C8B-B14F-4D97-AF65-F5344CB8AC3E}">
        <p14:creationId xmlns:p14="http://schemas.microsoft.com/office/powerpoint/2010/main" val="1702458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to="" calcmode="lin" valueType="num">
                                      <p:cBhvr>
                                        <p:cTn id="10" dur="1" fill="hold"/>
                                        <p:tgtEl>
                                          <p:spTgt spid="13"/>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to="" calcmode="lin" valueType="num">
                                      <p:cBhvr>
                                        <p:cTn id="18" dur="1" fill="hold"/>
                                        <p:tgtEl>
                                          <p:spTgt spid="12"/>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to="" calcmode="lin" valueType="num">
                                      <p:cBhvr>
                                        <p:cTn id="26" dur="1" fill="hold"/>
                                        <p:tgtEl>
                                          <p:spTgt spid="14"/>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to="" calcmode="lin" valueType="num">
                                      <p:cBhvr>
                                        <p:cTn id="31" dur="1" fill="hold"/>
                                        <p:tgtEl>
                                          <p:spTgt spid="15"/>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to="" calcmode="lin" valueType="num">
                                      <p:cBhvr>
                                        <p:cTn id="34"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lstStyle/>
          <a:p>
            <a:r>
              <a:rPr lang="en-US" dirty="0" smtClean="0">
                <a:latin typeface="Georgia"/>
                <a:cs typeface="Georgia"/>
              </a:rPr>
              <a:t>Any method of reproduction that is not a natural method</a:t>
            </a: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spTree>
    <p:extLst>
      <p:ext uri="{BB962C8B-B14F-4D97-AF65-F5344CB8AC3E}">
        <p14:creationId xmlns:p14="http://schemas.microsoft.com/office/powerpoint/2010/main" val="2456827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lstStyle/>
          <a:p>
            <a:pPr marL="0" indent="0" algn="ctr">
              <a:buNone/>
            </a:pPr>
            <a:r>
              <a:rPr lang="en-US" sz="3600" b="1" dirty="0" smtClean="0">
                <a:latin typeface="Georgia"/>
                <a:cs typeface="Georgia"/>
              </a:rPr>
              <a:t>Artificial Insemination</a:t>
            </a:r>
          </a:p>
          <a:p>
            <a:pPr marL="0" indent="0">
              <a:buNone/>
            </a:pPr>
            <a:r>
              <a:rPr lang="en-US" dirty="0" smtClean="0">
                <a:latin typeface="Georgia"/>
                <a:cs typeface="Georgia"/>
              </a:rPr>
              <a:t>Collecting and placing </a:t>
            </a:r>
            <a:r>
              <a:rPr lang="en-US" dirty="0">
                <a:latin typeface="Georgia"/>
                <a:cs typeface="Georgia"/>
              </a:rPr>
              <a:t>sperm </a:t>
            </a:r>
            <a:r>
              <a:rPr lang="en-US" dirty="0" smtClean="0">
                <a:latin typeface="Georgia"/>
                <a:cs typeface="Georgia"/>
              </a:rPr>
              <a:t>from the male to </a:t>
            </a:r>
            <a:r>
              <a:rPr lang="en-US" dirty="0">
                <a:latin typeface="Georgia"/>
                <a:cs typeface="Georgia"/>
              </a:rPr>
              <a:t>the female reproductive tract </a:t>
            </a:r>
            <a:r>
              <a:rPr lang="en-US" dirty="0" smtClean="0">
                <a:latin typeface="Georgia"/>
                <a:cs typeface="Georgia"/>
              </a:rPr>
              <a:t>without </a:t>
            </a:r>
            <a:r>
              <a:rPr lang="en-US" dirty="0">
                <a:latin typeface="Georgia"/>
                <a:cs typeface="Georgia"/>
              </a:rPr>
              <a:t>natural mating</a:t>
            </a: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spTree>
    <p:extLst>
      <p:ext uri="{BB962C8B-B14F-4D97-AF65-F5344CB8AC3E}">
        <p14:creationId xmlns:p14="http://schemas.microsoft.com/office/powerpoint/2010/main" val="891333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9496" t="9668" r="20977" b="10700"/>
          <a:stretch/>
        </p:blipFill>
        <p:spPr>
          <a:xfrm>
            <a:off x="7467600" y="3657600"/>
            <a:ext cx="1270058" cy="1699036"/>
          </a:xfrm>
          <a:prstGeom prst="rect">
            <a:avLst/>
          </a:prstGeom>
        </p:spPr>
      </p:pic>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lstStyle/>
          <a:p>
            <a:pPr marL="0" indent="0" algn="ctr">
              <a:buNone/>
            </a:pPr>
            <a:r>
              <a:rPr lang="en-US" sz="3600" b="1" dirty="0" smtClean="0">
                <a:latin typeface="Georgia"/>
                <a:cs typeface="Georgia"/>
              </a:rPr>
              <a:t>Artificial Insemination</a:t>
            </a:r>
          </a:p>
          <a:p>
            <a:pPr marL="0" indent="0">
              <a:buNone/>
            </a:pPr>
            <a:r>
              <a:rPr lang="en-US" b="1" i="1" dirty="0" smtClean="0">
                <a:latin typeface="Georgia"/>
                <a:cs typeface="Georgia"/>
              </a:rPr>
              <a:t>Step 1: </a:t>
            </a:r>
            <a:r>
              <a:rPr lang="en-US" dirty="0" smtClean="0">
                <a:latin typeface="Georgia"/>
                <a:cs typeface="Georgia"/>
              </a:rPr>
              <a:t>Collect &amp; Store Semen</a:t>
            </a:r>
          </a:p>
          <a:p>
            <a:pPr>
              <a:buFont typeface="Monotype Sorts" pitchFamily="2" charset="2"/>
              <a:buNone/>
            </a:pPr>
            <a:r>
              <a:rPr lang="en-US" sz="2800" dirty="0">
                <a:latin typeface="Georgia"/>
                <a:cs typeface="Georgia"/>
              </a:rPr>
              <a:t>	-Collect Semen</a:t>
            </a:r>
          </a:p>
          <a:p>
            <a:pPr>
              <a:buFont typeface="Monotype Sorts" pitchFamily="2" charset="2"/>
              <a:buNone/>
            </a:pPr>
            <a:r>
              <a:rPr lang="en-US" sz="2800" dirty="0">
                <a:latin typeface="Georgia"/>
                <a:cs typeface="Georgia"/>
              </a:rPr>
              <a:t>	-Extend sample and place in straws</a:t>
            </a:r>
          </a:p>
          <a:p>
            <a:pPr>
              <a:buFont typeface="Monotype Sorts" pitchFamily="2" charset="2"/>
              <a:buNone/>
            </a:pPr>
            <a:r>
              <a:rPr lang="en-US" sz="2800" dirty="0">
                <a:latin typeface="Georgia"/>
                <a:cs typeface="Georgia"/>
              </a:rPr>
              <a:t>	-Store in liquid nitrogen</a:t>
            </a:r>
            <a:endParaRPr lang="en-US" sz="1400" dirty="0">
              <a:latin typeface="Georgia"/>
              <a:cs typeface="Georgia"/>
            </a:endParaRPr>
          </a:p>
          <a:p>
            <a:pPr marL="0" indent="0">
              <a:buNone/>
            </a:pP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pic>
        <p:nvPicPr>
          <p:cNvPr id="5" name="Picture 9"/>
          <p:cNvPicPr>
            <a:picLocks noChangeAspect="1" noChangeArrowheads="1"/>
          </p:cNvPicPr>
          <p:nvPr/>
        </p:nvPicPr>
        <p:blipFill>
          <a:blip r:embed="rId3" cstate="print"/>
          <a:srcRect/>
          <a:stretch>
            <a:fillRect/>
          </a:stretch>
        </p:blipFill>
        <p:spPr bwMode="auto">
          <a:xfrm>
            <a:off x="5257800" y="3657600"/>
            <a:ext cx="2124075" cy="1270000"/>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6867525" y="2381250"/>
            <a:ext cx="2124075" cy="1200150"/>
          </a:xfrm>
          <a:prstGeom prst="rect">
            <a:avLst/>
          </a:prstGeom>
          <a:noFill/>
          <a:ln w="9525">
            <a:noFill/>
            <a:miter lim="800000"/>
            <a:headEnd/>
            <a:tailEnd/>
          </a:ln>
        </p:spPr>
      </p:pic>
    </p:spTree>
    <p:extLst>
      <p:ext uri="{BB962C8B-B14F-4D97-AF65-F5344CB8AC3E}">
        <p14:creationId xmlns:p14="http://schemas.microsoft.com/office/powerpoint/2010/main" val="1109697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lstStyle/>
          <a:p>
            <a:pPr marL="0" indent="0" algn="ctr">
              <a:buNone/>
            </a:pPr>
            <a:r>
              <a:rPr lang="en-US" sz="3600" b="1" dirty="0" smtClean="0">
                <a:latin typeface="Georgia"/>
                <a:cs typeface="Georgia"/>
              </a:rPr>
              <a:t>Artificial Insemination</a:t>
            </a:r>
          </a:p>
          <a:p>
            <a:pPr marL="0" indent="0">
              <a:buNone/>
            </a:pPr>
            <a:r>
              <a:rPr lang="en-US" b="1" i="1" dirty="0" smtClean="0">
                <a:latin typeface="Georgia"/>
                <a:cs typeface="Georgia"/>
              </a:rPr>
              <a:t>Step 2: </a:t>
            </a:r>
            <a:r>
              <a:rPr lang="en-US" dirty="0" smtClean="0">
                <a:latin typeface="Georgia"/>
                <a:cs typeface="Georgia"/>
              </a:rPr>
              <a:t>Manually inject semen into female reproductive tract at correct stage of estrus</a:t>
            </a:r>
          </a:p>
          <a:p>
            <a:pPr>
              <a:buFont typeface="Monotype Sorts" pitchFamily="2" charset="2"/>
              <a:buNone/>
            </a:pPr>
            <a:r>
              <a:rPr lang="en-US" sz="2800" dirty="0">
                <a:latin typeface="Georgia"/>
                <a:cs typeface="Georgia"/>
              </a:rPr>
              <a:t>	</a:t>
            </a: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pic>
        <p:nvPicPr>
          <p:cNvPr id="8" name="Picture 7"/>
          <p:cNvPicPr>
            <a:picLocks noChangeAspect="1" noChangeArrowheads="1"/>
          </p:cNvPicPr>
          <p:nvPr/>
        </p:nvPicPr>
        <p:blipFill>
          <a:blip r:embed="rId2" cstate="print"/>
          <a:srcRect/>
          <a:stretch>
            <a:fillRect/>
          </a:stretch>
        </p:blipFill>
        <p:spPr bwMode="auto">
          <a:xfrm>
            <a:off x="2362200" y="2731880"/>
            <a:ext cx="4495800" cy="2678320"/>
          </a:xfrm>
          <a:prstGeom prst="rect">
            <a:avLst/>
          </a:prstGeom>
          <a:noFill/>
          <a:ln w="9525">
            <a:noFill/>
            <a:miter lim="800000"/>
            <a:headEnd/>
            <a:tailEnd/>
          </a:ln>
        </p:spPr>
      </p:pic>
    </p:spTree>
    <p:extLst>
      <p:ext uri="{BB962C8B-B14F-4D97-AF65-F5344CB8AC3E}">
        <p14:creationId xmlns:p14="http://schemas.microsoft.com/office/powerpoint/2010/main" val="2507978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fontScale="92500" lnSpcReduction="10000"/>
          </a:bodyPr>
          <a:lstStyle/>
          <a:p>
            <a:pPr marL="0" indent="0" algn="ctr">
              <a:lnSpc>
                <a:spcPct val="70000"/>
              </a:lnSpc>
              <a:buNone/>
            </a:pPr>
            <a:r>
              <a:rPr lang="en-US" sz="3600" b="1" dirty="0" smtClean="0">
                <a:latin typeface="Georgia"/>
                <a:cs typeface="Georgia"/>
              </a:rPr>
              <a:t>Advantages of</a:t>
            </a:r>
          </a:p>
          <a:p>
            <a:pPr marL="0" indent="0" algn="ctr">
              <a:lnSpc>
                <a:spcPct val="70000"/>
              </a:lnSpc>
              <a:buNone/>
            </a:pPr>
            <a:r>
              <a:rPr lang="en-US" sz="3600" b="1" dirty="0" smtClean="0">
                <a:latin typeface="Georgia"/>
                <a:cs typeface="Georgia"/>
              </a:rPr>
              <a:t>Artificial Insemination</a:t>
            </a:r>
          </a:p>
          <a:p>
            <a:pPr marL="0" indent="0">
              <a:buNone/>
            </a:pPr>
            <a:endParaRPr lang="en-US" sz="1050" b="1" i="1" dirty="0" smtClean="0">
              <a:latin typeface="Georgia"/>
              <a:cs typeface="Georgia"/>
            </a:endParaRPr>
          </a:p>
          <a:p>
            <a:pPr>
              <a:buFont typeface="Monotype Sorts" pitchFamily="2" charset="2"/>
              <a:buNone/>
            </a:pPr>
            <a:r>
              <a:rPr lang="en-US" sz="3000" i="1" dirty="0" smtClean="0">
                <a:latin typeface="Georgia"/>
                <a:cs typeface="Georgia"/>
              </a:rPr>
              <a:t>1- Wider selection &amp; use of outstanding sires</a:t>
            </a:r>
          </a:p>
          <a:p>
            <a:pPr marL="0" indent="0">
              <a:buNone/>
            </a:pPr>
            <a:r>
              <a:rPr lang="en-US" sz="3000" i="1" dirty="0" smtClean="0">
                <a:latin typeface="Georgia"/>
                <a:cs typeface="Georgia"/>
              </a:rPr>
              <a:t>2- Rapid </a:t>
            </a:r>
            <a:r>
              <a:rPr lang="en-US" sz="3000" i="1" dirty="0">
                <a:latin typeface="Georgia"/>
                <a:cs typeface="Georgia"/>
              </a:rPr>
              <a:t>Genetic and herd improvement</a:t>
            </a:r>
          </a:p>
          <a:p>
            <a:pPr marL="0" indent="0">
              <a:buNone/>
            </a:pPr>
            <a:r>
              <a:rPr lang="en-US" sz="3000" i="1" dirty="0" smtClean="0">
                <a:latin typeface="Georgia"/>
                <a:cs typeface="Georgia"/>
              </a:rPr>
              <a:t>3- Overcome </a:t>
            </a:r>
            <a:r>
              <a:rPr lang="en-US" sz="3000" i="1" dirty="0">
                <a:latin typeface="Georgia"/>
                <a:cs typeface="Georgia"/>
              </a:rPr>
              <a:t>physical barriers to mating</a:t>
            </a:r>
          </a:p>
          <a:p>
            <a:pPr lvl="1"/>
            <a:r>
              <a:rPr lang="en-US" sz="1900" i="1" dirty="0" smtClean="0">
                <a:latin typeface="Georgia"/>
                <a:cs typeface="Georgia"/>
              </a:rPr>
              <a:t>Examples: Aggressive behavior </a:t>
            </a:r>
            <a:r>
              <a:rPr lang="en-US" sz="1900" i="1" dirty="0">
                <a:latin typeface="Georgia"/>
                <a:cs typeface="Georgia"/>
              </a:rPr>
              <a:t>or injuries</a:t>
            </a:r>
          </a:p>
          <a:p>
            <a:pPr marL="0" indent="0">
              <a:buNone/>
            </a:pPr>
            <a:r>
              <a:rPr lang="en-US" sz="3000" i="1" dirty="0" smtClean="0">
                <a:latin typeface="Georgia"/>
                <a:cs typeface="Georgia"/>
              </a:rPr>
              <a:t>4- Danger </a:t>
            </a:r>
            <a:r>
              <a:rPr lang="en-US" sz="3000" i="1" dirty="0">
                <a:latin typeface="Georgia"/>
                <a:cs typeface="Georgia"/>
              </a:rPr>
              <a:t>of the bull is eliminated</a:t>
            </a:r>
          </a:p>
          <a:p>
            <a:pPr marL="0" indent="0">
              <a:buNone/>
            </a:pPr>
            <a:r>
              <a:rPr lang="en-US" sz="3000" i="1" dirty="0" smtClean="0">
                <a:latin typeface="Georgia"/>
                <a:cs typeface="Georgia"/>
              </a:rPr>
              <a:t>5- Eliminate </a:t>
            </a:r>
            <a:r>
              <a:rPr lang="en-US" sz="3000" i="1" dirty="0">
                <a:latin typeface="Georgia"/>
                <a:cs typeface="Georgia"/>
              </a:rPr>
              <a:t>cost of purchasing and keeping a bull</a:t>
            </a:r>
          </a:p>
          <a:p>
            <a:pPr>
              <a:buFont typeface="Monotype Sorts" pitchFamily="2" charset="2"/>
              <a:buNone/>
            </a:pPr>
            <a:r>
              <a:rPr lang="en-US" sz="2800" dirty="0">
                <a:latin typeface="Georgia"/>
                <a:cs typeface="Georgia"/>
              </a:rPr>
              <a:t>	</a:t>
            </a: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spTree>
    <p:extLst>
      <p:ext uri="{BB962C8B-B14F-4D97-AF65-F5344CB8AC3E}">
        <p14:creationId xmlns:p14="http://schemas.microsoft.com/office/powerpoint/2010/main" val="24408226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a:bodyPr>
          <a:lstStyle/>
          <a:p>
            <a:pPr marL="0" indent="0" algn="ctr">
              <a:lnSpc>
                <a:spcPct val="70000"/>
              </a:lnSpc>
              <a:buNone/>
            </a:pPr>
            <a:r>
              <a:rPr lang="en-US" sz="3600" b="1" dirty="0" smtClean="0">
                <a:latin typeface="Georgia"/>
                <a:cs typeface="Georgia"/>
              </a:rPr>
              <a:t>Disadvantages of</a:t>
            </a:r>
          </a:p>
          <a:p>
            <a:pPr marL="0" indent="0" algn="ctr">
              <a:lnSpc>
                <a:spcPct val="70000"/>
              </a:lnSpc>
              <a:buNone/>
            </a:pPr>
            <a:r>
              <a:rPr lang="en-US" sz="3600" b="1" dirty="0" smtClean="0">
                <a:latin typeface="Georgia"/>
                <a:cs typeface="Georgia"/>
              </a:rPr>
              <a:t>Artificial Insemination</a:t>
            </a:r>
          </a:p>
          <a:p>
            <a:pPr marL="0" indent="0">
              <a:buNone/>
            </a:pPr>
            <a:endParaRPr lang="en-US" sz="1050" b="1" i="1" dirty="0" smtClean="0">
              <a:latin typeface="Georgia"/>
              <a:cs typeface="Georgia"/>
            </a:endParaRPr>
          </a:p>
          <a:p>
            <a:pPr>
              <a:buFont typeface="Monotype Sorts" pitchFamily="2" charset="2"/>
              <a:buNone/>
            </a:pPr>
            <a:r>
              <a:rPr lang="en-US" sz="3000" i="1" dirty="0" smtClean="0">
                <a:latin typeface="Georgia"/>
                <a:cs typeface="Georgia"/>
              </a:rPr>
              <a:t>1- Skilled Technician or training required</a:t>
            </a:r>
          </a:p>
          <a:p>
            <a:pPr>
              <a:buFont typeface="Monotype Sorts" pitchFamily="2" charset="2"/>
              <a:buNone/>
            </a:pPr>
            <a:endParaRPr lang="en-US" sz="3000" i="1" dirty="0" smtClean="0">
              <a:latin typeface="Georgia"/>
              <a:cs typeface="Georgia"/>
            </a:endParaRPr>
          </a:p>
          <a:p>
            <a:pPr>
              <a:buFont typeface="Monotype Sorts" pitchFamily="2" charset="2"/>
              <a:buNone/>
            </a:pPr>
            <a:r>
              <a:rPr lang="en-US" sz="3000" i="1" dirty="0" smtClean="0">
                <a:latin typeface="Georgia"/>
                <a:cs typeface="Georgia"/>
              </a:rPr>
              <a:t>2-Very close supervision of females is necessary to accurately determine stage of estrus</a:t>
            </a:r>
            <a:endParaRPr lang="en-US" sz="3000" i="1" dirty="0">
              <a:latin typeface="Georgia"/>
              <a:cs typeface="Georgia"/>
            </a:endParaRPr>
          </a:p>
          <a:p>
            <a:pPr>
              <a:buFont typeface="Monotype Sorts" pitchFamily="2" charset="2"/>
              <a:buNone/>
            </a:pPr>
            <a:r>
              <a:rPr lang="en-US" sz="2800" dirty="0">
                <a:latin typeface="Georgia"/>
                <a:cs typeface="Georgia"/>
              </a:rPr>
              <a:t>	</a:t>
            </a: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spTree>
    <p:extLst>
      <p:ext uri="{BB962C8B-B14F-4D97-AF65-F5344CB8AC3E}">
        <p14:creationId xmlns:p14="http://schemas.microsoft.com/office/powerpoint/2010/main" val="40358477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a:bodyPr>
          <a:lstStyle/>
          <a:p>
            <a:pPr marL="0" indent="0" algn="ctr">
              <a:lnSpc>
                <a:spcPct val="70000"/>
              </a:lnSpc>
              <a:buNone/>
            </a:pPr>
            <a:r>
              <a:rPr lang="en-US" sz="3600" b="1" dirty="0" smtClean="0">
                <a:latin typeface="Georgia"/>
                <a:cs typeface="Georgia"/>
              </a:rPr>
              <a:t>Synchronized Ovulation</a:t>
            </a:r>
          </a:p>
          <a:p>
            <a:pPr marL="0" indent="0">
              <a:buNone/>
            </a:pPr>
            <a:endParaRPr lang="en-US" sz="1050" b="1" i="1" dirty="0" smtClean="0">
              <a:latin typeface="Georgia"/>
              <a:cs typeface="Georgia"/>
            </a:endParaRPr>
          </a:p>
          <a:p>
            <a:pPr marL="0" indent="0">
              <a:buNone/>
            </a:pPr>
            <a:r>
              <a:rPr lang="en-US" dirty="0">
                <a:latin typeface="Georgia"/>
                <a:cs typeface="Georgia"/>
              </a:rPr>
              <a:t>T</a:t>
            </a:r>
            <a:r>
              <a:rPr lang="en-US" dirty="0" smtClean="0">
                <a:latin typeface="Georgia"/>
                <a:cs typeface="Georgia"/>
              </a:rPr>
              <a:t>he </a:t>
            </a:r>
            <a:r>
              <a:rPr lang="en-US" dirty="0">
                <a:latin typeface="Georgia"/>
                <a:cs typeface="Georgia"/>
              </a:rPr>
              <a:t>process of causing a herd of cows or heifers to come into estrus and ovulate at or near the same time</a:t>
            </a:r>
          </a:p>
          <a:p>
            <a:pPr>
              <a:buFont typeface="Monotype Sorts" pitchFamily="2" charset="2"/>
              <a:buNone/>
            </a:pPr>
            <a:r>
              <a:rPr lang="en-US" sz="2800" dirty="0">
                <a:latin typeface="Georgia"/>
                <a:cs typeface="Georgia"/>
              </a:rPr>
              <a:t>	</a:t>
            </a: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spTree>
    <p:extLst>
      <p:ext uri="{BB962C8B-B14F-4D97-AF65-F5344CB8AC3E}">
        <p14:creationId xmlns:p14="http://schemas.microsoft.com/office/powerpoint/2010/main" val="9419865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lnSpcReduction="10000"/>
          </a:bodyPr>
          <a:lstStyle/>
          <a:p>
            <a:pPr marL="0" indent="0" algn="ctr">
              <a:lnSpc>
                <a:spcPct val="70000"/>
              </a:lnSpc>
              <a:buNone/>
            </a:pPr>
            <a:r>
              <a:rPr lang="en-US" sz="3600" b="1" dirty="0" smtClean="0">
                <a:latin typeface="Georgia"/>
                <a:cs typeface="Georgia"/>
              </a:rPr>
              <a:t>Embryo Transfer</a:t>
            </a:r>
          </a:p>
          <a:p>
            <a:pPr marL="0" indent="0">
              <a:buNone/>
            </a:pPr>
            <a:endParaRPr lang="en-US" sz="1050" b="1" i="1" dirty="0" smtClean="0">
              <a:latin typeface="Georgia"/>
              <a:cs typeface="Georgia"/>
            </a:endParaRPr>
          </a:p>
          <a:p>
            <a:pPr marL="0" indent="0">
              <a:buNone/>
            </a:pPr>
            <a:r>
              <a:rPr lang="en-US" dirty="0">
                <a:latin typeface="Georgia"/>
                <a:cs typeface="Georgia"/>
              </a:rPr>
              <a:t>The transfer of </a:t>
            </a:r>
            <a:r>
              <a:rPr lang="en-US" dirty="0" smtClean="0">
                <a:latin typeface="Georgia"/>
                <a:cs typeface="Georgia"/>
              </a:rPr>
              <a:t>fertilized</a:t>
            </a:r>
            <a:r>
              <a:rPr lang="en-US" b="1" dirty="0" smtClean="0">
                <a:latin typeface="Georgia"/>
                <a:cs typeface="Georgia"/>
              </a:rPr>
              <a:t> </a:t>
            </a:r>
            <a:r>
              <a:rPr lang="en-US" dirty="0">
                <a:latin typeface="Georgia"/>
                <a:cs typeface="Georgia"/>
              </a:rPr>
              <a:t>egg(s) from a </a:t>
            </a:r>
            <a:r>
              <a:rPr lang="en-US" dirty="0" smtClean="0">
                <a:latin typeface="Georgia"/>
                <a:cs typeface="Georgia"/>
              </a:rPr>
              <a:t>donor </a:t>
            </a:r>
            <a:r>
              <a:rPr lang="en-US" dirty="0">
                <a:latin typeface="Georgia"/>
                <a:cs typeface="Georgia"/>
              </a:rPr>
              <a:t>female to one or more </a:t>
            </a:r>
            <a:r>
              <a:rPr lang="en-US" dirty="0" smtClean="0">
                <a:latin typeface="Georgia"/>
                <a:cs typeface="Georgia"/>
              </a:rPr>
              <a:t>recipient females</a:t>
            </a:r>
          </a:p>
          <a:p>
            <a:pPr marL="0" indent="0">
              <a:buNone/>
            </a:pPr>
            <a:endParaRPr lang="en-US" dirty="0">
              <a:latin typeface="Georgia"/>
              <a:cs typeface="Georgia"/>
            </a:endParaRPr>
          </a:p>
          <a:p>
            <a:pPr marL="0" indent="0">
              <a:buNone/>
            </a:pPr>
            <a:r>
              <a:rPr lang="en-US" dirty="0" smtClean="0">
                <a:latin typeface="Georgia"/>
                <a:cs typeface="Georgia"/>
              </a:rPr>
              <a:t>Utilizes genetics of superior FEMALES by producing more offspring per year than by natural breeding methods</a:t>
            </a:r>
            <a:endParaRPr lang="en-US" dirty="0">
              <a:latin typeface="Georgia"/>
              <a:cs typeface="Georgia"/>
            </a:endParaRPr>
          </a:p>
          <a:p>
            <a:pPr>
              <a:buFont typeface="Monotype Sorts" pitchFamily="2" charset="2"/>
              <a:buNone/>
            </a:pPr>
            <a:r>
              <a:rPr lang="en-US" sz="2800" dirty="0">
                <a:latin typeface="Georgia"/>
                <a:cs typeface="Georgia"/>
              </a:rPr>
              <a:t>	</a:t>
            </a: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spTree>
    <p:extLst>
      <p:ext uri="{BB962C8B-B14F-4D97-AF65-F5344CB8AC3E}">
        <p14:creationId xmlns:p14="http://schemas.microsoft.com/office/powerpoint/2010/main" val="39975632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tx2">
                    <a:lumMod val="50000"/>
                  </a:schemeClr>
                </a:solidFill>
                <a:effectLst>
                  <a:outerShdw blurRad="60007" dist="310007" dir="7680000" sy="30000" kx="1300200" algn="ctr" rotWithShape="0">
                    <a:prstClr val="black">
                      <a:alpha val="32000"/>
                    </a:prstClr>
                  </a:outerShdw>
                </a:effectLst>
                <a:latin typeface="Arial Black"/>
                <a:cs typeface="Arial Black"/>
              </a:rPr>
              <a:t>Importance of Reproduction</a:t>
            </a:r>
            <a:endParaRPr lang="en-US" dirty="0">
              <a:solidFill>
                <a:schemeClr val="tx2">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lstStyle/>
          <a:p>
            <a:r>
              <a:rPr lang="en-US" b="1" i="1" dirty="0" smtClean="0">
                <a:latin typeface="Georgia"/>
                <a:cs typeface="Georgia"/>
              </a:rPr>
              <a:t>Our food supply would be in jeopardy without sound animal reproductive practices</a:t>
            </a:r>
          </a:p>
          <a:p>
            <a:endParaRPr lang="en-US" sz="1000" dirty="0" smtClean="0">
              <a:latin typeface="Georgia"/>
              <a:cs typeface="Georgia"/>
            </a:endParaRPr>
          </a:p>
        </p:txBody>
      </p:sp>
      <p:sp>
        <p:nvSpPr>
          <p:cNvPr id="4" name="Rectangle 3"/>
          <p:cNvSpPr/>
          <p:nvPr/>
        </p:nvSpPr>
        <p:spPr>
          <a:xfrm>
            <a:off x="4466" y="0"/>
            <a:ext cx="9139533" cy="369332"/>
          </a:xfrm>
          <a:prstGeom prst="rect">
            <a:avLst/>
          </a:prstGeom>
        </p:spPr>
        <p:txBody>
          <a:bodyPr wrap="square">
            <a:spAutoFit/>
          </a:bodyPr>
          <a:lstStyle/>
          <a:p>
            <a:pPr marL="457200" indent="-457200">
              <a:buFont typeface="Arial Black" pitchFamily="34" charset="0"/>
              <a:buAutoNum type="alphaUcPeriod"/>
            </a:pPr>
            <a:r>
              <a:rPr lang="en-US" sz="1800" dirty="0">
                <a:latin typeface="Georgia"/>
                <a:cs typeface="Georgia"/>
              </a:rPr>
              <a:t>Discuss the meaning and importance of reproduction in animal agriculture</a:t>
            </a:r>
          </a:p>
        </p:txBody>
      </p:sp>
    </p:spTree>
    <p:extLst>
      <p:ext uri="{BB962C8B-B14F-4D97-AF65-F5344CB8AC3E}">
        <p14:creationId xmlns:p14="http://schemas.microsoft.com/office/powerpoint/2010/main" val="1879866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a:bodyPr>
          <a:lstStyle/>
          <a:p>
            <a:pPr marL="0" indent="0" algn="ctr">
              <a:lnSpc>
                <a:spcPct val="70000"/>
              </a:lnSpc>
              <a:buNone/>
            </a:pPr>
            <a:r>
              <a:rPr lang="en-US" sz="3600" b="1" dirty="0" smtClean="0">
                <a:latin typeface="Georgia"/>
                <a:cs typeface="Georgia"/>
              </a:rPr>
              <a:t>Cloning</a:t>
            </a:r>
          </a:p>
          <a:p>
            <a:pPr marL="0" indent="0">
              <a:buNone/>
            </a:pPr>
            <a:endParaRPr lang="en-US" sz="1050" b="1" i="1" dirty="0" smtClean="0">
              <a:latin typeface="Georgia"/>
              <a:cs typeface="Georgia"/>
            </a:endParaRPr>
          </a:p>
          <a:p>
            <a:pPr marL="0" indent="0">
              <a:buNone/>
            </a:pPr>
            <a:r>
              <a:rPr lang="en-US" dirty="0" smtClean="0">
                <a:latin typeface="Georgia"/>
                <a:cs typeface="Georgia"/>
              </a:rPr>
              <a:t>Producing an EXACT genetic copy of an organism</a:t>
            </a:r>
            <a:endParaRPr lang="en-US" dirty="0">
              <a:latin typeface="Georgia"/>
              <a:cs typeface="Georgia"/>
            </a:endParaRPr>
          </a:p>
          <a:p>
            <a:pPr>
              <a:buFont typeface="Monotype Sorts" pitchFamily="2" charset="2"/>
              <a:buNone/>
            </a:pPr>
            <a:r>
              <a:rPr lang="en-US" sz="2800" dirty="0">
                <a:latin typeface="Georgia"/>
                <a:cs typeface="Georgia"/>
              </a:rPr>
              <a:t>	</a:t>
            </a: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spTree>
    <p:extLst>
      <p:ext uri="{BB962C8B-B14F-4D97-AF65-F5344CB8AC3E}">
        <p14:creationId xmlns:p14="http://schemas.microsoft.com/office/powerpoint/2010/main" val="340266133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a:bodyPr>
          <a:lstStyle/>
          <a:p>
            <a:pPr marL="0" indent="0" algn="ctr">
              <a:lnSpc>
                <a:spcPct val="70000"/>
              </a:lnSpc>
              <a:buNone/>
            </a:pPr>
            <a:r>
              <a:rPr lang="en-US" sz="3600" b="1" dirty="0" smtClean="0">
                <a:latin typeface="Georgia"/>
                <a:cs typeface="Georgia"/>
              </a:rPr>
              <a:t>Cloning “Scamper”</a:t>
            </a:r>
          </a:p>
          <a:p>
            <a:pPr marL="0" indent="0">
              <a:buNone/>
            </a:pPr>
            <a:endParaRPr lang="en-US" sz="1050" b="1" i="1" dirty="0" smtClean="0">
              <a:latin typeface="Georgia"/>
              <a:cs typeface="Georgia"/>
            </a:endParaRPr>
          </a:p>
          <a:p>
            <a:pPr>
              <a:buFont typeface="Monotype Sorts" pitchFamily="2" charset="2"/>
              <a:buNone/>
            </a:pPr>
            <a:r>
              <a:rPr lang="en-US" sz="2800" dirty="0">
                <a:latin typeface="Georgia"/>
                <a:cs typeface="Georgia"/>
              </a:rPr>
              <a:t>	</a:t>
            </a: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pic>
        <p:nvPicPr>
          <p:cNvPr id="5" name="Picture 8"/>
          <p:cNvPicPr>
            <a:picLocks noChangeAspect="1" noChangeArrowheads="1"/>
          </p:cNvPicPr>
          <p:nvPr/>
        </p:nvPicPr>
        <p:blipFill>
          <a:blip r:embed="rId2" cstate="print"/>
          <a:srcRect/>
          <a:stretch>
            <a:fillRect/>
          </a:stretch>
        </p:blipFill>
        <p:spPr bwMode="auto">
          <a:xfrm>
            <a:off x="152400" y="1828800"/>
            <a:ext cx="3364204"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657600" y="2076034"/>
            <a:ext cx="5486400" cy="2800766"/>
          </a:xfrm>
          <a:prstGeom prst="rect">
            <a:avLst/>
          </a:prstGeom>
        </p:spPr>
        <p:txBody>
          <a:bodyPr wrap="square">
            <a:spAutoFit/>
          </a:bodyPr>
          <a:lstStyle/>
          <a:p>
            <a:pPr>
              <a:buFont typeface="Arial" charset="0"/>
              <a:buChar char="•"/>
            </a:pPr>
            <a:r>
              <a:rPr lang="en-US" sz="2200" dirty="0" err="1" smtClean="0"/>
              <a:t>Charmayne</a:t>
            </a:r>
            <a:r>
              <a:rPr lang="en-US" sz="2200" dirty="0" smtClean="0"/>
              <a:t> James was first </a:t>
            </a:r>
            <a:r>
              <a:rPr lang="en-US" sz="2200" dirty="0"/>
              <a:t>Million Dollar Cowgirl, 1990 </a:t>
            </a:r>
          </a:p>
          <a:p>
            <a:pPr>
              <a:buFont typeface="Arial" charset="0"/>
              <a:buChar char="•"/>
            </a:pPr>
            <a:r>
              <a:rPr lang="en-US" sz="2200" dirty="0"/>
              <a:t>11 Consecutive Barrel Racing Championships</a:t>
            </a:r>
          </a:p>
          <a:p>
            <a:pPr>
              <a:buFont typeface="Arial" charset="0"/>
              <a:buChar char="•"/>
            </a:pPr>
            <a:r>
              <a:rPr lang="en-US" sz="2200" dirty="0"/>
              <a:t>First WPRA Member listed in Guinness Book of World Records, 1987&amp;92 </a:t>
            </a:r>
          </a:p>
          <a:p>
            <a:pPr>
              <a:buFont typeface="Arial" charset="0"/>
              <a:buChar char="•"/>
            </a:pPr>
            <a:r>
              <a:rPr lang="en-US" sz="2200" dirty="0"/>
              <a:t>WPRA Record Most NFR Qualifications, 19 (consecutive) </a:t>
            </a:r>
          </a:p>
          <a:p>
            <a:pPr>
              <a:buFont typeface="Arial" charset="0"/>
              <a:buChar char="•"/>
            </a:pPr>
            <a:r>
              <a:rPr lang="en-US" sz="2200" dirty="0"/>
              <a:t>All won on her beloved horse, “Scamper”</a:t>
            </a:r>
          </a:p>
        </p:txBody>
      </p:sp>
    </p:spTree>
    <p:extLst>
      <p:ext uri="{BB962C8B-B14F-4D97-AF65-F5344CB8AC3E}">
        <p14:creationId xmlns:p14="http://schemas.microsoft.com/office/powerpoint/2010/main" val="5975566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a:bodyPr>
          <a:lstStyle/>
          <a:p>
            <a:pPr marL="0" indent="0" algn="ctr">
              <a:lnSpc>
                <a:spcPct val="70000"/>
              </a:lnSpc>
              <a:buNone/>
            </a:pPr>
            <a:r>
              <a:rPr lang="en-US" sz="3600" b="1" dirty="0" smtClean="0">
                <a:latin typeface="Georgia"/>
                <a:cs typeface="Georgia"/>
              </a:rPr>
              <a:t>Cloning “Scamper”</a:t>
            </a:r>
          </a:p>
          <a:p>
            <a:pPr marL="0" indent="0">
              <a:buNone/>
            </a:pPr>
            <a:endParaRPr lang="en-US" sz="1050" b="1" i="1" dirty="0" smtClean="0">
              <a:latin typeface="Georgia"/>
              <a:cs typeface="Georgia"/>
            </a:endParaRPr>
          </a:p>
          <a:p>
            <a:pPr>
              <a:buFont typeface="Monotype Sorts" pitchFamily="2" charset="2"/>
              <a:buNone/>
            </a:pPr>
            <a:r>
              <a:rPr lang="en-US" sz="2800" dirty="0">
                <a:latin typeface="Georgia"/>
                <a:cs typeface="Georgia"/>
              </a:rPr>
              <a:t>	</a:t>
            </a: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pic>
        <p:nvPicPr>
          <p:cNvPr id="5" name="Picture 8"/>
          <p:cNvPicPr>
            <a:picLocks noChangeAspect="1" noChangeArrowheads="1"/>
          </p:cNvPicPr>
          <p:nvPr/>
        </p:nvPicPr>
        <p:blipFill>
          <a:blip r:embed="rId2" cstate="print"/>
          <a:srcRect/>
          <a:stretch>
            <a:fillRect/>
          </a:stretch>
        </p:blipFill>
        <p:spPr bwMode="auto">
          <a:xfrm>
            <a:off x="152400" y="1752600"/>
            <a:ext cx="1828800" cy="1822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a:spLocks noChangeArrowheads="1"/>
          </p:cNvSpPr>
          <p:nvPr/>
        </p:nvSpPr>
        <p:spPr bwMode="auto">
          <a:xfrm>
            <a:off x="2057400" y="1624548"/>
            <a:ext cx="6705600" cy="3785652"/>
          </a:xfrm>
          <a:prstGeom prst="rect">
            <a:avLst/>
          </a:prstGeom>
          <a:noFill/>
          <a:ln w="9525">
            <a:noFill/>
            <a:miter lim="800000"/>
            <a:headEnd/>
            <a:tailEnd/>
          </a:ln>
        </p:spPr>
        <p:txBody>
          <a:bodyPr wrap="square">
            <a:spAutoFit/>
          </a:bodyPr>
          <a:lstStyle/>
          <a:p>
            <a:r>
              <a:rPr lang="en-US" sz="1500" dirty="0"/>
              <a:t>Few people involved in the horse industry haven't heard the legendary story of Gill's Bay Boy, affectionately known as "Scamper," and his jockey and partner </a:t>
            </a:r>
            <a:r>
              <a:rPr lang="en-US" sz="1500" dirty="0" err="1"/>
              <a:t>Charmayne</a:t>
            </a:r>
            <a:r>
              <a:rPr lang="en-US" sz="1500" dirty="0"/>
              <a:t> James who together set the world of pro rodeo on fire beginning in 1984. Scamper came to </a:t>
            </a:r>
            <a:r>
              <a:rPr lang="en-US" sz="1500" dirty="0" err="1"/>
              <a:t>Charmayne</a:t>
            </a:r>
            <a:r>
              <a:rPr lang="en-US" sz="1500" dirty="0"/>
              <a:t> as an untrained young prospect with a renegade reputation and was best known in those days for bucking off ranch cowboys. At the tender age of 14 </a:t>
            </a:r>
            <a:r>
              <a:rPr lang="en-US" sz="1500" dirty="0" err="1"/>
              <a:t>Charmayne</a:t>
            </a:r>
            <a:r>
              <a:rPr lang="en-US" sz="1500" dirty="0"/>
              <a:t> did the inconceivable. She trained and cared for Scamper and in the process revealed the limitless potential concealed beneath his common exterior. With dedication and careful attention to conditioning </a:t>
            </a:r>
            <a:r>
              <a:rPr lang="en-US" sz="1500" dirty="0" err="1"/>
              <a:t>Charmayne</a:t>
            </a:r>
            <a:r>
              <a:rPr lang="en-US" sz="1500" dirty="0"/>
              <a:t> produced an equine legend whose historical achievements will not soon if ever be duplicated. The young horsewoman was herself a prodigy honing her training skills to take Scamper from the anonymity of the feedlot to the spotlight of the rodeo arena. The two inevitably raced to unforgettable performances in arenas from Houston to Las Vegas and most everywhere in between along the way. Scamper and </a:t>
            </a:r>
            <a:r>
              <a:rPr lang="en-US" sz="1500" dirty="0" err="1"/>
              <a:t>Charmayne's</a:t>
            </a:r>
            <a:r>
              <a:rPr lang="en-US" sz="1500" dirty="0"/>
              <a:t> list of accolades together are endless and include Scamper's induction into the PRCA Hall of Fame, as well as </a:t>
            </a:r>
            <a:r>
              <a:rPr lang="en-US" sz="1500" dirty="0" err="1"/>
              <a:t>Charmayne's</a:t>
            </a:r>
            <a:r>
              <a:rPr lang="en-US" sz="1500" dirty="0"/>
              <a:t> place in the National Cowgirl Hall of Fame, National Cowboy Hall of Fame, and Texas Cowboy Hall of Fame, among others.</a:t>
            </a:r>
          </a:p>
        </p:txBody>
      </p:sp>
    </p:spTree>
    <p:extLst>
      <p:ext uri="{BB962C8B-B14F-4D97-AF65-F5344CB8AC3E}">
        <p14:creationId xmlns:p14="http://schemas.microsoft.com/office/powerpoint/2010/main" val="2070407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3" cstate="print"/>
          <a:srcRect r="11726" b="7448"/>
          <a:stretch/>
        </p:blipFill>
        <p:spPr bwMode="auto">
          <a:xfrm>
            <a:off x="2133600" y="1600200"/>
            <a:ext cx="1905000" cy="3734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5"/>
          <p:cNvPicPr>
            <a:picLocks noChangeAspect="1" noChangeArrowheads="1"/>
          </p:cNvPicPr>
          <p:nvPr/>
        </p:nvPicPr>
        <p:blipFill>
          <a:blip r:embed="rId4" cstate="print"/>
          <a:srcRect/>
          <a:stretch>
            <a:fillRect/>
          </a:stretch>
        </p:blipFill>
        <p:spPr bwMode="auto">
          <a:xfrm>
            <a:off x="4495800" y="1600200"/>
            <a:ext cx="2330083"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a:bodyPr>
          <a:lstStyle/>
          <a:p>
            <a:pPr marL="0" indent="0" algn="ctr">
              <a:lnSpc>
                <a:spcPct val="70000"/>
              </a:lnSpc>
              <a:buNone/>
            </a:pPr>
            <a:r>
              <a:rPr lang="en-US" sz="3600" b="1" dirty="0" smtClean="0">
                <a:latin typeface="Georgia"/>
                <a:cs typeface="Georgia"/>
              </a:rPr>
              <a:t>Scamper’s Clone: “Clayton”</a:t>
            </a:r>
          </a:p>
          <a:p>
            <a:pPr marL="0" indent="0">
              <a:buNone/>
            </a:pPr>
            <a:endParaRPr lang="en-US" sz="1050" b="1" i="1" dirty="0" smtClean="0">
              <a:latin typeface="Georgia"/>
              <a:cs typeface="Georgia"/>
            </a:endParaRPr>
          </a:p>
          <a:p>
            <a:pPr>
              <a:buFont typeface="Monotype Sorts" pitchFamily="2" charset="2"/>
              <a:buNone/>
            </a:pPr>
            <a:r>
              <a:rPr lang="en-US" sz="2800" dirty="0">
                <a:latin typeface="Georgia"/>
                <a:cs typeface="Georgia"/>
              </a:rPr>
              <a:t>	</a:t>
            </a: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spTree>
    <p:extLst>
      <p:ext uri="{BB962C8B-B14F-4D97-AF65-F5344CB8AC3E}">
        <p14:creationId xmlns:p14="http://schemas.microsoft.com/office/powerpoint/2010/main" val="3264900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rPr>
              <a:t>Reproductive Technologies</a:t>
            </a:r>
            <a:endParaRPr lang="en-US" dirty="0">
              <a:solidFill>
                <a:schemeClr val="accent6">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a:bodyPr>
          <a:lstStyle/>
          <a:p>
            <a:pPr marL="0" indent="0" algn="ctr">
              <a:lnSpc>
                <a:spcPct val="70000"/>
              </a:lnSpc>
              <a:buNone/>
            </a:pPr>
            <a:r>
              <a:rPr lang="en-US" sz="3600" b="1" dirty="0" smtClean="0">
                <a:latin typeface="Georgia"/>
                <a:cs typeface="Georgia"/>
              </a:rPr>
              <a:t>Is cloning new?</a:t>
            </a:r>
          </a:p>
          <a:p>
            <a:pPr marL="0" indent="0">
              <a:buNone/>
            </a:pPr>
            <a:endParaRPr lang="en-US" sz="1050" b="1" i="1" dirty="0" smtClean="0">
              <a:latin typeface="Georgia"/>
              <a:cs typeface="Georgia"/>
            </a:endParaRPr>
          </a:p>
          <a:p>
            <a:pPr>
              <a:buFont typeface="Monotype Sorts" pitchFamily="2" charset="2"/>
              <a:buNone/>
            </a:pPr>
            <a:r>
              <a:rPr lang="en-US" sz="2800" dirty="0">
                <a:latin typeface="Georgia"/>
                <a:cs typeface="Georgia"/>
              </a:rPr>
              <a:t>	</a:t>
            </a:r>
            <a:endParaRPr lang="en-US" dirty="0">
              <a:latin typeface="Georgia"/>
              <a:cs typeface="Georgia"/>
            </a:endParaRPr>
          </a:p>
          <a:p>
            <a:pPr marL="0" indent="0">
              <a:buNone/>
            </a:pPr>
            <a:endParaRPr lang="en-US" dirty="0">
              <a:latin typeface="Georgia"/>
              <a:cs typeface="Georgia"/>
            </a:endParaRP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F.  Describe </a:t>
            </a:r>
            <a:r>
              <a:rPr lang="en-US" sz="1800" dirty="0">
                <a:latin typeface="Georgia"/>
                <a:cs typeface="Georgia"/>
              </a:rPr>
              <a:t>the purpose and benefits of reproductive </a:t>
            </a:r>
            <a:r>
              <a:rPr lang="en-US" sz="1800" dirty="0" smtClean="0">
                <a:latin typeface="Georgia"/>
                <a:cs typeface="Georgia"/>
              </a:rPr>
              <a:t>technologies</a:t>
            </a:r>
            <a:endParaRPr lang="en-US" sz="1800" dirty="0">
              <a:latin typeface="Georgia"/>
              <a:cs typeface="Georgia"/>
            </a:endParaRPr>
          </a:p>
          <a:p>
            <a:endParaRPr lang="en-US" sz="1800" dirty="0">
              <a:latin typeface="Georgia"/>
              <a:cs typeface="Georgia"/>
            </a:endParaRPr>
          </a:p>
        </p:txBody>
      </p:sp>
      <p:pic>
        <p:nvPicPr>
          <p:cNvPr id="7" name="Picture 2" descr="http://www.usu.edu/science/unwrapped/images/uploads/idahogem.jpg"/>
          <p:cNvPicPr>
            <a:picLocks noChangeAspect="1" noChangeArrowheads="1"/>
          </p:cNvPicPr>
          <p:nvPr/>
        </p:nvPicPr>
        <p:blipFill>
          <a:blip r:embed="rId2" cstate="print"/>
          <a:srcRect/>
          <a:stretch>
            <a:fillRect/>
          </a:stretch>
        </p:blipFill>
        <p:spPr bwMode="auto">
          <a:xfrm>
            <a:off x="1447800" y="2104394"/>
            <a:ext cx="3429000" cy="2391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http://images.usatoday.com/tech/_photos/2006/07/05/dolly.jpg"/>
          <p:cNvPicPr>
            <a:picLocks noChangeAspect="1" noChangeArrowheads="1"/>
          </p:cNvPicPr>
          <p:nvPr/>
        </p:nvPicPr>
        <p:blipFill>
          <a:blip r:embed="rId3" cstate="print"/>
          <a:srcRect/>
          <a:stretch>
            <a:fillRect/>
          </a:stretch>
        </p:blipFill>
        <p:spPr bwMode="auto">
          <a:xfrm>
            <a:off x="5410200" y="1905000"/>
            <a:ext cx="2133600" cy="2734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447800" y="4572000"/>
            <a:ext cx="3505200" cy="830997"/>
          </a:xfrm>
          <a:prstGeom prst="rect">
            <a:avLst/>
          </a:prstGeom>
          <a:noFill/>
        </p:spPr>
        <p:txBody>
          <a:bodyPr wrap="square" rtlCol="0">
            <a:spAutoFit/>
          </a:bodyPr>
          <a:lstStyle/>
          <a:p>
            <a:pPr algn="ctr"/>
            <a:r>
              <a:rPr lang="en-US" dirty="0" smtClean="0"/>
              <a:t>Mule cloned at USU in 2003</a:t>
            </a:r>
            <a:endParaRPr lang="en-US" dirty="0"/>
          </a:p>
        </p:txBody>
      </p:sp>
      <p:sp>
        <p:nvSpPr>
          <p:cNvPr id="11" name="TextBox 10"/>
          <p:cNvSpPr txBox="1"/>
          <p:nvPr/>
        </p:nvSpPr>
        <p:spPr>
          <a:xfrm>
            <a:off x="5334000" y="4648200"/>
            <a:ext cx="2362200" cy="830997"/>
          </a:xfrm>
          <a:prstGeom prst="rect">
            <a:avLst/>
          </a:prstGeom>
          <a:noFill/>
        </p:spPr>
        <p:txBody>
          <a:bodyPr wrap="square" rtlCol="0">
            <a:spAutoFit/>
          </a:bodyPr>
          <a:lstStyle/>
          <a:p>
            <a:pPr algn="ctr"/>
            <a:r>
              <a:rPr lang="en-US" dirty="0" smtClean="0"/>
              <a:t>“Dolly” cloned in 1996</a:t>
            </a:r>
            <a:endParaRPr lang="en-US" dirty="0"/>
          </a:p>
        </p:txBody>
      </p:sp>
    </p:spTree>
    <p:extLst>
      <p:ext uri="{BB962C8B-B14F-4D97-AF65-F5344CB8AC3E}">
        <p14:creationId xmlns:p14="http://schemas.microsoft.com/office/powerpoint/2010/main" val="33214367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6200"/>
            <a:ext cx="8229600" cy="1143000"/>
          </a:xfrm>
        </p:spPr>
        <p:txBody>
          <a:bodyPr>
            <a:normAutofit/>
          </a:bodyPr>
          <a:lstStyle/>
          <a:p>
            <a:r>
              <a:rPr lang="en-US" dirty="0" smtClean="0">
                <a:latin typeface="Arial Black"/>
                <a:cs typeface="Arial Black"/>
              </a:rPr>
              <a:t>Bell Quiz</a:t>
            </a:r>
            <a:br>
              <a:rPr lang="en-US" dirty="0" smtClean="0">
                <a:latin typeface="Arial Black"/>
                <a:cs typeface="Arial Black"/>
              </a:rPr>
            </a:br>
            <a:r>
              <a:rPr lang="en-US" sz="2200" dirty="0" smtClean="0">
                <a:solidFill>
                  <a:schemeClr val="bg1">
                    <a:lumMod val="50000"/>
                  </a:schemeClr>
                </a:solidFill>
                <a:latin typeface="Georgia"/>
                <a:cs typeface="Georgia"/>
              </a:rPr>
              <a:t>Objective A, B, &amp; C </a:t>
            </a:r>
            <a:endParaRPr lang="en-US" dirty="0" smtClean="0">
              <a:solidFill>
                <a:schemeClr val="bg1">
                  <a:lumMod val="50000"/>
                </a:schemeClr>
              </a:solidFill>
              <a:latin typeface="Georgia"/>
              <a:cs typeface="Georgia"/>
            </a:endParaRPr>
          </a:p>
        </p:txBody>
      </p:sp>
      <p:sp>
        <p:nvSpPr>
          <p:cNvPr id="43011" name="Content Placeholder 2"/>
          <p:cNvSpPr>
            <a:spLocks noGrp="1"/>
          </p:cNvSpPr>
          <p:nvPr>
            <p:ph idx="1"/>
          </p:nvPr>
        </p:nvSpPr>
        <p:spPr>
          <a:xfrm>
            <a:off x="228600" y="1066800"/>
            <a:ext cx="8763000" cy="4373563"/>
          </a:xfrm>
        </p:spPr>
        <p:txBody>
          <a:bodyPr>
            <a:normAutofit fontScale="92500" lnSpcReduction="20000"/>
          </a:bodyPr>
          <a:lstStyle/>
          <a:p>
            <a:pPr marL="514350" indent="-514350">
              <a:buFont typeface="+mj-lt"/>
              <a:buAutoNum type="arabicPeriod"/>
            </a:pPr>
            <a:r>
              <a:rPr lang="en-US" dirty="0" smtClean="0">
                <a:latin typeface="Georgia"/>
                <a:cs typeface="Georgia"/>
              </a:rPr>
              <a:t>Why is successful animal reproduction important to the finances of farming and ranching?</a:t>
            </a:r>
          </a:p>
          <a:p>
            <a:pPr marL="514350" indent="-514350">
              <a:buFont typeface="+mj-lt"/>
              <a:buAutoNum type="arabicPeriod"/>
            </a:pPr>
            <a:r>
              <a:rPr lang="en-US" dirty="0" smtClean="0">
                <a:latin typeface="Georgia"/>
                <a:cs typeface="Georgia"/>
              </a:rPr>
              <a:t>How would it effect our food supply if animal producers were NOT successful at reproducing their animals?</a:t>
            </a:r>
          </a:p>
          <a:p>
            <a:pPr marL="514350" indent="-514350">
              <a:buFont typeface="+mj-lt"/>
              <a:buAutoNum type="arabicPeriod"/>
            </a:pPr>
            <a:r>
              <a:rPr lang="en-US" dirty="0" smtClean="0">
                <a:latin typeface="Georgia"/>
                <a:cs typeface="Georgia"/>
              </a:rPr>
              <a:t>Should all animals be used for breeding?</a:t>
            </a:r>
          </a:p>
          <a:p>
            <a:pPr marL="514350" indent="-514350">
              <a:buFont typeface="+mj-lt"/>
              <a:buAutoNum type="arabicPeriod"/>
            </a:pPr>
            <a:r>
              <a:rPr lang="en-US" dirty="0" smtClean="0">
                <a:latin typeface="Georgia"/>
                <a:cs typeface="Georgia"/>
              </a:rPr>
              <a:t>What is the male &amp; female reproductive cell?</a:t>
            </a:r>
          </a:p>
          <a:p>
            <a:pPr marL="514350" indent="-514350">
              <a:buFont typeface="+mj-lt"/>
              <a:buAutoNum type="arabicPeriod"/>
            </a:pPr>
            <a:r>
              <a:rPr lang="en-US" dirty="0" smtClean="0">
                <a:latin typeface="Georgia"/>
                <a:cs typeface="Georgia"/>
              </a:rPr>
              <a:t>What 3 glands produce semen in the male reproductive tract?</a:t>
            </a:r>
          </a:p>
          <a:p>
            <a:pPr marL="514350" indent="-514350">
              <a:buFont typeface="+mj-lt"/>
              <a:buAutoNum type="arabicPeriod"/>
            </a:pPr>
            <a:endParaRPr lang="en-US" dirty="0" smtClean="0">
              <a:latin typeface="Georgia"/>
              <a:cs typeface="Georgia"/>
            </a:endParaRPr>
          </a:p>
          <a:p>
            <a:pPr marL="514350" indent="-514350">
              <a:buFont typeface="+mj-lt"/>
              <a:buAutoNum type="arabicPeriod"/>
            </a:pPr>
            <a:endParaRPr lang="en-US" dirty="0" smtClean="0">
              <a:latin typeface="Georgia"/>
              <a:cs typeface="Georgia"/>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6200"/>
            <a:ext cx="8229600" cy="1143000"/>
          </a:xfrm>
        </p:spPr>
        <p:txBody>
          <a:bodyPr>
            <a:normAutofit/>
          </a:bodyPr>
          <a:lstStyle/>
          <a:p>
            <a:r>
              <a:rPr lang="en-US" dirty="0" smtClean="0">
                <a:latin typeface="Arial Black"/>
                <a:cs typeface="Arial Black"/>
              </a:rPr>
              <a:t>Bell Quiz</a:t>
            </a:r>
            <a:br>
              <a:rPr lang="en-US" dirty="0" smtClean="0">
                <a:latin typeface="Arial Black"/>
                <a:cs typeface="Arial Black"/>
              </a:rPr>
            </a:br>
            <a:r>
              <a:rPr lang="en-US" sz="2200" dirty="0" smtClean="0">
                <a:solidFill>
                  <a:schemeClr val="bg1">
                    <a:lumMod val="50000"/>
                  </a:schemeClr>
                </a:solidFill>
                <a:latin typeface="Georgia"/>
                <a:cs typeface="Georgia"/>
              </a:rPr>
              <a:t>Objective D</a:t>
            </a:r>
            <a:endParaRPr lang="en-US" dirty="0" smtClean="0">
              <a:solidFill>
                <a:schemeClr val="bg1">
                  <a:lumMod val="50000"/>
                </a:schemeClr>
              </a:solidFill>
              <a:latin typeface="Georgia"/>
              <a:cs typeface="Georgia"/>
            </a:endParaRPr>
          </a:p>
        </p:txBody>
      </p:sp>
      <p:sp>
        <p:nvSpPr>
          <p:cNvPr id="43011" name="Content Placeholder 2"/>
          <p:cNvSpPr>
            <a:spLocks noGrp="1"/>
          </p:cNvSpPr>
          <p:nvPr>
            <p:ph idx="1"/>
          </p:nvPr>
        </p:nvSpPr>
        <p:spPr>
          <a:xfrm>
            <a:off x="228600" y="1066800"/>
            <a:ext cx="8229600" cy="4373563"/>
          </a:xfrm>
        </p:spPr>
        <p:txBody>
          <a:bodyPr>
            <a:normAutofit lnSpcReduction="10000"/>
          </a:bodyPr>
          <a:lstStyle/>
          <a:p>
            <a:pPr marL="514350" indent="-514350">
              <a:buFont typeface="+mj-lt"/>
              <a:buAutoNum type="arabicPeriod"/>
            </a:pPr>
            <a:r>
              <a:rPr lang="en-US" dirty="0" smtClean="0">
                <a:latin typeface="Georgia"/>
                <a:cs typeface="Georgia"/>
              </a:rPr>
              <a:t>What is the difference between “estrous” and “estrus?”</a:t>
            </a:r>
          </a:p>
          <a:p>
            <a:pPr marL="514350" indent="-514350">
              <a:buFont typeface="+mj-lt"/>
              <a:buAutoNum type="arabicPeriod"/>
            </a:pPr>
            <a:r>
              <a:rPr lang="en-US" dirty="0" smtClean="0">
                <a:latin typeface="Georgia"/>
                <a:cs typeface="Georgia"/>
              </a:rPr>
              <a:t>How long is the gestation of a sheep or goat?</a:t>
            </a:r>
          </a:p>
          <a:p>
            <a:pPr marL="514350" indent="-514350">
              <a:buFont typeface="+mj-lt"/>
              <a:buAutoNum type="arabicPeriod"/>
            </a:pPr>
            <a:r>
              <a:rPr lang="en-US" dirty="0" smtClean="0">
                <a:latin typeface="Georgia"/>
                <a:cs typeface="Georgia"/>
              </a:rPr>
              <a:t>How does daylight effect the estrous cycle of some animals?</a:t>
            </a:r>
          </a:p>
          <a:p>
            <a:pPr marL="514350" indent="-514350">
              <a:buFont typeface="+mj-lt"/>
              <a:buAutoNum type="arabicPeriod"/>
            </a:pPr>
            <a:r>
              <a:rPr lang="en-US" dirty="0" smtClean="0">
                <a:latin typeface="Georgia"/>
                <a:cs typeface="Georgia"/>
              </a:rPr>
              <a:t>What is unique about a rabbit’s reproductive system that allows them to reproduce quickly?</a:t>
            </a:r>
          </a:p>
          <a:p>
            <a:pPr marL="514350" indent="-514350">
              <a:buFont typeface="+mj-lt"/>
              <a:buAutoNum type="arabicPeriod"/>
            </a:pPr>
            <a:endParaRPr lang="en-US" dirty="0" smtClean="0">
              <a:latin typeface="Georgia"/>
              <a:cs typeface="Georgia"/>
            </a:endParaRPr>
          </a:p>
        </p:txBody>
      </p:sp>
    </p:spTree>
    <p:extLst>
      <p:ext uri="{BB962C8B-B14F-4D97-AF65-F5344CB8AC3E}">
        <p14:creationId xmlns:p14="http://schemas.microsoft.com/office/powerpoint/2010/main" val="280059617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457200" y="1066800"/>
            <a:ext cx="8229600" cy="4525963"/>
          </a:xfrm>
        </p:spPr>
        <p:txBody>
          <a:bodyPr/>
          <a:lstStyle/>
          <a:p>
            <a:pPr marL="514350" indent="-514350">
              <a:buFont typeface="+mj-lt"/>
              <a:buAutoNum type="arabicPeriod"/>
            </a:pPr>
            <a:r>
              <a:rPr lang="en-US" dirty="0" smtClean="0">
                <a:latin typeface="Georgia"/>
                <a:cs typeface="Georgia"/>
              </a:rPr>
              <a:t>What is the definition of dystocia?</a:t>
            </a:r>
          </a:p>
          <a:p>
            <a:pPr marL="514350" indent="-514350">
              <a:buFont typeface="+mj-lt"/>
              <a:buAutoNum type="arabicPeriod"/>
            </a:pPr>
            <a:r>
              <a:rPr lang="en-US" dirty="0" smtClean="0">
                <a:latin typeface="Georgia"/>
                <a:cs typeface="Georgia"/>
              </a:rPr>
              <a:t>What does the word, parturition mean?</a:t>
            </a:r>
          </a:p>
          <a:p>
            <a:pPr marL="514350" indent="-514350">
              <a:buFont typeface="+mj-lt"/>
              <a:buAutoNum type="arabicPeriod"/>
            </a:pPr>
            <a:r>
              <a:rPr lang="en-US" dirty="0" smtClean="0">
                <a:latin typeface="Georgia"/>
                <a:cs typeface="Georgia"/>
              </a:rPr>
              <a:t>Name 3 signs that could indicate that an animal will give birth soon.</a:t>
            </a:r>
          </a:p>
          <a:p>
            <a:pPr marL="514350" indent="-514350">
              <a:buFont typeface="+mj-lt"/>
              <a:buAutoNum type="arabicPeriod"/>
            </a:pPr>
            <a:r>
              <a:rPr lang="en-US" dirty="0" smtClean="0">
                <a:latin typeface="Georgia"/>
                <a:cs typeface="Georgia"/>
              </a:rPr>
              <a:t>What purpose does the placenta serve in the growth and development of a fetus?</a:t>
            </a:r>
          </a:p>
          <a:p>
            <a:pPr marL="514350" indent="-514350">
              <a:buFont typeface="+mj-lt"/>
              <a:buAutoNum type="arabicPeriod"/>
            </a:pPr>
            <a:r>
              <a:rPr lang="en-US" dirty="0" smtClean="0">
                <a:latin typeface="Georgia"/>
                <a:cs typeface="Georgia"/>
              </a:rPr>
              <a:t>Describe a normal birth presentation of a calf.</a:t>
            </a:r>
          </a:p>
          <a:p>
            <a:pPr marL="514350" indent="-514350">
              <a:buFont typeface="+mj-lt"/>
              <a:buAutoNum type="arabicPeriod"/>
            </a:pPr>
            <a:endParaRPr lang="en-US" dirty="0" smtClean="0">
              <a:latin typeface="Georgia"/>
              <a:cs typeface="Georgia"/>
            </a:endParaRPr>
          </a:p>
          <a:p>
            <a:pPr marL="514350" indent="-514350">
              <a:buFont typeface="+mj-lt"/>
              <a:buAutoNum type="arabicPeriod"/>
            </a:pPr>
            <a:endParaRPr lang="en-US" dirty="0" smtClean="0">
              <a:latin typeface="Georgia"/>
              <a:cs typeface="Georgia"/>
            </a:endParaRPr>
          </a:p>
          <a:p>
            <a:pPr marL="514350" indent="-514350">
              <a:buFont typeface="+mj-lt"/>
              <a:buAutoNum type="arabicPeriod"/>
            </a:pPr>
            <a:endParaRPr lang="en-US" dirty="0" smtClean="0">
              <a:latin typeface="Georgia"/>
              <a:cs typeface="Georgia"/>
            </a:endParaRPr>
          </a:p>
        </p:txBody>
      </p:sp>
      <p:sp>
        <p:nvSpPr>
          <p:cNvPr id="5" name="Title 1"/>
          <p:cNvSpPr>
            <a:spLocks noGrp="1"/>
          </p:cNvSpPr>
          <p:nvPr>
            <p:ph type="title"/>
          </p:nvPr>
        </p:nvSpPr>
        <p:spPr>
          <a:xfrm>
            <a:off x="457200" y="-76200"/>
            <a:ext cx="8229600" cy="1143000"/>
          </a:xfrm>
        </p:spPr>
        <p:txBody>
          <a:bodyPr>
            <a:normAutofit/>
          </a:bodyPr>
          <a:lstStyle/>
          <a:p>
            <a:r>
              <a:rPr lang="en-US" dirty="0" smtClean="0">
                <a:latin typeface="Arial Black"/>
                <a:cs typeface="Arial Black"/>
              </a:rPr>
              <a:t>Bell Quiz</a:t>
            </a:r>
            <a:br>
              <a:rPr lang="en-US" dirty="0" smtClean="0">
                <a:latin typeface="Arial Black"/>
                <a:cs typeface="Arial Black"/>
              </a:rPr>
            </a:br>
            <a:r>
              <a:rPr lang="en-US" sz="2200" dirty="0" smtClean="0">
                <a:solidFill>
                  <a:schemeClr val="bg1">
                    <a:lumMod val="50000"/>
                  </a:schemeClr>
                </a:solidFill>
                <a:latin typeface="Georgia"/>
                <a:cs typeface="Georgia"/>
              </a:rPr>
              <a:t>Objective E </a:t>
            </a:r>
            <a:endParaRPr lang="en-US" dirty="0" smtClean="0">
              <a:solidFill>
                <a:schemeClr val="bg1">
                  <a:lumMod val="50000"/>
                </a:schemeClr>
              </a:solidFill>
              <a:latin typeface="Georgia"/>
              <a:cs typeface="Georgia"/>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990600"/>
            <a:ext cx="8178800" cy="4533900"/>
          </a:xfrm>
        </p:spPr>
        <p:txBody>
          <a:bodyPr>
            <a:normAutofit fontScale="92500" lnSpcReduction="10000"/>
          </a:bodyPr>
          <a:lstStyle/>
          <a:p>
            <a:pPr marL="514350" indent="-514350">
              <a:buFont typeface="+mj-lt"/>
              <a:buAutoNum type="arabicPeriod"/>
            </a:pPr>
            <a:r>
              <a:rPr lang="en-US" dirty="0" smtClean="0">
                <a:latin typeface="Georgia"/>
                <a:cs typeface="Georgia"/>
              </a:rPr>
              <a:t>What reproductive technology is used to enhance the # of offspring a superior SIRE can have</a:t>
            </a:r>
          </a:p>
          <a:p>
            <a:pPr marL="514350" indent="-514350">
              <a:buFont typeface="+mj-lt"/>
              <a:buAutoNum type="arabicPeriod"/>
            </a:pPr>
            <a:r>
              <a:rPr lang="en-US" dirty="0" smtClean="0">
                <a:latin typeface="Georgia"/>
                <a:cs typeface="Georgia"/>
              </a:rPr>
              <a:t>What reproductive technology is used to enhance the # of offspring a superior DAM can have</a:t>
            </a:r>
          </a:p>
          <a:p>
            <a:pPr marL="514350" indent="-514350">
              <a:buFont typeface="+mj-lt"/>
              <a:buAutoNum type="arabicPeriod"/>
            </a:pPr>
            <a:r>
              <a:rPr lang="en-US" dirty="0" smtClean="0">
                <a:latin typeface="Georgia"/>
                <a:cs typeface="Georgia"/>
              </a:rPr>
              <a:t>What are 2 benefits of Artificial insemination?</a:t>
            </a:r>
          </a:p>
          <a:p>
            <a:pPr marL="514350" indent="-514350">
              <a:buFont typeface="+mj-lt"/>
              <a:buAutoNum type="arabicPeriod"/>
            </a:pPr>
            <a:r>
              <a:rPr lang="en-US" dirty="0" smtClean="0">
                <a:latin typeface="Georgia"/>
                <a:cs typeface="Georgia"/>
              </a:rPr>
              <a:t>What are 2 disadvantages of Artificial Insemination?</a:t>
            </a:r>
          </a:p>
        </p:txBody>
      </p:sp>
      <p:sp>
        <p:nvSpPr>
          <p:cNvPr id="5" name="Title 1"/>
          <p:cNvSpPr>
            <a:spLocks noGrp="1"/>
          </p:cNvSpPr>
          <p:nvPr>
            <p:ph type="title"/>
          </p:nvPr>
        </p:nvSpPr>
        <p:spPr>
          <a:xfrm>
            <a:off x="457200" y="-76200"/>
            <a:ext cx="8229600" cy="1143000"/>
          </a:xfrm>
        </p:spPr>
        <p:txBody>
          <a:bodyPr>
            <a:normAutofit/>
          </a:bodyPr>
          <a:lstStyle/>
          <a:p>
            <a:r>
              <a:rPr lang="en-US" dirty="0" smtClean="0">
                <a:latin typeface="Arial Black"/>
                <a:cs typeface="Arial Black"/>
              </a:rPr>
              <a:t>Bell Quiz</a:t>
            </a:r>
            <a:br>
              <a:rPr lang="en-US" dirty="0" smtClean="0">
                <a:latin typeface="Arial Black"/>
                <a:cs typeface="Arial Black"/>
              </a:rPr>
            </a:br>
            <a:r>
              <a:rPr lang="en-US" sz="2200" dirty="0" smtClean="0">
                <a:solidFill>
                  <a:schemeClr val="bg1">
                    <a:lumMod val="50000"/>
                  </a:schemeClr>
                </a:solidFill>
                <a:latin typeface="Georgia"/>
                <a:cs typeface="Georgia"/>
              </a:rPr>
              <a:t>Objective F</a:t>
            </a:r>
            <a:endParaRPr lang="en-US" dirty="0" smtClean="0">
              <a:solidFill>
                <a:schemeClr val="bg1">
                  <a:lumMod val="50000"/>
                </a:schemeClr>
              </a:solidFill>
              <a:latin typeface="Georgia"/>
              <a:cs typeface="Georgia"/>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1143000"/>
          </a:xfrm>
        </p:spPr>
        <p:txBody>
          <a:bodyPr>
            <a:normAutofit fontScale="90000"/>
          </a:bodyPr>
          <a:lstStyle/>
          <a:p>
            <a:r>
              <a:rPr lang="en-US" dirty="0" smtClean="0">
                <a:solidFill>
                  <a:schemeClr val="accent2">
                    <a:lumMod val="50000"/>
                  </a:schemeClr>
                </a:solidFill>
                <a:effectLst>
                  <a:outerShdw blurRad="60007" dist="310007" dir="7680000" sy="30000" kx="1300200" algn="ctr" rotWithShape="0">
                    <a:prstClr val="black">
                      <a:alpha val="32000"/>
                    </a:prstClr>
                  </a:outerShdw>
                </a:effectLst>
                <a:latin typeface="Arial Black"/>
                <a:cs typeface="Arial Black"/>
              </a:rPr>
              <a:t>Should any or all animals be used for breeding?</a:t>
            </a:r>
            <a:endParaRPr lang="en-US" dirty="0">
              <a:solidFill>
                <a:schemeClr val="accent2">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Tree>
    <p:extLst>
      <p:ext uri="{BB962C8B-B14F-4D97-AF65-F5344CB8AC3E}">
        <p14:creationId xmlns:p14="http://schemas.microsoft.com/office/powerpoint/2010/main" val="237435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2">
                    <a:lumMod val="50000"/>
                  </a:schemeClr>
                </a:solidFill>
                <a:effectLst>
                  <a:outerShdw blurRad="60007" dist="310007" dir="7680000" sy="30000" kx="1300200" algn="ctr" rotWithShape="0">
                    <a:prstClr val="black">
                      <a:alpha val="32000"/>
                    </a:prstClr>
                  </a:outerShdw>
                </a:effectLst>
                <a:latin typeface="Arial Black"/>
                <a:cs typeface="Arial Black"/>
              </a:rPr>
              <a:t>Choosing Superior Animals</a:t>
            </a:r>
            <a:endParaRPr lang="en-US" dirty="0">
              <a:solidFill>
                <a:schemeClr val="accent2">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lstStyle/>
          <a:p>
            <a:r>
              <a:rPr lang="en-US" dirty="0" smtClean="0">
                <a:latin typeface="Georgia"/>
                <a:cs typeface="Georgia"/>
              </a:rPr>
              <a:t>Responsible Animal Breeding:</a:t>
            </a:r>
          </a:p>
          <a:p>
            <a:pPr lvl="1"/>
            <a:r>
              <a:rPr lang="en-US" b="1" i="1" dirty="0" smtClean="0">
                <a:latin typeface="Georgia"/>
                <a:cs typeface="Georgia"/>
              </a:rPr>
              <a:t>Only breed animals with desirable characteristics to be passed on</a:t>
            </a:r>
            <a:endParaRPr lang="en-US" sz="2000" dirty="0" smtClean="0">
              <a:latin typeface="Georgia"/>
              <a:cs typeface="Georgia"/>
            </a:endParaRPr>
          </a:p>
          <a:p>
            <a:pPr lvl="2"/>
            <a:r>
              <a:rPr lang="en-US" sz="2000" dirty="0" smtClean="0">
                <a:latin typeface="Georgia"/>
                <a:cs typeface="Georgia"/>
              </a:rPr>
              <a:t>Natural selection would eliminate most genetic problems, but artificial selection does not</a:t>
            </a:r>
          </a:p>
          <a:p>
            <a:pPr lvl="2"/>
            <a:r>
              <a:rPr lang="en-US" sz="2000" dirty="0" smtClean="0">
                <a:latin typeface="Georgia"/>
                <a:cs typeface="Georgia"/>
              </a:rPr>
              <a:t>It is our responsibility to be responsible animal breeders</a:t>
            </a:r>
            <a:endParaRPr lang="en-US" sz="2000" dirty="0">
              <a:latin typeface="Georgia"/>
              <a:cs typeface="Georgia"/>
            </a:endParaRP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B.  Describe </a:t>
            </a:r>
            <a:r>
              <a:rPr lang="en-US" sz="1800" dirty="0">
                <a:latin typeface="Georgia"/>
                <a:cs typeface="Georgia"/>
              </a:rPr>
              <a:t>benefits of using genetically superior animals for breeding</a:t>
            </a:r>
          </a:p>
        </p:txBody>
      </p:sp>
    </p:spTree>
    <p:extLst>
      <p:ext uri="{BB962C8B-B14F-4D97-AF65-F5344CB8AC3E}">
        <p14:creationId xmlns:p14="http://schemas.microsoft.com/office/powerpoint/2010/main" val="225814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2">
                    <a:lumMod val="50000"/>
                  </a:schemeClr>
                </a:solidFill>
                <a:effectLst>
                  <a:outerShdw blurRad="60007" dist="310007" dir="7680000" sy="30000" kx="1300200" algn="ctr" rotWithShape="0">
                    <a:prstClr val="black">
                      <a:alpha val="32000"/>
                    </a:prstClr>
                  </a:outerShdw>
                </a:effectLst>
                <a:latin typeface="Arial Black"/>
                <a:cs typeface="Arial Black"/>
              </a:rPr>
              <a:t>Choosing Superior Animals</a:t>
            </a:r>
            <a:endParaRPr lang="en-US" dirty="0">
              <a:solidFill>
                <a:schemeClr val="accent2">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lstStyle/>
          <a:p>
            <a:r>
              <a:rPr lang="en-US" dirty="0" smtClean="0">
                <a:latin typeface="Georgia"/>
                <a:cs typeface="Georgia"/>
              </a:rPr>
              <a:t>Responsible Animal Breeding:</a:t>
            </a:r>
          </a:p>
          <a:p>
            <a:pPr lvl="1"/>
            <a:r>
              <a:rPr lang="en-US" b="1" i="1" dirty="0" smtClean="0">
                <a:latin typeface="Georgia"/>
                <a:cs typeface="Georgia"/>
              </a:rPr>
              <a:t>Improve the next generation</a:t>
            </a:r>
            <a:endParaRPr lang="en-US" sz="2000" dirty="0" smtClean="0">
              <a:latin typeface="Georgia"/>
              <a:cs typeface="Georgia"/>
            </a:endParaRPr>
          </a:p>
          <a:p>
            <a:pPr lvl="2"/>
            <a:r>
              <a:rPr lang="en-US" sz="2000" dirty="0" smtClean="0">
                <a:latin typeface="Georgia"/>
                <a:cs typeface="Georgia"/>
              </a:rPr>
              <a:t>Hybrid Vigor</a:t>
            </a:r>
          </a:p>
          <a:p>
            <a:pPr lvl="2"/>
            <a:r>
              <a:rPr lang="en-US" sz="2000" dirty="0" smtClean="0">
                <a:latin typeface="Georgia"/>
                <a:cs typeface="Georgia"/>
              </a:rPr>
              <a:t>Eliminate poor characteristics</a:t>
            </a:r>
          </a:p>
          <a:p>
            <a:pPr lvl="2"/>
            <a:r>
              <a:rPr lang="en-US" sz="2000" dirty="0" smtClean="0">
                <a:latin typeface="Georgia"/>
                <a:cs typeface="Georgia"/>
              </a:rPr>
              <a:t>Improve efficiency of food production</a:t>
            </a:r>
            <a:endParaRPr lang="en-US" sz="2000" dirty="0">
              <a:latin typeface="Georgia"/>
              <a:cs typeface="Georgia"/>
            </a:endParaRP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B.  Describe </a:t>
            </a:r>
            <a:r>
              <a:rPr lang="en-US" sz="1800" dirty="0">
                <a:latin typeface="Georgia"/>
                <a:cs typeface="Georgia"/>
              </a:rPr>
              <a:t>benefits of using genetically superior animals for breeding</a:t>
            </a:r>
          </a:p>
        </p:txBody>
      </p:sp>
    </p:spTree>
    <p:extLst>
      <p:ext uri="{BB962C8B-B14F-4D97-AF65-F5344CB8AC3E}">
        <p14:creationId xmlns:p14="http://schemas.microsoft.com/office/powerpoint/2010/main" val="339285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rPr>
              <a:t>Terminology</a:t>
            </a:r>
            <a:endParaRPr lang="en-US" dirty="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lnSpcReduction="10000"/>
          </a:bodyPr>
          <a:lstStyle/>
          <a:p>
            <a:r>
              <a:rPr lang="en-US" b="1" dirty="0">
                <a:latin typeface="Georgia"/>
                <a:cs typeface="Georgia"/>
              </a:rPr>
              <a:t>Pregnancy</a:t>
            </a:r>
            <a:r>
              <a:rPr lang="en-US" dirty="0">
                <a:latin typeface="Georgia"/>
                <a:cs typeface="Georgia"/>
              </a:rPr>
              <a:t> -- carrying a fetus</a:t>
            </a:r>
          </a:p>
          <a:p>
            <a:r>
              <a:rPr lang="en-US" b="1" dirty="0">
                <a:latin typeface="Georgia"/>
                <a:cs typeface="Georgia"/>
              </a:rPr>
              <a:t>Fertilization</a:t>
            </a:r>
            <a:r>
              <a:rPr lang="en-US" dirty="0">
                <a:latin typeface="Georgia"/>
                <a:cs typeface="Georgia"/>
              </a:rPr>
              <a:t> -- the union of the EGG and SPERM nuclei</a:t>
            </a:r>
          </a:p>
          <a:p>
            <a:r>
              <a:rPr lang="en-US" b="1" dirty="0">
                <a:latin typeface="Georgia"/>
                <a:cs typeface="Georgia"/>
              </a:rPr>
              <a:t>Conception </a:t>
            </a:r>
            <a:r>
              <a:rPr lang="en-US" dirty="0">
                <a:latin typeface="Georgia"/>
                <a:cs typeface="Georgia"/>
              </a:rPr>
              <a:t>- occurrence of fertilization</a:t>
            </a:r>
          </a:p>
          <a:p>
            <a:r>
              <a:rPr lang="en-US" b="1" dirty="0">
                <a:latin typeface="Georgia"/>
                <a:cs typeface="Georgia"/>
              </a:rPr>
              <a:t>Ovulation</a:t>
            </a:r>
            <a:r>
              <a:rPr lang="en-US" dirty="0">
                <a:latin typeface="Georgia"/>
                <a:cs typeface="Georgia"/>
              </a:rPr>
              <a:t> - release of an ovule from the female.</a:t>
            </a:r>
          </a:p>
          <a:p>
            <a:r>
              <a:rPr lang="en-US" b="1" dirty="0">
                <a:latin typeface="Georgia"/>
                <a:cs typeface="Georgia"/>
              </a:rPr>
              <a:t>Gestation</a:t>
            </a:r>
            <a:r>
              <a:rPr lang="en-US" dirty="0">
                <a:latin typeface="Georgia"/>
                <a:cs typeface="Georgia"/>
              </a:rPr>
              <a:t> - the time from fertilization or conception of a female until she gives birth</a:t>
            </a:r>
          </a:p>
        </p:txBody>
      </p:sp>
      <p:sp>
        <p:nvSpPr>
          <p:cNvPr id="4" name="Rectangle 3"/>
          <p:cNvSpPr/>
          <p:nvPr/>
        </p:nvSpPr>
        <p:spPr>
          <a:xfrm>
            <a:off x="4466" y="0"/>
            <a:ext cx="9139533" cy="646331"/>
          </a:xfrm>
          <a:prstGeom prst="rect">
            <a:avLst/>
          </a:prstGeom>
        </p:spPr>
        <p:txBody>
          <a:bodyPr wrap="square">
            <a:spAutoFit/>
          </a:bodyPr>
          <a:lstStyle/>
          <a:p>
            <a:r>
              <a:rPr lang="en-US" sz="1800" dirty="0" smtClean="0">
                <a:latin typeface="Georgia"/>
                <a:cs typeface="Georgia"/>
              </a:rPr>
              <a:t>C. </a:t>
            </a:r>
            <a:r>
              <a:rPr lang="en-US" sz="1800" dirty="0">
                <a:latin typeface="Georgia"/>
                <a:cs typeface="Georgia"/>
              </a:rPr>
              <a:t>Define common terms and describe the function of reproductive organs</a:t>
            </a:r>
          </a:p>
          <a:p>
            <a:endParaRPr lang="en-US" sz="1800" dirty="0">
              <a:latin typeface="Georgia"/>
              <a:cs typeface="Georgia"/>
            </a:endParaRPr>
          </a:p>
        </p:txBody>
      </p:sp>
    </p:spTree>
    <p:extLst>
      <p:ext uri="{BB962C8B-B14F-4D97-AF65-F5344CB8AC3E}">
        <p14:creationId xmlns:p14="http://schemas.microsoft.com/office/powerpoint/2010/main" val="111432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rPr>
              <a:t>Terminology</a:t>
            </a:r>
            <a:endParaRPr lang="en-US" dirty="0">
              <a:solidFill>
                <a:schemeClr val="accent3">
                  <a:lumMod val="50000"/>
                </a:schemeClr>
              </a:solidFill>
              <a:effectLst>
                <a:outerShdw blurRad="60007" dist="310007" dir="7680000" sy="30000" kx="1300200" algn="ctr" rotWithShape="0">
                  <a:prstClr val="black">
                    <a:alpha val="32000"/>
                  </a:prstClr>
                </a:outerShdw>
              </a:effectLst>
              <a:latin typeface="Arial Black"/>
              <a:cs typeface="Arial Black"/>
            </a:endParaRPr>
          </a:p>
        </p:txBody>
      </p:sp>
      <p:sp>
        <p:nvSpPr>
          <p:cNvPr id="3" name="Content Placeholder 2"/>
          <p:cNvSpPr>
            <a:spLocks noGrp="1"/>
          </p:cNvSpPr>
          <p:nvPr>
            <p:ph idx="1"/>
          </p:nvPr>
        </p:nvSpPr>
        <p:spPr>
          <a:xfrm>
            <a:off x="457200" y="1143000"/>
            <a:ext cx="8229600" cy="4343401"/>
          </a:xfrm>
        </p:spPr>
        <p:txBody>
          <a:bodyPr>
            <a:normAutofit lnSpcReduction="10000"/>
          </a:bodyPr>
          <a:lstStyle/>
          <a:p>
            <a:r>
              <a:rPr lang="en-US" b="1" dirty="0">
                <a:latin typeface="Georgia"/>
                <a:cs typeface="Georgia"/>
              </a:rPr>
              <a:t>Ovaries</a:t>
            </a:r>
            <a:r>
              <a:rPr lang="en-US" dirty="0">
                <a:latin typeface="Georgia"/>
                <a:cs typeface="Georgia"/>
              </a:rPr>
              <a:t> -  FEMALE reproductive gland in which eggs are formed and hormones are produced.</a:t>
            </a:r>
          </a:p>
          <a:p>
            <a:pPr lvl="1"/>
            <a:r>
              <a:rPr lang="en-US" b="1" dirty="0">
                <a:latin typeface="Georgia"/>
                <a:cs typeface="Georgia"/>
              </a:rPr>
              <a:t>Egg or Ovule- </a:t>
            </a:r>
            <a:r>
              <a:rPr lang="en-US" dirty="0">
                <a:latin typeface="Georgia"/>
                <a:cs typeface="Georgia"/>
              </a:rPr>
              <a:t>Female Reproductive Cell</a:t>
            </a:r>
          </a:p>
          <a:p>
            <a:pPr lvl="1"/>
            <a:endParaRPr lang="en-US" b="1" dirty="0">
              <a:latin typeface="Georgia"/>
              <a:cs typeface="Georgia"/>
            </a:endParaRPr>
          </a:p>
          <a:p>
            <a:r>
              <a:rPr lang="en-US" b="1" dirty="0">
                <a:latin typeface="Georgia"/>
                <a:cs typeface="Georgia"/>
              </a:rPr>
              <a:t>Testes</a:t>
            </a:r>
            <a:r>
              <a:rPr lang="en-US" dirty="0">
                <a:latin typeface="Georgia"/>
                <a:cs typeface="Georgia"/>
              </a:rPr>
              <a:t> - MALE reproductive gland that produces sperm and testosterone.</a:t>
            </a:r>
          </a:p>
          <a:p>
            <a:pPr lvl="1"/>
            <a:r>
              <a:rPr lang="en-US" b="1" dirty="0">
                <a:latin typeface="Georgia"/>
                <a:cs typeface="Georgia"/>
              </a:rPr>
              <a:t>Sperm- </a:t>
            </a:r>
            <a:r>
              <a:rPr lang="en-US" dirty="0">
                <a:latin typeface="Georgia"/>
                <a:cs typeface="Georgia"/>
              </a:rPr>
              <a:t>Male Reproductive Cell</a:t>
            </a:r>
          </a:p>
          <a:p>
            <a:pPr lvl="1"/>
            <a:r>
              <a:rPr lang="en-US" b="1" dirty="0">
                <a:latin typeface="Georgia"/>
                <a:cs typeface="Georgia"/>
              </a:rPr>
              <a:t>Semen- </a:t>
            </a:r>
            <a:r>
              <a:rPr lang="en-US" dirty="0">
                <a:latin typeface="Georgia"/>
                <a:cs typeface="Georgia"/>
              </a:rPr>
              <a:t>Fluid that carries sperm</a:t>
            </a:r>
            <a:endParaRPr lang="en-US" b="1" dirty="0">
              <a:latin typeface="Georgia"/>
              <a:cs typeface="Georgia"/>
            </a:endParaRPr>
          </a:p>
        </p:txBody>
      </p:sp>
      <p:sp>
        <p:nvSpPr>
          <p:cNvPr id="4" name="Rectangle 3"/>
          <p:cNvSpPr/>
          <p:nvPr/>
        </p:nvSpPr>
        <p:spPr>
          <a:xfrm>
            <a:off x="4466" y="0"/>
            <a:ext cx="9139533" cy="369332"/>
          </a:xfrm>
          <a:prstGeom prst="rect">
            <a:avLst/>
          </a:prstGeom>
        </p:spPr>
        <p:txBody>
          <a:bodyPr wrap="square">
            <a:spAutoFit/>
          </a:bodyPr>
          <a:lstStyle/>
          <a:p>
            <a:r>
              <a:rPr lang="en-US" sz="1800" dirty="0" smtClean="0">
                <a:latin typeface="Georgia"/>
                <a:cs typeface="Georgia"/>
              </a:rPr>
              <a:t>C. </a:t>
            </a:r>
            <a:r>
              <a:rPr lang="en-US" sz="1800" dirty="0">
                <a:latin typeface="Georgia"/>
                <a:cs typeface="Georgia"/>
              </a:rPr>
              <a:t>Define common terms and describe the function of reproductive organs</a:t>
            </a:r>
          </a:p>
        </p:txBody>
      </p:sp>
    </p:spTree>
    <p:extLst>
      <p:ext uri="{BB962C8B-B14F-4D97-AF65-F5344CB8AC3E}">
        <p14:creationId xmlns:p14="http://schemas.microsoft.com/office/powerpoint/2010/main" val="3074924356"/>
      </p:ext>
    </p:extLst>
  </p:cSld>
  <p:clrMapOvr>
    <a:masterClrMapping/>
  </p:clrMapOvr>
</p:sld>
</file>

<file path=ppt/theme/theme1.xml><?xml version="1.0" encoding="utf-8"?>
<a:theme xmlns:a="http://schemas.openxmlformats.org/drawingml/2006/main" name="Contemporary Portrait">
  <a:themeElements>
    <a:clrScheme name="Contemporary Portrait.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po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Contemporary Portrait.po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po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po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po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po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4376</TotalTime>
  <Words>2338</Words>
  <Application>Microsoft Macintosh PowerPoint</Application>
  <PresentationFormat>On-screen Show (4:3)</PresentationFormat>
  <Paragraphs>360</Paragraphs>
  <Slides>48</Slides>
  <Notes>2</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Contemporary Portrait</vt:lpstr>
      <vt:lpstr>Default Theme</vt:lpstr>
      <vt:lpstr>Animal   Breeding &amp; Reproduction</vt:lpstr>
      <vt:lpstr>Why is it important for animal producers to understand principles of animal breeding?</vt:lpstr>
      <vt:lpstr>Importance of Reproduction</vt:lpstr>
      <vt:lpstr>Importance of Reproduction</vt:lpstr>
      <vt:lpstr>Should any or all animals be used for breeding?</vt:lpstr>
      <vt:lpstr>Choosing Superior Animals</vt:lpstr>
      <vt:lpstr>Choosing Superior Animals</vt:lpstr>
      <vt:lpstr>Terminology</vt:lpstr>
      <vt:lpstr>Terminology</vt:lpstr>
      <vt:lpstr>Female Reproductive Organs</vt:lpstr>
      <vt:lpstr>Female Reproductive Organs</vt:lpstr>
      <vt:lpstr>Male Reproductive Organs</vt:lpstr>
      <vt:lpstr>Male Reproductive Organs</vt:lpstr>
      <vt:lpstr>Estrous Cycles</vt:lpstr>
      <vt:lpstr>Estrous Cycles</vt:lpstr>
      <vt:lpstr>Estrous Cycles</vt:lpstr>
      <vt:lpstr>Estrous Cycles</vt:lpstr>
      <vt:lpstr>Breeding Readiness</vt:lpstr>
      <vt:lpstr>Breeding Readiness</vt:lpstr>
      <vt:lpstr>Breeding Readiness</vt:lpstr>
      <vt:lpstr>Gestation</vt:lpstr>
      <vt:lpstr>Cattle Gestation</vt:lpstr>
      <vt:lpstr>Sheep &amp; Goat Gestation</vt:lpstr>
      <vt:lpstr>Pig Gestation</vt:lpstr>
      <vt:lpstr>Horse Gestation</vt:lpstr>
      <vt:lpstr>Rabbit Gestation</vt:lpstr>
      <vt:lpstr>Chicken Gestation</vt:lpstr>
      <vt:lpstr>Parturition</vt:lpstr>
      <vt:lpstr>Stages of Parturition</vt:lpstr>
      <vt:lpstr>Dystocia</vt:lpstr>
      <vt:lpstr>Dystocia</vt:lpstr>
      <vt:lpstr>Reproductive Technologies</vt:lpstr>
      <vt:lpstr>Reproductive Technologies</vt:lpstr>
      <vt:lpstr>Reproductive Technologies</vt:lpstr>
      <vt:lpstr>Reproductive Technologies</vt:lpstr>
      <vt:lpstr>Reproductive Technologies</vt:lpstr>
      <vt:lpstr>Reproductive Technologies</vt:lpstr>
      <vt:lpstr>Reproductive Technologies</vt:lpstr>
      <vt:lpstr>Reproductive Technologies</vt:lpstr>
      <vt:lpstr>Reproductive Technologies</vt:lpstr>
      <vt:lpstr>Reproductive Technologies</vt:lpstr>
      <vt:lpstr>Reproductive Technologies</vt:lpstr>
      <vt:lpstr>Reproductive Technologies</vt:lpstr>
      <vt:lpstr>Reproductive Technologies</vt:lpstr>
      <vt:lpstr>Bell Quiz Objective A, B, &amp; C </vt:lpstr>
      <vt:lpstr>Bell Quiz Objective D</vt:lpstr>
      <vt:lpstr>Bell Quiz Objective E </vt:lpstr>
      <vt:lpstr>Bell Quiz Objective F</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Systems</dc:title>
  <dc:creator>Brian &amp; Tami Warnick</dc:creator>
  <cp:lastModifiedBy>Andrea Clark</cp:lastModifiedBy>
  <cp:revision>207</cp:revision>
  <dcterms:created xsi:type="dcterms:W3CDTF">1999-02-05T23:43:54Z</dcterms:created>
  <dcterms:modified xsi:type="dcterms:W3CDTF">2013-11-26T00:46:41Z</dcterms:modified>
</cp:coreProperties>
</file>