
<file path=[Content_Types].xml><?xml version="1.0" encoding="utf-8"?>
<Types xmlns="http://schemas.openxmlformats.org/package/2006/content-types">
  <Default Extension="xml" ContentType="application/xml"/>
  <Default Extension="wmf" ContentType="image/x-wmf"/>
  <Default Extension="doc" ContentType="application/msword"/>
  <Default Extension="jpeg" ContentType="image/jpeg"/>
  <Default Extension="jp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9"/>
  </p:notesMasterIdLst>
  <p:sldIdLst>
    <p:sldId id="256" r:id="rId2"/>
    <p:sldId id="349" r:id="rId3"/>
    <p:sldId id="258" r:id="rId4"/>
    <p:sldId id="259" r:id="rId5"/>
    <p:sldId id="276" r:id="rId6"/>
    <p:sldId id="290" r:id="rId7"/>
    <p:sldId id="291" r:id="rId8"/>
    <p:sldId id="292" r:id="rId9"/>
    <p:sldId id="293" r:id="rId10"/>
    <p:sldId id="294" r:id="rId11"/>
    <p:sldId id="295" r:id="rId12"/>
    <p:sldId id="277" r:id="rId13"/>
    <p:sldId id="350" r:id="rId14"/>
    <p:sldId id="296" r:id="rId15"/>
    <p:sldId id="297" r:id="rId16"/>
    <p:sldId id="298" r:id="rId17"/>
    <p:sldId id="299" r:id="rId18"/>
    <p:sldId id="301" r:id="rId19"/>
    <p:sldId id="300" r:id="rId20"/>
    <p:sldId id="302" r:id="rId21"/>
    <p:sldId id="303" r:id="rId22"/>
    <p:sldId id="304" r:id="rId23"/>
    <p:sldId id="305" r:id="rId24"/>
    <p:sldId id="351" r:id="rId25"/>
    <p:sldId id="308" r:id="rId26"/>
    <p:sldId id="309" r:id="rId27"/>
    <p:sldId id="310" r:id="rId28"/>
    <p:sldId id="311" r:id="rId29"/>
    <p:sldId id="312" r:id="rId30"/>
    <p:sldId id="278" r:id="rId31"/>
    <p:sldId id="321" r:id="rId32"/>
    <p:sldId id="323" r:id="rId33"/>
    <p:sldId id="322" r:id="rId34"/>
    <p:sldId id="324" r:id="rId35"/>
    <p:sldId id="325" r:id="rId36"/>
    <p:sldId id="326" r:id="rId37"/>
    <p:sldId id="327" r:id="rId38"/>
    <p:sldId id="328" r:id="rId39"/>
    <p:sldId id="286" r:id="rId40"/>
    <p:sldId id="279" r:id="rId41"/>
    <p:sldId id="352" r:id="rId42"/>
    <p:sldId id="331" r:id="rId43"/>
    <p:sldId id="285" r:id="rId44"/>
    <p:sldId id="332" r:id="rId45"/>
    <p:sldId id="333" r:id="rId46"/>
    <p:sldId id="336" r:id="rId47"/>
    <p:sldId id="334" r:id="rId48"/>
    <p:sldId id="335" r:id="rId49"/>
    <p:sldId id="337" r:id="rId50"/>
    <p:sldId id="338" r:id="rId51"/>
    <p:sldId id="339" r:id="rId52"/>
    <p:sldId id="340" r:id="rId53"/>
    <p:sldId id="341" r:id="rId54"/>
    <p:sldId id="342" r:id="rId55"/>
    <p:sldId id="344" r:id="rId56"/>
    <p:sldId id="343" r:id="rId57"/>
    <p:sldId id="346" r:id="rId58"/>
    <p:sldId id="347" r:id="rId59"/>
    <p:sldId id="348" r:id="rId60"/>
    <p:sldId id="280" r:id="rId61"/>
    <p:sldId id="353" r:id="rId62"/>
    <p:sldId id="287" r:id="rId63"/>
    <p:sldId id="288" r:id="rId64"/>
    <p:sldId id="289" r:id="rId65"/>
    <p:sldId id="281" r:id="rId66"/>
    <p:sldId id="354" r:id="rId67"/>
    <p:sldId id="357" r:id="rId68"/>
    <p:sldId id="358" r:id="rId69"/>
    <p:sldId id="359" r:id="rId70"/>
    <p:sldId id="360" r:id="rId71"/>
    <p:sldId id="361" r:id="rId72"/>
    <p:sldId id="306" r:id="rId73"/>
    <p:sldId id="307" r:id="rId74"/>
    <p:sldId id="329" r:id="rId75"/>
    <p:sldId id="330" r:id="rId76"/>
    <p:sldId id="355" r:id="rId77"/>
    <p:sldId id="356" r:id="rId7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0" d="100"/>
          <a:sy n="50" d="100"/>
        </p:scale>
        <p:origin x="-1000"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printerSettings" Target="printerSettings/printerSettings1.bin"/><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notesMaster" Target="notesMasters/notesMaster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 Id="rId2" Type="http://schemas.openxmlformats.org/officeDocument/2006/relationships/image" Target="../media/image21.wmf"/><Relationship Id="rId3" Type="http://schemas.openxmlformats.org/officeDocument/2006/relationships/image" Target="../media/image2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6A8AC8-099A-1040-BF70-21B36212C4F0}" type="datetimeFigureOut">
              <a:rPr lang="en-US" smtClean="0"/>
              <a:t>12/10/13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ADC1B6-B257-AC4A-9336-CF792A61793B}" type="slidenum">
              <a:rPr lang="en-US" smtClean="0"/>
              <a:t>‹#›</a:t>
            </a:fld>
            <a:endParaRPr lang="en-US"/>
          </a:p>
        </p:txBody>
      </p:sp>
    </p:spTree>
    <p:extLst>
      <p:ext uri="{BB962C8B-B14F-4D97-AF65-F5344CB8AC3E}">
        <p14:creationId xmlns:p14="http://schemas.microsoft.com/office/powerpoint/2010/main" val="16094140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 left: Clydesdale.</a:t>
            </a:r>
            <a:r>
              <a:rPr lang="en-US" baseline="0" dirty="0" smtClean="0"/>
              <a:t>  Most well known breed of draft horse.  Fanciest looking breed with white legs and feathering.  Usually bay colored with white markings</a:t>
            </a:r>
          </a:p>
          <a:p>
            <a:endParaRPr lang="en-US" baseline="0" dirty="0" smtClean="0"/>
          </a:p>
          <a:p>
            <a:r>
              <a:rPr lang="en-US" baseline="0" dirty="0" smtClean="0"/>
              <a:t>Top Right: Shire.  Usually bay colored with white legs.  Typically shorter than </a:t>
            </a:r>
            <a:r>
              <a:rPr lang="en-US" baseline="0" dirty="0" err="1" smtClean="0"/>
              <a:t>clydesdale</a:t>
            </a:r>
            <a:endParaRPr lang="en-US" baseline="0" dirty="0" smtClean="0"/>
          </a:p>
          <a:p>
            <a:endParaRPr lang="en-US" baseline="0" dirty="0" smtClean="0"/>
          </a:p>
          <a:p>
            <a:r>
              <a:rPr lang="en-US" baseline="0" dirty="0" smtClean="0"/>
              <a:t>Bottom Left: </a:t>
            </a:r>
            <a:r>
              <a:rPr lang="en-US" baseline="0" dirty="0" err="1" smtClean="0"/>
              <a:t>Percheron</a:t>
            </a:r>
            <a:r>
              <a:rPr lang="en-US" baseline="0" dirty="0" smtClean="0"/>
              <a:t>.  Black, Gray, or White in color.  Largest of draft breeds</a:t>
            </a:r>
          </a:p>
          <a:p>
            <a:endParaRPr lang="en-US" baseline="0" dirty="0" smtClean="0"/>
          </a:p>
          <a:p>
            <a:r>
              <a:rPr lang="en-US" baseline="0" dirty="0" smtClean="0"/>
              <a:t>Bottom Right: Belgium.  Always a solid brown color ranging from sorrel/red to a light colored brown</a:t>
            </a:r>
            <a:endParaRPr lang="en-US" dirty="0"/>
          </a:p>
        </p:txBody>
      </p:sp>
      <p:sp>
        <p:nvSpPr>
          <p:cNvPr id="4" name="Slide Number Placeholder 3"/>
          <p:cNvSpPr>
            <a:spLocks noGrp="1"/>
          </p:cNvSpPr>
          <p:nvPr>
            <p:ph type="sldNum" sz="quarter" idx="10"/>
          </p:nvPr>
        </p:nvSpPr>
        <p:spPr/>
        <p:txBody>
          <a:bodyPr/>
          <a:lstStyle/>
          <a:p>
            <a:fld id="{39ADC1B6-B257-AC4A-9336-CF792A61793B}" type="slidenum">
              <a:rPr lang="en-US" smtClean="0"/>
              <a:t>4</a:t>
            </a:fld>
            <a:endParaRPr lang="en-US"/>
          </a:p>
        </p:txBody>
      </p:sp>
    </p:spTree>
    <p:extLst>
      <p:ext uri="{BB962C8B-B14F-4D97-AF65-F5344CB8AC3E}">
        <p14:creationId xmlns:p14="http://schemas.microsoft.com/office/powerpoint/2010/main" val="1561900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Churchill Downs- Home of the Kentucky Derby since 1875</a:t>
            </a:r>
            <a:endParaRPr lang="en-US" dirty="0"/>
          </a:p>
        </p:txBody>
      </p:sp>
      <p:sp>
        <p:nvSpPr>
          <p:cNvPr id="4" name="Slide Number Placeholder 3"/>
          <p:cNvSpPr>
            <a:spLocks noGrp="1"/>
          </p:cNvSpPr>
          <p:nvPr>
            <p:ph type="sldNum" sz="quarter" idx="10"/>
          </p:nvPr>
        </p:nvSpPr>
        <p:spPr/>
        <p:txBody>
          <a:bodyPr/>
          <a:lstStyle/>
          <a:p>
            <a:fld id="{39ADC1B6-B257-AC4A-9336-CF792A61793B}" type="slidenum">
              <a:rPr lang="en-US" smtClean="0"/>
              <a:t>25</a:t>
            </a:fld>
            <a:endParaRPr lang="en-US"/>
          </a:p>
        </p:txBody>
      </p:sp>
    </p:spTree>
    <p:extLst>
      <p:ext uri="{BB962C8B-B14F-4D97-AF65-F5344CB8AC3E}">
        <p14:creationId xmlns:p14="http://schemas.microsoft.com/office/powerpoint/2010/main" val="896517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is statue of Pat Day</a:t>
            </a:r>
            <a:r>
              <a:rPr lang="en-US" baseline="0" dirty="0" smtClean="0"/>
              <a:t> at Churchill Downs</a:t>
            </a:r>
          </a:p>
          <a:p>
            <a:endParaRPr lang="en-US" baseline="0" dirty="0" smtClean="0"/>
          </a:p>
          <a:p>
            <a:r>
              <a:rPr lang="en-US" baseline="0" dirty="0" smtClean="0"/>
              <a:t>Facts about Jockeys:</a:t>
            </a:r>
            <a:endParaRPr lang="en-US" dirty="0" smtClean="0"/>
          </a:p>
          <a:p>
            <a:r>
              <a:rPr lang="en-US" dirty="0" smtClean="0"/>
              <a:t>-Jockeys wear “silks” to represent the farm they are riding for</a:t>
            </a:r>
          </a:p>
          <a:p>
            <a:r>
              <a:rPr lang="en-US" dirty="0" smtClean="0"/>
              <a:t>-Jockeys do</a:t>
            </a:r>
            <a:r>
              <a:rPr lang="en-US" baseline="0" dirty="0" smtClean="0"/>
              <a:t> not have a height limit, but can’t weigh more than 126 </a:t>
            </a:r>
            <a:r>
              <a:rPr lang="en-US" baseline="0" dirty="0" err="1" smtClean="0"/>
              <a:t>lbs</a:t>
            </a:r>
            <a:r>
              <a:rPr lang="en-US" baseline="0" dirty="0" smtClean="0"/>
              <a:t> including their saddle</a:t>
            </a:r>
          </a:p>
          <a:p>
            <a:r>
              <a:rPr lang="en-US" baseline="0" dirty="0" smtClean="0"/>
              <a:t>-Jockeys are hired by the trainer and paid a small wage for running as well as a portion of the earnings if the horse wins or places</a:t>
            </a:r>
          </a:p>
          <a:p>
            <a:r>
              <a:rPr lang="en-US" baseline="0" dirty="0" smtClean="0"/>
              <a:t>-Can be a dangerous job</a:t>
            </a:r>
            <a:endParaRPr lang="en-US" dirty="0"/>
          </a:p>
        </p:txBody>
      </p:sp>
      <p:sp>
        <p:nvSpPr>
          <p:cNvPr id="4" name="Slide Number Placeholder 3"/>
          <p:cNvSpPr>
            <a:spLocks noGrp="1"/>
          </p:cNvSpPr>
          <p:nvPr>
            <p:ph type="sldNum" sz="quarter" idx="10"/>
          </p:nvPr>
        </p:nvSpPr>
        <p:spPr/>
        <p:txBody>
          <a:bodyPr/>
          <a:lstStyle/>
          <a:p>
            <a:fld id="{39ADC1B6-B257-AC4A-9336-CF792A61793B}" type="slidenum">
              <a:rPr lang="en-US" smtClean="0"/>
              <a:t>26</a:t>
            </a:fld>
            <a:endParaRPr lang="en-US"/>
          </a:p>
        </p:txBody>
      </p:sp>
    </p:spTree>
    <p:extLst>
      <p:ext uri="{BB962C8B-B14F-4D97-AF65-F5344CB8AC3E}">
        <p14:creationId xmlns:p14="http://schemas.microsoft.com/office/powerpoint/2010/main" val="896517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 year approximately 30,000</a:t>
            </a:r>
            <a:r>
              <a:rPr lang="en-US" baseline="0" dirty="0" smtClean="0"/>
              <a:t> thoroughbred foals are born with the hopes of winning the Kentucky Derby.  They only have 1 shot when they are 3 years old.  </a:t>
            </a:r>
            <a:endParaRPr lang="en-US" dirty="0"/>
          </a:p>
        </p:txBody>
      </p:sp>
      <p:sp>
        <p:nvSpPr>
          <p:cNvPr id="4" name="Slide Number Placeholder 3"/>
          <p:cNvSpPr>
            <a:spLocks noGrp="1"/>
          </p:cNvSpPr>
          <p:nvPr>
            <p:ph type="sldNum" sz="quarter" idx="10"/>
          </p:nvPr>
        </p:nvSpPr>
        <p:spPr/>
        <p:txBody>
          <a:bodyPr/>
          <a:lstStyle/>
          <a:p>
            <a:fld id="{39ADC1B6-B257-AC4A-9336-CF792A61793B}" type="slidenum">
              <a:rPr lang="en-US" smtClean="0"/>
              <a:t>27</a:t>
            </a:fld>
            <a:endParaRPr lang="en-US"/>
          </a:p>
        </p:txBody>
      </p:sp>
    </p:spTree>
    <p:extLst>
      <p:ext uri="{BB962C8B-B14F-4D97-AF65-F5344CB8AC3E}">
        <p14:creationId xmlns:p14="http://schemas.microsoft.com/office/powerpoint/2010/main" val="2441005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greatest honor a race</a:t>
            </a:r>
            <a:r>
              <a:rPr lang="en-US" baseline="0" dirty="0" smtClean="0"/>
              <a:t> horse can receive is to win the Triple Crown, which hasn’t been done since 1978.</a:t>
            </a:r>
            <a:endParaRPr lang="en-US" dirty="0"/>
          </a:p>
        </p:txBody>
      </p:sp>
      <p:sp>
        <p:nvSpPr>
          <p:cNvPr id="4" name="Slide Number Placeholder 3"/>
          <p:cNvSpPr>
            <a:spLocks noGrp="1"/>
          </p:cNvSpPr>
          <p:nvPr>
            <p:ph type="sldNum" sz="quarter" idx="10"/>
          </p:nvPr>
        </p:nvSpPr>
        <p:spPr/>
        <p:txBody>
          <a:bodyPr/>
          <a:lstStyle/>
          <a:p>
            <a:fld id="{39ADC1B6-B257-AC4A-9336-CF792A61793B}" type="slidenum">
              <a:rPr lang="en-US" smtClean="0"/>
              <a:t>28</a:t>
            </a:fld>
            <a:endParaRPr lang="en-US"/>
          </a:p>
        </p:txBody>
      </p:sp>
    </p:spTree>
    <p:extLst>
      <p:ext uri="{BB962C8B-B14F-4D97-AF65-F5344CB8AC3E}">
        <p14:creationId xmlns:p14="http://schemas.microsoft.com/office/powerpoint/2010/main" val="2441005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Secretariat was a famous racehorse who won the Triple Crown in 1973.</a:t>
            </a:r>
            <a:r>
              <a:rPr lang="en-US" baseline="0" dirty="0" smtClean="0"/>
              <a:t>  He won the final race (the longest in distance) by an astounding 31 lengths.  When he died, an autopsy showed his heart to be larger than average.  Secretariat’s efficient heart could have played a factor in his extreme success as a race horse.</a:t>
            </a:r>
            <a:endParaRPr lang="en-US" dirty="0"/>
          </a:p>
        </p:txBody>
      </p:sp>
      <p:sp>
        <p:nvSpPr>
          <p:cNvPr id="4" name="Slide Number Placeholder 3"/>
          <p:cNvSpPr>
            <a:spLocks noGrp="1"/>
          </p:cNvSpPr>
          <p:nvPr>
            <p:ph type="sldNum" sz="quarter" idx="10"/>
          </p:nvPr>
        </p:nvSpPr>
        <p:spPr/>
        <p:txBody>
          <a:bodyPr/>
          <a:lstStyle/>
          <a:p>
            <a:fld id="{39ADC1B6-B257-AC4A-9336-CF792A61793B}" type="slidenum">
              <a:rPr lang="en-US" smtClean="0"/>
              <a:t>29</a:t>
            </a:fld>
            <a:endParaRPr lang="en-US"/>
          </a:p>
        </p:txBody>
      </p:sp>
    </p:spTree>
    <p:extLst>
      <p:ext uri="{BB962C8B-B14F-4D97-AF65-F5344CB8AC3E}">
        <p14:creationId xmlns:p14="http://schemas.microsoft.com/office/powerpoint/2010/main" val="1569657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99A1AA-C826-B44D-A214-F6ADAB3C054A}" type="datetimeFigureOut">
              <a:rPr lang="en-US" smtClean="0"/>
              <a:t>12/10/13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4646AA-ECB1-1740-B65D-14270289A5C0}" type="slidenum">
              <a:rPr lang="en-US" smtClean="0"/>
              <a:t>‹#›</a:t>
            </a:fld>
            <a:endParaRPr lang="en-US"/>
          </a:p>
        </p:txBody>
      </p:sp>
    </p:spTree>
    <p:extLst>
      <p:ext uri="{BB962C8B-B14F-4D97-AF65-F5344CB8AC3E}">
        <p14:creationId xmlns:p14="http://schemas.microsoft.com/office/powerpoint/2010/main" val="2158593747"/>
      </p:ext>
    </p:extLst>
  </p:cSld>
  <p:clrMapOvr>
    <a:masterClrMapping/>
  </p:clrMapOvr>
  <p:transition xmlns:p14="http://schemas.microsoft.com/office/powerpoint/2010/main" spd="slow">
    <p:push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99A1AA-C826-B44D-A214-F6ADAB3C054A}" type="datetimeFigureOut">
              <a:rPr lang="en-US" smtClean="0"/>
              <a:t>12/10/13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4646AA-ECB1-1740-B65D-14270289A5C0}" type="slidenum">
              <a:rPr lang="en-US" smtClean="0"/>
              <a:t>‹#›</a:t>
            </a:fld>
            <a:endParaRPr lang="en-US"/>
          </a:p>
        </p:txBody>
      </p:sp>
    </p:spTree>
    <p:extLst>
      <p:ext uri="{BB962C8B-B14F-4D97-AF65-F5344CB8AC3E}">
        <p14:creationId xmlns:p14="http://schemas.microsoft.com/office/powerpoint/2010/main" val="3135759280"/>
      </p:ext>
    </p:extLst>
  </p:cSld>
  <p:clrMapOvr>
    <a:masterClrMapping/>
  </p:clrMapOvr>
  <p:transition xmlns:p14="http://schemas.microsoft.com/office/powerpoint/2010/main" spd="slow">
    <p:push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99A1AA-C826-B44D-A214-F6ADAB3C054A}" type="datetimeFigureOut">
              <a:rPr lang="en-US" smtClean="0"/>
              <a:t>12/10/13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4646AA-ECB1-1740-B65D-14270289A5C0}" type="slidenum">
              <a:rPr lang="en-US" smtClean="0"/>
              <a:t>‹#›</a:t>
            </a:fld>
            <a:endParaRPr lang="en-US"/>
          </a:p>
        </p:txBody>
      </p:sp>
    </p:spTree>
    <p:extLst>
      <p:ext uri="{BB962C8B-B14F-4D97-AF65-F5344CB8AC3E}">
        <p14:creationId xmlns:p14="http://schemas.microsoft.com/office/powerpoint/2010/main" val="2803395621"/>
      </p:ext>
    </p:extLst>
  </p:cSld>
  <p:clrMapOvr>
    <a:masterClrMapping/>
  </p:clrMapOvr>
  <p:transition xmlns:p14="http://schemas.microsoft.com/office/powerpoint/2010/main" spd="slow">
    <p:push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99A1AA-C826-B44D-A214-F6ADAB3C054A}" type="datetimeFigureOut">
              <a:rPr lang="en-US" smtClean="0"/>
              <a:t>12/10/13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4646AA-ECB1-1740-B65D-14270289A5C0}" type="slidenum">
              <a:rPr lang="en-US" smtClean="0"/>
              <a:t>‹#›</a:t>
            </a:fld>
            <a:endParaRPr lang="en-US"/>
          </a:p>
        </p:txBody>
      </p:sp>
    </p:spTree>
    <p:extLst>
      <p:ext uri="{BB962C8B-B14F-4D97-AF65-F5344CB8AC3E}">
        <p14:creationId xmlns:p14="http://schemas.microsoft.com/office/powerpoint/2010/main" val="2629733986"/>
      </p:ext>
    </p:extLst>
  </p:cSld>
  <p:clrMapOvr>
    <a:masterClrMapping/>
  </p:clrMapOvr>
  <p:transition xmlns:p14="http://schemas.microsoft.com/office/powerpoint/2010/main" spd="slow">
    <p:push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99A1AA-C826-B44D-A214-F6ADAB3C054A}" type="datetimeFigureOut">
              <a:rPr lang="en-US" smtClean="0"/>
              <a:t>12/10/13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4646AA-ECB1-1740-B65D-14270289A5C0}" type="slidenum">
              <a:rPr lang="en-US" smtClean="0"/>
              <a:t>‹#›</a:t>
            </a:fld>
            <a:endParaRPr lang="en-US"/>
          </a:p>
        </p:txBody>
      </p:sp>
    </p:spTree>
    <p:extLst>
      <p:ext uri="{BB962C8B-B14F-4D97-AF65-F5344CB8AC3E}">
        <p14:creationId xmlns:p14="http://schemas.microsoft.com/office/powerpoint/2010/main" val="735175246"/>
      </p:ext>
    </p:extLst>
  </p:cSld>
  <p:clrMapOvr>
    <a:masterClrMapping/>
  </p:clrMapOvr>
  <p:transition xmlns:p14="http://schemas.microsoft.com/office/powerpoint/2010/main" spd="slow">
    <p:push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99A1AA-C826-B44D-A214-F6ADAB3C054A}" type="datetimeFigureOut">
              <a:rPr lang="en-US" smtClean="0"/>
              <a:t>12/10/13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4646AA-ECB1-1740-B65D-14270289A5C0}" type="slidenum">
              <a:rPr lang="en-US" smtClean="0"/>
              <a:t>‹#›</a:t>
            </a:fld>
            <a:endParaRPr lang="en-US"/>
          </a:p>
        </p:txBody>
      </p:sp>
    </p:spTree>
    <p:extLst>
      <p:ext uri="{BB962C8B-B14F-4D97-AF65-F5344CB8AC3E}">
        <p14:creationId xmlns:p14="http://schemas.microsoft.com/office/powerpoint/2010/main" val="177289844"/>
      </p:ext>
    </p:extLst>
  </p:cSld>
  <p:clrMapOvr>
    <a:masterClrMapping/>
  </p:clrMapOvr>
  <p:transition xmlns:p14="http://schemas.microsoft.com/office/powerpoint/2010/main" spd="slow">
    <p:push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99A1AA-C826-B44D-A214-F6ADAB3C054A}" type="datetimeFigureOut">
              <a:rPr lang="en-US" smtClean="0"/>
              <a:t>12/10/13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4646AA-ECB1-1740-B65D-14270289A5C0}" type="slidenum">
              <a:rPr lang="en-US" smtClean="0"/>
              <a:t>‹#›</a:t>
            </a:fld>
            <a:endParaRPr lang="en-US"/>
          </a:p>
        </p:txBody>
      </p:sp>
    </p:spTree>
    <p:extLst>
      <p:ext uri="{BB962C8B-B14F-4D97-AF65-F5344CB8AC3E}">
        <p14:creationId xmlns:p14="http://schemas.microsoft.com/office/powerpoint/2010/main" val="116760723"/>
      </p:ext>
    </p:extLst>
  </p:cSld>
  <p:clrMapOvr>
    <a:masterClrMapping/>
  </p:clrMapOvr>
  <p:transition xmlns:p14="http://schemas.microsoft.com/office/powerpoint/2010/main" spd="slow">
    <p:push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99A1AA-C826-B44D-A214-F6ADAB3C054A}" type="datetimeFigureOut">
              <a:rPr lang="en-US" smtClean="0"/>
              <a:t>12/10/13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4646AA-ECB1-1740-B65D-14270289A5C0}" type="slidenum">
              <a:rPr lang="en-US" smtClean="0"/>
              <a:t>‹#›</a:t>
            </a:fld>
            <a:endParaRPr lang="en-US"/>
          </a:p>
        </p:txBody>
      </p:sp>
    </p:spTree>
    <p:extLst>
      <p:ext uri="{BB962C8B-B14F-4D97-AF65-F5344CB8AC3E}">
        <p14:creationId xmlns:p14="http://schemas.microsoft.com/office/powerpoint/2010/main" val="1903134347"/>
      </p:ext>
    </p:extLst>
  </p:cSld>
  <p:clrMapOvr>
    <a:masterClrMapping/>
  </p:clrMapOvr>
  <p:transition xmlns:p14="http://schemas.microsoft.com/office/powerpoint/2010/main" spd="slow">
    <p:push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99A1AA-C826-B44D-A214-F6ADAB3C054A}" type="datetimeFigureOut">
              <a:rPr lang="en-US" smtClean="0"/>
              <a:t>12/10/13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4646AA-ECB1-1740-B65D-14270289A5C0}" type="slidenum">
              <a:rPr lang="en-US" smtClean="0"/>
              <a:t>‹#›</a:t>
            </a:fld>
            <a:endParaRPr lang="en-US"/>
          </a:p>
        </p:txBody>
      </p:sp>
    </p:spTree>
    <p:extLst>
      <p:ext uri="{BB962C8B-B14F-4D97-AF65-F5344CB8AC3E}">
        <p14:creationId xmlns:p14="http://schemas.microsoft.com/office/powerpoint/2010/main" val="1555170933"/>
      </p:ext>
    </p:extLst>
  </p:cSld>
  <p:clrMapOvr>
    <a:masterClrMapping/>
  </p:clrMapOvr>
  <p:transition xmlns:p14="http://schemas.microsoft.com/office/powerpoint/2010/main" spd="slow">
    <p:push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99A1AA-C826-B44D-A214-F6ADAB3C054A}" type="datetimeFigureOut">
              <a:rPr lang="en-US" smtClean="0"/>
              <a:t>12/10/13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4646AA-ECB1-1740-B65D-14270289A5C0}" type="slidenum">
              <a:rPr lang="en-US" smtClean="0"/>
              <a:t>‹#›</a:t>
            </a:fld>
            <a:endParaRPr lang="en-US"/>
          </a:p>
        </p:txBody>
      </p:sp>
    </p:spTree>
    <p:extLst>
      <p:ext uri="{BB962C8B-B14F-4D97-AF65-F5344CB8AC3E}">
        <p14:creationId xmlns:p14="http://schemas.microsoft.com/office/powerpoint/2010/main" val="117173922"/>
      </p:ext>
    </p:extLst>
  </p:cSld>
  <p:clrMapOvr>
    <a:masterClrMapping/>
  </p:clrMapOvr>
  <p:transition xmlns:p14="http://schemas.microsoft.com/office/powerpoint/2010/main" spd="slow">
    <p:push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99A1AA-C826-B44D-A214-F6ADAB3C054A}" type="datetimeFigureOut">
              <a:rPr lang="en-US" smtClean="0"/>
              <a:t>12/10/13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4646AA-ECB1-1740-B65D-14270289A5C0}" type="slidenum">
              <a:rPr lang="en-US" smtClean="0"/>
              <a:t>‹#›</a:t>
            </a:fld>
            <a:endParaRPr lang="en-US"/>
          </a:p>
        </p:txBody>
      </p:sp>
    </p:spTree>
    <p:extLst>
      <p:ext uri="{BB962C8B-B14F-4D97-AF65-F5344CB8AC3E}">
        <p14:creationId xmlns:p14="http://schemas.microsoft.com/office/powerpoint/2010/main" val="613867986"/>
      </p:ext>
    </p:extLst>
  </p:cSld>
  <p:clrMapOvr>
    <a:masterClrMapping/>
  </p:clrMapOvr>
  <p:transition xmlns:p14="http://schemas.microsoft.com/office/powerpoint/2010/main" spd="slow">
    <p:push dir="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99A1AA-C826-B44D-A214-F6ADAB3C054A}" type="datetimeFigureOut">
              <a:rPr lang="en-US" smtClean="0"/>
              <a:t>12/10/13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4646AA-ECB1-1740-B65D-14270289A5C0}" type="slidenum">
              <a:rPr lang="en-US" smtClean="0"/>
              <a:t>‹#›</a:t>
            </a:fld>
            <a:endParaRPr lang="en-US"/>
          </a:p>
        </p:txBody>
      </p:sp>
    </p:spTree>
    <p:extLst>
      <p:ext uri="{BB962C8B-B14F-4D97-AF65-F5344CB8AC3E}">
        <p14:creationId xmlns:p14="http://schemas.microsoft.com/office/powerpoint/2010/main" val="37682474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spd="slow">
    <p:push dir="r"/>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oleObject" Target="../embeddings/Microsoft_Word_97_-_2004_Document1.doc"/><Relationship Id="rId4" Type="http://schemas.openxmlformats.org/officeDocument/2006/relationships/image" Target="../media/image20.wmf"/><Relationship Id="rId5" Type="http://schemas.openxmlformats.org/officeDocument/2006/relationships/oleObject" Target="../embeddings/Microsoft_Word_97_-_2004_Document2.doc"/><Relationship Id="rId6" Type="http://schemas.openxmlformats.org/officeDocument/2006/relationships/image" Target="../media/image21.wmf"/><Relationship Id="rId7" Type="http://schemas.openxmlformats.org/officeDocument/2006/relationships/oleObject" Target="../embeddings/Microsoft_Word_97_-_2004_Document3.doc"/><Relationship Id="rId8" Type="http://schemas.openxmlformats.org/officeDocument/2006/relationships/image" Target="../media/image22.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 Id="rId3" Type="http://schemas.openxmlformats.org/officeDocument/2006/relationships/image" Target="../media/image3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gi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 Id="rId3" Type="http://schemas.openxmlformats.org/officeDocument/2006/relationships/image" Target="../media/image5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5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gi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853"/>
            <a:ext cx="7772400" cy="1470025"/>
          </a:xfrm>
        </p:spPr>
        <p:txBody>
          <a:bodyPr>
            <a:noAutofit/>
          </a:bodyPr>
          <a:lstStyle/>
          <a:p>
            <a:r>
              <a:rPr lang="en-US" sz="5400" dirty="0" smtClean="0">
                <a:effectLst>
                  <a:outerShdw blurRad="50800" dist="38100" dir="2700000" algn="tl" rotWithShape="0">
                    <a:prstClr val="black">
                      <a:alpha val="40000"/>
                    </a:prstClr>
                  </a:outerShdw>
                </a:effectLst>
                <a:latin typeface="Britannic Bold"/>
                <a:cs typeface="Britannic Bold"/>
              </a:rPr>
              <a:t>Animal </a:t>
            </a:r>
            <a:br>
              <a:rPr lang="en-US" sz="5400" dirty="0" smtClean="0">
                <a:effectLst>
                  <a:outerShdw blurRad="50800" dist="38100" dir="2700000" algn="tl" rotWithShape="0">
                    <a:prstClr val="black">
                      <a:alpha val="40000"/>
                    </a:prstClr>
                  </a:outerShdw>
                </a:effectLst>
                <a:latin typeface="Britannic Bold"/>
                <a:cs typeface="Britannic Bold"/>
              </a:rPr>
            </a:br>
            <a:r>
              <a:rPr lang="en-US" sz="5400" dirty="0" smtClean="0">
                <a:effectLst>
                  <a:outerShdw blurRad="50800" dist="38100" dir="2700000" algn="tl" rotWithShape="0">
                    <a:prstClr val="black">
                      <a:alpha val="40000"/>
                    </a:prstClr>
                  </a:outerShdw>
                </a:effectLst>
                <a:latin typeface="Britannic Bold"/>
                <a:cs typeface="Britannic Bold"/>
              </a:rPr>
              <a:t>Anatomy &amp; Physiology</a:t>
            </a:r>
            <a:endParaRPr lang="en-US" sz="5400" dirty="0">
              <a:effectLst>
                <a:outerShdw blurRad="50800" dist="38100" dir="2700000" algn="tl" rotWithShape="0">
                  <a:prstClr val="black">
                    <a:alpha val="40000"/>
                  </a:prstClr>
                </a:outerShdw>
              </a:effectLst>
              <a:latin typeface="Britannic Bold"/>
              <a:cs typeface="Britannic Bold"/>
            </a:endParaRPr>
          </a:p>
        </p:txBody>
      </p:sp>
      <p:sp>
        <p:nvSpPr>
          <p:cNvPr id="3" name="Subtitle 2"/>
          <p:cNvSpPr>
            <a:spLocks noGrp="1"/>
          </p:cNvSpPr>
          <p:nvPr>
            <p:ph type="subTitle" idx="1"/>
          </p:nvPr>
        </p:nvSpPr>
        <p:spPr>
          <a:xfrm>
            <a:off x="232833" y="2528275"/>
            <a:ext cx="8762999" cy="3064529"/>
          </a:xfrm>
        </p:spPr>
        <p:txBody>
          <a:bodyPr>
            <a:normAutofit/>
          </a:bodyPr>
          <a:lstStyle/>
          <a:p>
            <a:pPr marL="514350" indent="-514350" algn="l">
              <a:buFont typeface="+mj-lt"/>
              <a:buAutoNum type="alphaUcPeriod"/>
            </a:pPr>
            <a:r>
              <a:rPr lang="en-US" sz="2800" dirty="0">
                <a:latin typeface="Times"/>
                <a:cs typeface="Times"/>
              </a:rPr>
              <a:t>Describe the role of the muscular and skeletal system</a:t>
            </a:r>
          </a:p>
          <a:p>
            <a:pPr marL="514350" indent="-514350" algn="l">
              <a:buFont typeface="+mj-lt"/>
              <a:buAutoNum type="alphaUcPeriod"/>
            </a:pPr>
            <a:r>
              <a:rPr lang="en-US" sz="2800" dirty="0">
                <a:latin typeface="Times"/>
                <a:cs typeface="Times"/>
              </a:rPr>
              <a:t>Describe the role of the respiratory &amp; circulatory system</a:t>
            </a:r>
          </a:p>
          <a:p>
            <a:pPr marL="514350" indent="-514350" algn="l">
              <a:buFont typeface="+mj-lt"/>
              <a:buAutoNum type="alphaUcPeriod"/>
            </a:pPr>
            <a:r>
              <a:rPr lang="en-US" sz="2800" dirty="0" smtClean="0">
                <a:latin typeface="Times"/>
                <a:cs typeface="Times"/>
              </a:rPr>
              <a:t>Describe </a:t>
            </a:r>
            <a:r>
              <a:rPr lang="en-US" sz="2800" dirty="0">
                <a:latin typeface="Times"/>
                <a:cs typeface="Times"/>
              </a:rPr>
              <a:t>the role of the nervous system</a:t>
            </a:r>
          </a:p>
          <a:p>
            <a:pPr marL="514350" indent="-514350" algn="l">
              <a:buFont typeface="+mj-lt"/>
              <a:buAutoNum type="alphaUcPeriod"/>
            </a:pPr>
            <a:r>
              <a:rPr lang="en-US" sz="2800" dirty="0" smtClean="0">
                <a:latin typeface="Times"/>
                <a:cs typeface="Times"/>
              </a:rPr>
              <a:t>Describe </a:t>
            </a:r>
            <a:r>
              <a:rPr lang="en-US" sz="2800" dirty="0">
                <a:latin typeface="Times"/>
                <a:cs typeface="Times"/>
              </a:rPr>
              <a:t>the role of the excretory system</a:t>
            </a:r>
          </a:p>
          <a:p>
            <a:pPr algn="l"/>
            <a:endParaRPr lang="en-US" sz="2800" dirty="0">
              <a:latin typeface="Times"/>
              <a:cs typeface="Times"/>
            </a:endParaRPr>
          </a:p>
        </p:txBody>
      </p:sp>
    </p:spTree>
    <p:extLst>
      <p:ext uri="{BB962C8B-B14F-4D97-AF65-F5344CB8AC3E}">
        <p14:creationId xmlns:p14="http://schemas.microsoft.com/office/powerpoint/2010/main" val="2943888975"/>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FF0000"/>
                </a:solidFill>
                <a:effectLst>
                  <a:outerShdw blurRad="50800" dist="38100" dir="2700000" algn="tl" rotWithShape="0">
                    <a:prstClr val="black">
                      <a:alpha val="40000"/>
                    </a:prstClr>
                  </a:outerShdw>
                </a:effectLst>
                <a:latin typeface="Britannic Bold"/>
                <a:cs typeface="Britannic Bold"/>
              </a:rPr>
              <a:t>Muscular System</a:t>
            </a:r>
            <a:endParaRPr lang="en-US" sz="5400" dirty="0">
              <a:solidFill>
                <a:srgbClr val="FF0000"/>
              </a:solidFill>
              <a:effectLst>
                <a:outerShdw blurRad="50800" dist="38100" dir="2700000" algn="tl" rotWithShape="0">
                  <a:prstClr val="black">
                    <a:alpha val="40000"/>
                  </a:prstClr>
                </a:outerShdw>
              </a:effectLst>
              <a:latin typeface="Britannic Bold"/>
              <a:cs typeface="Britannic Bold"/>
            </a:endParaRPr>
          </a:p>
        </p:txBody>
      </p:sp>
      <p:sp>
        <p:nvSpPr>
          <p:cNvPr id="3" name="Content Placeholder 2"/>
          <p:cNvSpPr>
            <a:spLocks noGrp="1"/>
          </p:cNvSpPr>
          <p:nvPr>
            <p:ph idx="1"/>
          </p:nvPr>
        </p:nvSpPr>
        <p:spPr>
          <a:xfrm>
            <a:off x="457200" y="1164170"/>
            <a:ext cx="8229600" cy="4257774"/>
          </a:xfrm>
        </p:spPr>
        <p:txBody>
          <a:bodyPr/>
          <a:lstStyle/>
          <a:p>
            <a:pPr marL="0" indent="0">
              <a:buNone/>
            </a:pPr>
            <a:r>
              <a:rPr lang="en-US" dirty="0" smtClean="0">
                <a:latin typeface="Times"/>
                <a:cs typeface="Times"/>
              </a:rPr>
              <a:t>3 Types of Muscle:</a:t>
            </a:r>
            <a:endParaRPr lang="en-US" dirty="0">
              <a:latin typeface="Times"/>
              <a:cs typeface="Times"/>
            </a:endParaRPr>
          </a:p>
          <a:p>
            <a:pPr marL="0" indent="0">
              <a:buNone/>
            </a:pPr>
            <a:endParaRPr lang="en-US" sz="100" dirty="0" smtClean="0">
              <a:latin typeface="Times"/>
              <a:cs typeface="Times"/>
            </a:endParaRPr>
          </a:p>
          <a:p>
            <a:pPr marL="0" indent="0">
              <a:buNone/>
            </a:pPr>
            <a:r>
              <a:rPr lang="en-US" sz="4800" dirty="0" smtClean="0">
                <a:solidFill>
                  <a:srgbClr val="0000FF"/>
                </a:solidFill>
                <a:effectLst>
                  <a:outerShdw blurRad="50800" dist="38100" dir="2700000" algn="tl" rotWithShape="0">
                    <a:prstClr val="black">
                      <a:alpha val="40000"/>
                    </a:prstClr>
                  </a:outerShdw>
                </a:effectLst>
                <a:latin typeface="Times"/>
                <a:cs typeface="Times"/>
              </a:rPr>
              <a:t>Smooth</a:t>
            </a:r>
          </a:p>
          <a:p>
            <a:r>
              <a:rPr lang="en-US" dirty="0" smtClean="0">
                <a:latin typeface="Times"/>
                <a:cs typeface="Times"/>
              </a:rPr>
              <a:t>Controls movement of internal organs</a:t>
            </a:r>
          </a:p>
          <a:p>
            <a:pPr lvl="1"/>
            <a:r>
              <a:rPr lang="en-US" sz="2400" dirty="0" smtClean="0">
                <a:latin typeface="Times"/>
                <a:cs typeface="Times"/>
              </a:rPr>
              <a:t>Peristalsis of digestive system, urinary system, </a:t>
            </a:r>
            <a:r>
              <a:rPr lang="en-US" sz="2400" dirty="0" err="1" smtClean="0">
                <a:latin typeface="Times"/>
                <a:cs typeface="Times"/>
              </a:rPr>
              <a:t>etc</a:t>
            </a:r>
            <a:endParaRPr lang="en-US" sz="2400" dirty="0" smtClean="0">
              <a:latin typeface="Times"/>
              <a:cs typeface="Times"/>
            </a:endParaRPr>
          </a:p>
          <a:p>
            <a:r>
              <a:rPr lang="en-US" dirty="0" smtClean="0">
                <a:latin typeface="Times"/>
                <a:cs typeface="Times"/>
              </a:rPr>
              <a:t>INVOLUNTARY muscles </a:t>
            </a:r>
          </a:p>
          <a:p>
            <a:endParaRPr lang="en-US" dirty="0" smtClean="0">
              <a:latin typeface="Times"/>
              <a:cs typeface="Times"/>
            </a:endParaRPr>
          </a:p>
          <a:p>
            <a:endParaRPr lang="en-US" dirty="0">
              <a:latin typeface="Times"/>
              <a:cs typeface="Times"/>
            </a:endParaRPr>
          </a:p>
        </p:txBody>
      </p:sp>
      <p:sp>
        <p:nvSpPr>
          <p:cNvPr id="4" name="Rectangle 3"/>
          <p:cNvSpPr/>
          <p:nvPr/>
        </p:nvSpPr>
        <p:spPr>
          <a:xfrm>
            <a:off x="-1" y="0"/>
            <a:ext cx="7222315" cy="369332"/>
          </a:xfrm>
          <a:prstGeom prst="rect">
            <a:avLst/>
          </a:prstGeom>
        </p:spPr>
        <p:txBody>
          <a:bodyPr wrap="square">
            <a:spAutoFit/>
          </a:bodyPr>
          <a:lstStyle/>
          <a:p>
            <a:pPr marL="514350" indent="-514350">
              <a:buFont typeface="+mj-lt"/>
              <a:buAutoNum type="alphaUcPeriod"/>
            </a:pPr>
            <a:r>
              <a:rPr lang="en-US" dirty="0">
                <a:latin typeface="Times"/>
                <a:cs typeface="Times"/>
              </a:rPr>
              <a:t>Describe the role of the muscular and skeletal system</a:t>
            </a:r>
          </a:p>
        </p:txBody>
      </p:sp>
    </p:spTree>
    <p:extLst>
      <p:ext uri="{BB962C8B-B14F-4D97-AF65-F5344CB8AC3E}">
        <p14:creationId xmlns:p14="http://schemas.microsoft.com/office/powerpoint/2010/main" val="713437250"/>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FF0000"/>
                </a:solidFill>
                <a:effectLst>
                  <a:outerShdw blurRad="50800" dist="38100" dir="2700000" algn="tl" rotWithShape="0">
                    <a:prstClr val="black">
                      <a:alpha val="40000"/>
                    </a:prstClr>
                  </a:outerShdw>
                </a:effectLst>
                <a:latin typeface="Britannic Bold"/>
                <a:cs typeface="Britannic Bold"/>
              </a:rPr>
              <a:t>Muscular System</a:t>
            </a:r>
            <a:endParaRPr lang="en-US" sz="5400" dirty="0">
              <a:solidFill>
                <a:srgbClr val="FF0000"/>
              </a:solidFill>
              <a:effectLst>
                <a:outerShdw blurRad="50800" dist="38100" dir="2700000" algn="tl" rotWithShape="0">
                  <a:prstClr val="black">
                    <a:alpha val="40000"/>
                  </a:prstClr>
                </a:outerShdw>
              </a:effectLst>
              <a:latin typeface="Britannic Bold"/>
              <a:cs typeface="Britannic Bold"/>
            </a:endParaRPr>
          </a:p>
        </p:txBody>
      </p:sp>
      <p:sp>
        <p:nvSpPr>
          <p:cNvPr id="3" name="Content Placeholder 2"/>
          <p:cNvSpPr>
            <a:spLocks noGrp="1"/>
          </p:cNvSpPr>
          <p:nvPr>
            <p:ph idx="1"/>
          </p:nvPr>
        </p:nvSpPr>
        <p:spPr>
          <a:xfrm>
            <a:off x="457200" y="1164170"/>
            <a:ext cx="8229600" cy="4257774"/>
          </a:xfrm>
        </p:spPr>
        <p:txBody>
          <a:bodyPr/>
          <a:lstStyle/>
          <a:p>
            <a:pPr marL="0" indent="0">
              <a:buNone/>
            </a:pPr>
            <a:r>
              <a:rPr lang="en-US" dirty="0" smtClean="0">
                <a:latin typeface="Times"/>
                <a:cs typeface="Times"/>
              </a:rPr>
              <a:t>3 Types of Muscle:</a:t>
            </a:r>
            <a:endParaRPr lang="en-US" dirty="0">
              <a:latin typeface="Times"/>
              <a:cs typeface="Times"/>
            </a:endParaRPr>
          </a:p>
          <a:p>
            <a:pPr marL="0" indent="0">
              <a:buNone/>
            </a:pPr>
            <a:endParaRPr lang="en-US" sz="100" dirty="0" smtClean="0">
              <a:latin typeface="Times"/>
              <a:cs typeface="Times"/>
            </a:endParaRPr>
          </a:p>
          <a:p>
            <a:pPr marL="0" indent="0">
              <a:buNone/>
            </a:pPr>
            <a:r>
              <a:rPr lang="en-US" sz="4800" dirty="0" smtClean="0">
                <a:solidFill>
                  <a:srgbClr val="0000FF"/>
                </a:solidFill>
                <a:effectLst>
                  <a:outerShdw blurRad="50800" dist="38100" dir="2700000" algn="tl" rotWithShape="0">
                    <a:prstClr val="black">
                      <a:alpha val="40000"/>
                    </a:prstClr>
                  </a:outerShdw>
                </a:effectLst>
                <a:latin typeface="Times"/>
                <a:cs typeface="Times"/>
              </a:rPr>
              <a:t>Cardiac</a:t>
            </a:r>
          </a:p>
          <a:p>
            <a:r>
              <a:rPr lang="en-US" dirty="0" smtClean="0">
                <a:latin typeface="Times"/>
                <a:cs typeface="Times"/>
              </a:rPr>
              <a:t>Makes up the heart</a:t>
            </a:r>
          </a:p>
          <a:p>
            <a:endParaRPr lang="en-US" sz="1600" dirty="0" smtClean="0">
              <a:latin typeface="Times"/>
              <a:cs typeface="Times"/>
            </a:endParaRPr>
          </a:p>
          <a:p>
            <a:r>
              <a:rPr lang="en-US" dirty="0" smtClean="0">
                <a:latin typeface="Times"/>
                <a:cs typeface="Times"/>
              </a:rPr>
              <a:t>INVOLUNTARY muscles </a:t>
            </a:r>
          </a:p>
          <a:p>
            <a:endParaRPr lang="en-US" dirty="0" smtClean="0">
              <a:latin typeface="Times"/>
              <a:cs typeface="Times"/>
            </a:endParaRPr>
          </a:p>
          <a:p>
            <a:endParaRPr lang="en-US" dirty="0">
              <a:latin typeface="Times"/>
              <a:cs typeface="Times"/>
            </a:endParaRPr>
          </a:p>
        </p:txBody>
      </p:sp>
      <p:sp>
        <p:nvSpPr>
          <p:cNvPr id="4" name="Rectangle 3"/>
          <p:cNvSpPr/>
          <p:nvPr/>
        </p:nvSpPr>
        <p:spPr>
          <a:xfrm>
            <a:off x="-1" y="0"/>
            <a:ext cx="7222315" cy="369332"/>
          </a:xfrm>
          <a:prstGeom prst="rect">
            <a:avLst/>
          </a:prstGeom>
        </p:spPr>
        <p:txBody>
          <a:bodyPr wrap="square">
            <a:spAutoFit/>
          </a:bodyPr>
          <a:lstStyle/>
          <a:p>
            <a:pPr marL="514350" indent="-514350">
              <a:buFont typeface="+mj-lt"/>
              <a:buAutoNum type="alphaUcPeriod"/>
            </a:pPr>
            <a:r>
              <a:rPr lang="en-US" dirty="0">
                <a:latin typeface="Times"/>
                <a:cs typeface="Times"/>
              </a:rPr>
              <a:t>Describe the role of the muscular and skeletal system</a:t>
            </a:r>
          </a:p>
        </p:txBody>
      </p:sp>
    </p:spTree>
    <p:extLst>
      <p:ext uri="{BB962C8B-B14F-4D97-AF65-F5344CB8AC3E}">
        <p14:creationId xmlns:p14="http://schemas.microsoft.com/office/powerpoint/2010/main" val="2699770872"/>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46628"/>
            <a:ext cx="8229600" cy="1143000"/>
          </a:xfrm>
        </p:spPr>
        <p:txBody>
          <a:bodyPr>
            <a:noAutofit/>
          </a:bodyPr>
          <a:lstStyle/>
          <a:p>
            <a:r>
              <a:rPr lang="en-US" sz="8800" dirty="0" smtClean="0">
                <a:solidFill>
                  <a:srgbClr val="008000"/>
                </a:solidFill>
                <a:effectLst>
                  <a:outerShdw blurRad="50800" dist="38100" dir="2700000" algn="tl" rotWithShape="0">
                    <a:prstClr val="black">
                      <a:alpha val="40000"/>
                    </a:prstClr>
                  </a:outerShdw>
                </a:effectLst>
                <a:latin typeface="Britannic Bold"/>
                <a:cs typeface="Britannic Bold"/>
              </a:rPr>
              <a:t>Skeletal System</a:t>
            </a:r>
            <a:endParaRPr lang="en-US" sz="8800" dirty="0">
              <a:solidFill>
                <a:srgbClr val="008000"/>
              </a:solidFill>
              <a:effectLst>
                <a:outerShdw blurRad="50800" dist="38100" dir="2700000" algn="tl" rotWithShape="0">
                  <a:prstClr val="black">
                    <a:alpha val="40000"/>
                  </a:prstClr>
                </a:outerShdw>
              </a:effectLst>
              <a:latin typeface="Britannic Bold"/>
              <a:cs typeface="Britannic Bold"/>
            </a:endParaRPr>
          </a:p>
        </p:txBody>
      </p:sp>
      <p:sp>
        <p:nvSpPr>
          <p:cNvPr id="4" name="Rectangle 3"/>
          <p:cNvSpPr/>
          <p:nvPr/>
        </p:nvSpPr>
        <p:spPr>
          <a:xfrm>
            <a:off x="-1" y="0"/>
            <a:ext cx="7222315" cy="369332"/>
          </a:xfrm>
          <a:prstGeom prst="rect">
            <a:avLst/>
          </a:prstGeom>
        </p:spPr>
        <p:txBody>
          <a:bodyPr wrap="square">
            <a:spAutoFit/>
          </a:bodyPr>
          <a:lstStyle/>
          <a:p>
            <a:pPr marL="514350" indent="-514350">
              <a:buFont typeface="+mj-lt"/>
              <a:buAutoNum type="alphaUcPeriod"/>
            </a:pPr>
            <a:r>
              <a:rPr lang="en-US" dirty="0">
                <a:latin typeface="Times"/>
                <a:cs typeface="Times"/>
              </a:rPr>
              <a:t>Describe the role of the muscular and skeletal system</a:t>
            </a:r>
          </a:p>
        </p:txBody>
      </p:sp>
    </p:spTree>
    <p:extLst>
      <p:ext uri="{BB962C8B-B14F-4D97-AF65-F5344CB8AC3E}">
        <p14:creationId xmlns:p14="http://schemas.microsoft.com/office/powerpoint/2010/main" val="1320966257"/>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008000"/>
                </a:solidFill>
                <a:effectLst>
                  <a:outerShdw blurRad="50800" dist="38100" dir="2700000" algn="tl" rotWithShape="0">
                    <a:prstClr val="black">
                      <a:alpha val="40000"/>
                    </a:prstClr>
                  </a:outerShdw>
                </a:effectLst>
                <a:latin typeface="Britannic Bold"/>
                <a:cs typeface="Britannic Bold"/>
              </a:rPr>
              <a:t>Skeletal System</a:t>
            </a:r>
            <a:endParaRPr lang="en-US" sz="5400" dirty="0">
              <a:solidFill>
                <a:srgbClr val="008000"/>
              </a:solidFill>
              <a:effectLst>
                <a:outerShdw blurRad="50800" dist="38100" dir="2700000" algn="tl" rotWithShape="0">
                  <a:prstClr val="black">
                    <a:alpha val="40000"/>
                  </a:prstClr>
                </a:outerShdw>
              </a:effectLst>
              <a:latin typeface="Britannic Bold"/>
              <a:cs typeface="Britannic Bold"/>
            </a:endParaRPr>
          </a:p>
        </p:txBody>
      </p:sp>
      <p:sp>
        <p:nvSpPr>
          <p:cNvPr id="3" name="Content Placeholder 2"/>
          <p:cNvSpPr>
            <a:spLocks noGrp="1"/>
          </p:cNvSpPr>
          <p:nvPr>
            <p:ph idx="1"/>
          </p:nvPr>
        </p:nvSpPr>
        <p:spPr>
          <a:xfrm>
            <a:off x="457200" y="1164170"/>
            <a:ext cx="8229600" cy="4257774"/>
          </a:xfrm>
        </p:spPr>
        <p:txBody>
          <a:bodyPr/>
          <a:lstStyle/>
          <a:p>
            <a:pPr marL="0" indent="0">
              <a:buNone/>
            </a:pPr>
            <a:r>
              <a:rPr lang="en-US" b="1" u="sng" dirty="0" smtClean="0">
                <a:latin typeface="Times"/>
                <a:cs typeface="Times"/>
              </a:rPr>
              <a:t>Function &amp; Purpose:</a:t>
            </a:r>
          </a:p>
          <a:p>
            <a:pPr marL="0" indent="0">
              <a:buNone/>
            </a:pPr>
            <a:r>
              <a:rPr lang="en-US" dirty="0" smtClean="0">
                <a:latin typeface="Times"/>
                <a:cs typeface="Times"/>
              </a:rPr>
              <a:t>Provides frame and support to the body</a:t>
            </a:r>
          </a:p>
          <a:p>
            <a:pPr marL="0" indent="0">
              <a:buNone/>
            </a:pPr>
            <a:endParaRPr lang="en-US" dirty="0">
              <a:latin typeface="Times"/>
              <a:cs typeface="Times"/>
            </a:endParaRPr>
          </a:p>
          <a:p>
            <a:pPr marL="0" indent="0">
              <a:buNone/>
            </a:pPr>
            <a:r>
              <a:rPr lang="en-US" b="1" u="sng" dirty="0" smtClean="0">
                <a:latin typeface="Times"/>
                <a:cs typeface="Times"/>
              </a:rPr>
              <a:t>System is made up of:</a:t>
            </a:r>
          </a:p>
          <a:p>
            <a:r>
              <a:rPr lang="en-US" dirty="0" smtClean="0">
                <a:latin typeface="Times"/>
                <a:cs typeface="Times"/>
              </a:rPr>
              <a:t>Cartilage</a:t>
            </a:r>
          </a:p>
          <a:p>
            <a:r>
              <a:rPr lang="en-US" dirty="0" smtClean="0">
                <a:latin typeface="Times"/>
                <a:cs typeface="Times"/>
              </a:rPr>
              <a:t>Bones</a:t>
            </a:r>
          </a:p>
          <a:p>
            <a:r>
              <a:rPr lang="en-US" dirty="0" smtClean="0">
                <a:latin typeface="Times"/>
                <a:cs typeface="Times"/>
              </a:rPr>
              <a:t>Connective Tissue </a:t>
            </a:r>
            <a:r>
              <a:rPr lang="en-US" sz="2400" dirty="0" smtClean="0">
                <a:latin typeface="Times"/>
                <a:cs typeface="Times"/>
              </a:rPr>
              <a:t>(tendons &amp; ligaments)</a:t>
            </a:r>
            <a:endParaRPr lang="en-US" dirty="0">
              <a:latin typeface="Times"/>
              <a:cs typeface="Times"/>
            </a:endParaRPr>
          </a:p>
        </p:txBody>
      </p:sp>
      <p:sp>
        <p:nvSpPr>
          <p:cNvPr id="4" name="Rectangle 3"/>
          <p:cNvSpPr/>
          <p:nvPr/>
        </p:nvSpPr>
        <p:spPr>
          <a:xfrm>
            <a:off x="-1" y="0"/>
            <a:ext cx="7222315" cy="369332"/>
          </a:xfrm>
          <a:prstGeom prst="rect">
            <a:avLst/>
          </a:prstGeom>
        </p:spPr>
        <p:txBody>
          <a:bodyPr wrap="square">
            <a:spAutoFit/>
          </a:bodyPr>
          <a:lstStyle/>
          <a:p>
            <a:pPr marL="514350" indent="-514350">
              <a:buFont typeface="+mj-lt"/>
              <a:buAutoNum type="alphaUcPeriod"/>
            </a:pPr>
            <a:r>
              <a:rPr lang="en-US" dirty="0">
                <a:latin typeface="Times"/>
                <a:cs typeface="Times"/>
              </a:rPr>
              <a:t>Describe the role of the muscular and skeletal system</a:t>
            </a:r>
          </a:p>
        </p:txBody>
      </p:sp>
    </p:spTree>
    <p:extLst>
      <p:ext uri="{BB962C8B-B14F-4D97-AF65-F5344CB8AC3E}">
        <p14:creationId xmlns:p14="http://schemas.microsoft.com/office/powerpoint/2010/main" val="2902224383"/>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heckerboard(across)">
                                      <p:cBhvr>
                                        <p:cTn id="12" dur="500"/>
                                        <p:tgtEl>
                                          <p:spTgt spid="3">
                                            <p:txEl>
                                              <p:pRg st="4" end="4"/>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checkerboard(across)">
                                      <p:cBhvr>
                                        <p:cTn id="15" dur="500"/>
                                        <p:tgtEl>
                                          <p:spTgt spid="3">
                                            <p:txEl>
                                              <p:pRg st="5" end="5"/>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checkerboard(across)">
                                      <p:cBhvr>
                                        <p:cTn id="1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008000"/>
                </a:solidFill>
                <a:effectLst>
                  <a:outerShdw blurRad="50800" dist="38100" dir="2700000" algn="tl" rotWithShape="0">
                    <a:prstClr val="black">
                      <a:alpha val="40000"/>
                    </a:prstClr>
                  </a:outerShdw>
                </a:effectLst>
                <a:latin typeface="Britannic Bold"/>
                <a:cs typeface="Britannic Bold"/>
              </a:rPr>
              <a:t>Skeletal System</a:t>
            </a:r>
            <a:endParaRPr lang="en-US" sz="5400" dirty="0">
              <a:solidFill>
                <a:srgbClr val="008000"/>
              </a:solidFill>
              <a:effectLst>
                <a:outerShdw blurRad="50800" dist="38100" dir="2700000" algn="tl" rotWithShape="0">
                  <a:prstClr val="black">
                    <a:alpha val="40000"/>
                  </a:prstClr>
                </a:outerShdw>
              </a:effectLst>
              <a:latin typeface="Britannic Bold"/>
              <a:cs typeface="Britannic Bold"/>
            </a:endParaRPr>
          </a:p>
        </p:txBody>
      </p:sp>
      <p:sp>
        <p:nvSpPr>
          <p:cNvPr id="3" name="Content Placeholder 2"/>
          <p:cNvSpPr>
            <a:spLocks noGrp="1"/>
          </p:cNvSpPr>
          <p:nvPr>
            <p:ph idx="1"/>
          </p:nvPr>
        </p:nvSpPr>
        <p:spPr>
          <a:xfrm>
            <a:off x="457200" y="1164170"/>
            <a:ext cx="8229600" cy="4257774"/>
          </a:xfrm>
        </p:spPr>
        <p:txBody>
          <a:bodyPr/>
          <a:lstStyle/>
          <a:p>
            <a:pPr marL="0" indent="0">
              <a:buNone/>
            </a:pPr>
            <a:r>
              <a:rPr lang="en-US" sz="4800" dirty="0" smtClean="0">
                <a:solidFill>
                  <a:srgbClr val="0000FF"/>
                </a:solidFill>
                <a:effectLst>
                  <a:outerShdw blurRad="50800" dist="38100" dir="2700000" algn="tl" rotWithShape="0">
                    <a:prstClr val="black">
                      <a:alpha val="40000"/>
                    </a:prstClr>
                  </a:outerShdw>
                </a:effectLst>
                <a:latin typeface="Times"/>
                <a:cs typeface="Times"/>
              </a:rPr>
              <a:t>Cartilage</a:t>
            </a:r>
            <a:endParaRPr lang="en-US" sz="4800" dirty="0">
              <a:solidFill>
                <a:srgbClr val="0000FF"/>
              </a:solidFill>
              <a:effectLst>
                <a:outerShdw blurRad="50800" dist="38100" dir="2700000" algn="tl" rotWithShape="0">
                  <a:prstClr val="black">
                    <a:alpha val="40000"/>
                  </a:prstClr>
                </a:outerShdw>
              </a:effectLst>
              <a:latin typeface="Times"/>
              <a:cs typeface="Times"/>
            </a:endParaRPr>
          </a:p>
          <a:p>
            <a:r>
              <a:rPr lang="en-US" dirty="0" smtClean="0">
                <a:latin typeface="Times"/>
                <a:cs typeface="Times"/>
              </a:rPr>
              <a:t>Firm tissue that isn’t as hard as bone and is somewhat flexible</a:t>
            </a:r>
          </a:p>
          <a:p>
            <a:pPr lvl="1"/>
            <a:r>
              <a:rPr lang="en-US" dirty="0" smtClean="0">
                <a:latin typeface="Times"/>
                <a:cs typeface="Times"/>
              </a:rPr>
              <a:t>Nose &amp; Ears</a:t>
            </a:r>
            <a:endParaRPr lang="en-US" dirty="0">
              <a:latin typeface="Times"/>
              <a:cs typeface="Times"/>
            </a:endParaRPr>
          </a:p>
        </p:txBody>
      </p:sp>
      <p:sp>
        <p:nvSpPr>
          <p:cNvPr id="4" name="Rectangle 3"/>
          <p:cNvSpPr/>
          <p:nvPr/>
        </p:nvSpPr>
        <p:spPr>
          <a:xfrm>
            <a:off x="-1" y="0"/>
            <a:ext cx="7222315" cy="369332"/>
          </a:xfrm>
          <a:prstGeom prst="rect">
            <a:avLst/>
          </a:prstGeom>
        </p:spPr>
        <p:txBody>
          <a:bodyPr wrap="square">
            <a:spAutoFit/>
          </a:bodyPr>
          <a:lstStyle/>
          <a:p>
            <a:pPr marL="514350" indent="-514350">
              <a:buFont typeface="+mj-lt"/>
              <a:buAutoNum type="alphaUcPeriod"/>
            </a:pPr>
            <a:r>
              <a:rPr lang="en-US" dirty="0">
                <a:latin typeface="Times"/>
                <a:cs typeface="Times"/>
              </a:rPr>
              <a:t>Describe the role of the muscular and skeletal system</a:t>
            </a:r>
          </a:p>
        </p:txBody>
      </p:sp>
      <p:pic>
        <p:nvPicPr>
          <p:cNvPr id="5" name="Picture 2" descr="http://z.hubpages.com/u/107947_f260.jpg"/>
          <p:cNvPicPr>
            <a:picLocks noChangeAspect="1" noChangeArrowheads="1"/>
          </p:cNvPicPr>
          <p:nvPr/>
        </p:nvPicPr>
        <p:blipFill>
          <a:blip r:embed="rId2" cstate="print"/>
          <a:srcRect/>
          <a:stretch>
            <a:fillRect/>
          </a:stretch>
        </p:blipFill>
        <p:spPr bwMode="auto">
          <a:xfrm>
            <a:off x="5334000" y="2697422"/>
            <a:ext cx="3386235" cy="2552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35074777"/>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008000"/>
                </a:solidFill>
                <a:effectLst>
                  <a:outerShdw blurRad="50800" dist="38100" dir="2700000" algn="tl" rotWithShape="0">
                    <a:prstClr val="black">
                      <a:alpha val="40000"/>
                    </a:prstClr>
                  </a:outerShdw>
                </a:effectLst>
                <a:latin typeface="Britannic Bold"/>
                <a:cs typeface="Britannic Bold"/>
              </a:rPr>
              <a:t>Skeletal System</a:t>
            </a:r>
            <a:endParaRPr lang="en-US" sz="5400" dirty="0">
              <a:solidFill>
                <a:srgbClr val="008000"/>
              </a:solidFill>
              <a:effectLst>
                <a:outerShdw blurRad="50800" dist="38100" dir="2700000" algn="tl" rotWithShape="0">
                  <a:prstClr val="black">
                    <a:alpha val="40000"/>
                  </a:prstClr>
                </a:outerShdw>
              </a:effectLst>
              <a:latin typeface="Britannic Bold"/>
              <a:cs typeface="Britannic Bold"/>
            </a:endParaRPr>
          </a:p>
        </p:txBody>
      </p:sp>
      <p:sp>
        <p:nvSpPr>
          <p:cNvPr id="3" name="Content Placeholder 2"/>
          <p:cNvSpPr>
            <a:spLocks noGrp="1"/>
          </p:cNvSpPr>
          <p:nvPr>
            <p:ph idx="1"/>
          </p:nvPr>
        </p:nvSpPr>
        <p:spPr>
          <a:xfrm>
            <a:off x="457200" y="1164170"/>
            <a:ext cx="8229600" cy="4257774"/>
          </a:xfrm>
        </p:spPr>
        <p:txBody>
          <a:bodyPr/>
          <a:lstStyle/>
          <a:p>
            <a:pPr marL="0" indent="0">
              <a:buNone/>
            </a:pPr>
            <a:r>
              <a:rPr lang="en-US" sz="4800" dirty="0" smtClean="0">
                <a:solidFill>
                  <a:srgbClr val="0000FF"/>
                </a:solidFill>
                <a:effectLst>
                  <a:outerShdw blurRad="50800" dist="38100" dir="2700000" algn="tl" rotWithShape="0">
                    <a:prstClr val="black">
                      <a:alpha val="40000"/>
                    </a:prstClr>
                  </a:outerShdw>
                </a:effectLst>
                <a:latin typeface="Times"/>
                <a:cs typeface="Times"/>
              </a:rPr>
              <a:t>Long Bones</a:t>
            </a:r>
            <a:endParaRPr lang="en-US" sz="4800" dirty="0">
              <a:solidFill>
                <a:srgbClr val="0000FF"/>
              </a:solidFill>
              <a:effectLst>
                <a:outerShdw blurRad="50800" dist="38100" dir="2700000" algn="tl" rotWithShape="0">
                  <a:prstClr val="black">
                    <a:alpha val="40000"/>
                  </a:prstClr>
                </a:outerShdw>
              </a:effectLst>
              <a:latin typeface="Times"/>
              <a:cs typeface="Times"/>
            </a:endParaRPr>
          </a:p>
          <a:p>
            <a:r>
              <a:rPr lang="en-US" dirty="0" smtClean="0">
                <a:latin typeface="Times"/>
                <a:cs typeface="Times"/>
              </a:rPr>
              <a:t>Longest bones in body</a:t>
            </a:r>
          </a:p>
          <a:p>
            <a:r>
              <a:rPr lang="en-US" dirty="0" smtClean="0">
                <a:latin typeface="Times"/>
                <a:cs typeface="Times"/>
              </a:rPr>
              <a:t>Provides support for animal to stand and move</a:t>
            </a:r>
            <a:endParaRPr lang="en-US" dirty="0">
              <a:latin typeface="Times"/>
              <a:cs typeface="Times"/>
            </a:endParaRPr>
          </a:p>
        </p:txBody>
      </p:sp>
      <p:sp>
        <p:nvSpPr>
          <p:cNvPr id="4" name="Rectangle 3"/>
          <p:cNvSpPr/>
          <p:nvPr/>
        </p:nvSpPr>
        <p:spPr>
          <a:xfrm>
            <a:off x="-1" y="0"/>
            <a:ext cx="7222315" cy="369332"/>
          </a:xfrm>
          <a:prstGeom prst="rect">
            <a:avLst/>
          </a:prstGeom>
        </p:spPr>
        <p:txBody>
          <a:bodyPr wrap="square">
            <a:spAutoFit/>
          </a:bodyPr>
          <a:lstStyle/>
          <a:p>
            <a:pPr marL="514350" indent="-514350">
              <a:buFont typeface="+mj-lt"/>
              <a:buAutoNum type="alphaUcPeriod"/>
            </a:pPr>
            <a:r>
              <a:rPr lang="en-US" dirty="0">
                <a:latin typeface="Times"/>
                <a:cs typeface="Times"/>
              </a:rPr>
              <a:t>Describe the role of the muscular and skeletal system</a:t>
            </a:r>
          </a:p>
        </p:txBody>
      </p:sp>
      <p:pic>
        <p:nvPicPr>
          <p:cNvPr id="6" name="Picture 4" descr="http://www.barrelracer.com/Legacy.jpg"/>
          <p:cNvPicPr>
            <a:picLocks noChangeAspect="1" noChangeArrowheads="1"/>
          </p:cNvPicPr>
          <p:nvPr/>
        </p:nvPicPr>
        <p:blipFill>
          <a:blip r:embed="rId2" cstate="print"/>
          <a:srcRect b="20000"/>
          <a:stretch>
            <a:fillRect/>
          </a:stretch>
        </p:blipFill>
        <p:spPr bwMode="auto">
          <a:xfrm>
            <a:off x="6581775" y="3368040"/>
            <a:ext cx="2285798" cy="1828638"/>
          </a:xfrm>
          <a:prstGeom prst="rect">
            <a:avLst/>
          </a:prstGeom>
          <a:ln>
            <a:noFill/>
          </a:ln>
          <a:effectLst>
            <a:outerShdw blurRad="292100" dist="139700" dir="2700000" algn="tl" rotWithShape="0">
              <a:srgbClr val="333333">
                <a:alpha val="65000"/>
              </a:srgbClr>
            </a:outerShdw>
          </a:effectLst>
        </p:spPr>
      </p:pic>
      <p:pic>
        <p:nvPicPr>
          <p:cNvPr id="7" name="Picture 2" descr="http://thejewishstar.files.wordpress.com/2009/09/milk-dairy-cow1.jpg"/>
          <p:cNvPicPr>
            <a:picLocks noChangeAspect="1" noChangeArrowheads="1"/>
          </p:cNvPicPr>
          <p:nvPr/>
        </p:nvPicPr>
        <p:blipFill>
          <a:blip r:embed="rId3" cstate="print"/>
          <a:srcRect l="16418" t="38734" r="29851" b="19553"/>
          <a:stretch>
            <a:fillRect/>
          </a:stretch>
        </p:blipFill>
        <p:spPr bwMode="auto">
          <a:xfrm>
            <a:off x="2895600" y="3368040"/>
            <a:ext cx="3497580" cy="1813560"/>
          </a:xfrm>
          <a:prstGeom prst="rect">
            <a:avLst/>
          </a:prstGeom>
          <a:ln>
            <a:noFill/>
          </a:ln>
          <a:effectLst>
            <a:outerShdw blurRad="292100" dist="139700" dir="2700000" algn="tl" rotWithShape="0">
              <a:srgbClr val="333333">
                <a:alpha val="65000"/>
              </a:srgbClr>
            </a:outerShdw>
          </a:effectLst>
        </p:spPr>
      </p:pic>
      <p:pic>
        <p:nvPicPr>
          <p:cNvPr id="8" name="Picture 6" descr="long_bone.jpg image by annahybrid"/>
          <p:cNvPicPr>
            <a:picLocks noChangeAspect="1" noChangeArrowheads="1"/>
          </p:cNvPicPr>
          <p:nvPr/>
        </p:nvPicPr>
        <p:blipFill>
          <a:blip r:embed="rId4" cstate="print"/>
          <a:srcRect/>
          <a:stretch>
            <a:fillRect/>
          </a:stretch>
        </p:blipFill>
        <p:spPr bwMode="auto">
          <a:xfrm>
            <a:off x="873205" y="3048000"/>
            <a:ext cx="1780458" cy="2373944"/>
          </a:xfrm>
          <a:prstGeom prst="rect">
            <a:avLst/>
          </a:prstGeom>
          <a:noFill/>
        </p:spPr>
      </p:pic>
    </p:spTree>
    <p:extLst>
      <p:ext uri="{BB962C8B-B14F-4D97-AF65-F5344CB8AC3E}">
        <p14:creationId xmlns:p14="http://schemas.microsoft.com/office/powerpoint/2010/main" val="1739623273"/>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008000"/>
                </a:solidFill>
                <a:effectLst>
                  <a:outerShdw blurRad="50800" dist="38100" dir="2700000" algn="tl" rotWithShape="0">
                    <a:prstClr val="black">
                      <a:alpha val="40000"/>
                    </a:prstClr>
                  </a:outerShdw>
                </a:effectLst>
                <a:latin typeface="Britannic Bold"/>
                <a:cs typeface="Britannic Bold"/>
              </a:rPr>
              <a:t>Skeletal System</a:t>
            </a:r>
            <a:endParaRPr lang="en-US" sz="5400" dirty="0">
              <a:solidFill>
                <a:srgbClr val="008000"/>
              </a:solidFill>
              <a:effectLst>
                <a:outerShdw blurRad="50800" dist="38100" dir="2700000" algn="tl" rotWithShape="0">
                  <a:prstClr val="black">
                    <a:alpha val="40000"/>
                  </a:prstClr>
                </a:outerShdw>
              </a:effectLst>
              <a:latin typeface="Britannic Bold"/>
              <a:cs typeface="Britannic Bold"/>
            </a:endParaRPr>
          </a:p>
        </p:txBody>
      </p:sp>
      <p:sp>
        <p:nvSpPr>
          <p:cNvPr id="3" name="Content Placeholder 2"/>
          <p:cNvSpPr>
            <a:spLocks noGrp="1"/>
          </p:cNvSpPr>
          <p:nvPr>
            <p:ph idx="1"/>
          </p:nvPr>
        </p:nvSpPr>
        <p:spPr>
          <a:xfrm>
            <a:off x="457200" y="1164170"/>
            <a:ext cx="8229600" cy="4257774"/>
          </a:xfrm>
        </p:spPr>
        <p:txBody>
          <a:bodyPr/>
          <a:lstStyle/>
          <a:p>
            <a:pPr marL="0" indent="0">
              <a:buNone/>
            </a:pPr>
            <a:r>
              <a:rPr lang="en-US" sz="4800" dirty="0" smtClean="0">
                <a:solidFill>
                  <a:srgbClr val="0000FF"/>
                </a:solidFill>
                <a:effectLst>
                  <a:outerShdw blurRad="50800" dist="38100" dir="2700000" algn="tl" rotWithShape="0">
                    <a:prstClr val="black">
                      <a:alpha val="40000"/>
                    </a:prstClr>
                  </a:outerShdw>
                </a:effectLst>
                <a:latin typeface="Times"/>
                <a:cs typeface="Times"/>
              </a:rPr>
              <a:t>Short Bones</a:t>
            </a:r>
            <a:endParaRPr lang="en-US" sz="4800" dirty="0">
              <a:solidFill>
                <a:srgbClr val="0000FF"/>
              </a:solidFill>
              <a:effectLst>
                <a:outerShdw blurRad="50800" dist="38100" dir="2700000" algn="tl" rotWithShape="0">
                  <a:prstClr val="black">
                    <a:alpha val="40000"/>
                  </a:prstClr>
                </a:outerShdw>
              </a:effectLst>
              <a:latin typeface="Times"/>
              <a:cs typeface="Times"/>
            </a:endParaRPr>
          </a:p>
          <a:p>
            <a:r>
              <a:rPr lang="en-US" dirty="0" smtClean="0">
                <a:latin typeface="Times"/>
                <a:cs typeface="Times"/>
              </a:rPr>
              <a:t>Are often as big around as they are long</a:t>
            </a:r>
          </a:p>
          <a:p>
            <a:r>
              <a:rPr lang="en-US" dirty="0" smtClean="0">
                <a:latin typeface="Times"/>
                <a:cs typeface="Times"/>
              </a:rPr>
              <a:t>Mostly found in joints and give flexibility</a:t>
            </a:r>
            <a:endParaRPr lang="en-US" dirty="0">
              <a:latin typeface="Times"/>
              <a:cs typeface="Times"/>
            </a:endParaRPr>
          </a:p>
        </p:txBody>
      </p:sp>
      <p:sp>
        <p:nvSpPr>
          <p:cNvPr id="4" name="Rectangle 3"/>
          <p:cNvSpPr/>
          <p:nvPr/>
        </p:nvSpPr>
        <p:spPr>
          <a:xfrm>
            <a:off x="-1" y="0"/>
            <a:ext cx="7222315" cy="369332"/>
          </a:xfrm>
          <a:prstGeom prst="rect">
            <a:avLst/>
          </a:prstGeom>
        </p:spPr>
        <p:txBody>
          <a:bodyPr wrap="square">
            <a:spAutoFit/>
          </a:bodyPr>
          <a:lstStyle/>
          <a:p>
            <a:pPr marL="514350" indent="-514350">
              <a:buFont typeface="+mj-lt"/>
              <a:buAutoNum type="alphaUcPeriod"/>
            </a:pPr>
            <a:r>
              <a:rPr lang="en-US" dirty="0">
                <a:latin typeface="Times"/>
                <a:cs typeface="Times"/>
              </a:rPr>
              <a:t>Describe the role of the muscular and skeletal system</a:t>
            </a:r>
          </a:p>
        </p:txBody>
      </p:sp>
      <p:pic>
        <p:nvPicPr>
          <p:cNvPr id="9" name="Picture 2" descr="http://www.theequinest.com/images/horse-foot-anatomy.jpg"/>
          <p:cNvPicPr>
            <a:picLocks noChangeAspect="1" noChangeArrowheads="1"/>
          </p:cNvPicPr>
          <p:nvPr/>
        </p:nvPicPr>
        <p:blipFill>
          <a:blip r:embed="rId2" cstate="print"/>
          <a:srcRect/>
          <a:stretch>
            <a:fillRect/>
          </a:stretch>
        </p:blipFill>
        <p:spPr bwMode="auto">
          <a:xfrm>
            <a:off x="4710551" y="3048000"/>
            <a:ext cx="2295936" cy="2289973"/>
          </a:xfrm>
          <a:prstGeom prst="rect">
            <a:avLst/>
          </a:prstGeom>
          <a:noFill/>
        </p:spPr>
      </p:pic>
      <p:pic>
        <p:nvPicPr>
          <p:cNvPr id="10" name="Picture 6" descr="http://3.bp.blogspot.com/_nlc_CHp_9QE/RjTcUbK_PbI/AAAAAAAAAgo/z4bcecR9KHw/s400/Farrier1.jpg"/>
          <p:cNvPicPr>
            <a:picLocks noChangeAspect="1" noChangeArrowheads="1"/>
          </p:cNvPicPr>
          <p:nvPr/>
        </p:nvPicPr>
        <p:blipFill>
          <a:blip r:embed="rId3" cstate="print"/>
          <a:srcRect/>
          <a:stretch>
            <a:fillRect/>
          </a:stretch>
        </p:blipFill>
        <p:spPr bwMode="auto">
          <a:xfrm>
            <a:off x="2131753" y="3194276"/>
            <a:ext cx="2514600" cy="21436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33899246"/>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apparelyzed.com/_images/content/spine/vertebrae-spine.jpg"/>
          <p:cNvPicPr>
            <a:picLocks noChangeAspect="1" noChangeArrowheads="1"/>
          </p:cNvPicPr>
          <p:nvPr/>
        </p:nvPicPr>
        <p:blipFill rotWithShape="1">
          <a:blip r:embed="rId2" cstate="print"/>
          <a:srcRect b="10044"/>
          <a:stretch/>
        </p:blipFill>
        <p:spPr bwMode="auto">
          <a:xfrm>
            <a:off x="5320544" y="2209801"/>
            <a:ext cx="3823456" cy="3044534"/>
          </a:xfrm>
          <a:prstGeom prst="rect">
            <a:avLst/>
          </a:prstGeom>
          <a:noFill/>
        </p:spPr>
      </p:pic>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008000"/>
                </a:solidFill>
                <a:effectLst>
                  <a:outerShdw blurRad="50800" dist="38100" dir="2700000" algn="tl" rotWithShape="0">
                    <a:prstClr val="black">
                      <a:alpha val="40000"/>
                    </a:prstClr>
                  </a:outerShdw>
                </a:effectLst>
                <a:latin typeface="Britannic Bold"/>
                <a:cs typeface="Britannic Bold"/>
              </a:rPr>
              <a:t>Skeletal System</a:t>
            </a:r>
            <a:endParaRPr lang="en-US" sz="5400" dirty="0">
              <a:solidFill>
                <a:srgbClr val="008000"/>
              </a:solidFill>
              <a:effectLst>
                <a:outerShdw blurRad="50800" dist="38100" dir="2700000" algn="tl" rotWithShape="0">
                  <a:prstClr val="black">
                    <a:alpha val="40000"/>
                  </a:prstClr>
                </a:outerShdw>
              </a:effectLst>
              <a:latin typeface="Britannic Bold"/>
              <a:cs typeface="Britannic Bold"/>
            </a:endParaRPr>
          </a:p>
        </p:txBody>
      </p:sp>
      <p:sp>
        <p:nvSpPr>
          <p:cNvPr id="3" name="Content Placeholder 2"/>
          <p:cNvSpPr>
            <a:spLocks noGrp="1"/>
          </p:cNvSpPr>
          <p:nvPr>
            <p:ph idx="1"/>
          </p:nvPr>
        </p:nvSpPr>
        <p:spPr>
          <a:xfrm>
            <a:off x="457200" y="1164170"/>
            <a:ext cx="8229600" cy="4257774"/>
          </a:xfrm>
        </p:spPr>
        <p:txBody>
          <a:bodyPr/>
          <a:lstStyle/>
          <a:p>
            <a:pPr marL="0" indent="0">
              <a:buNone/>
            </a:pPr>
            <a:r>
              <a:rPr lang="en-US" sz="4800" dirty="0" smtClean="0">
                <a:solidFill>
                  <a:srgbClr val="0000FF"/>
                </a:solidFill>
                <a:effectLst>
                  <a:outerShdw blurRad="50800" dist="38100" dir="2700000" algn="tl" rotWithShape="0">
                    <a:prstClr val="black">
                      <a:alpha val="40000"/>
                    </a:prstClr>
                  </a:outerShdw>
                </a:effectLst>
                <a:latin typeface="Times"/>
                <a:cs typeface="Times"/>
              </a:rPr>
              <a:t>Irregular Bones</a:t>
            </a:r>
            <a:endParaRPr lang="en-US" sz="4800" dirty="0">
              <a:solidFill>
                <a:srgbClr val="0000FF"/>
              </a:solidFill>
              <a:effectLst>
                <a:outerShdw blurRad="50800" dist="38100" dir="2700000" algn="tl" rotWithShape="0">
                  <a:prstClr val="black">
                    <a:alpha val="40000"/>
                  </a:prstClr>
                </a:outerShdw>
              </a:effectLst>
              <a:latin typeface="Times"/>
              <a:cs typeface="Times"/>
            </a:endParaRPr>
          </a:p>
          <a:p>
            <a:r>
              <a:rPr lang="en-US" dirty="0" smtClean="0">
                <a:latin typeface="Times"/>
                <a:cs typeface="Times"/>
              </a:rPr>
              <a:t>Are irregularly shaped</a:t>
            </a:r>
          </a:p>
          <a:p>
            <a:r>
              <a:rPr lang="en-US" dirty="0" smtClean="0">
                <a:latin typeface="Times"/>
                <a:cs typeface="Times"/>
              </a:rPr>
              <a:t>Function as support &amp; protection</a:t>
            </a:r>
          </a:p>
          <a:p>
            <a:pPr lvl="1"/>
            <a:r>
              <a:rPr lang="en-US" dirty="0" smtClean="0">
                <a:latin typeface="Times"/>
                <a:cs typeface="Times"/>
              </a:rPr>
              <a:t>Vertebrae</a:t>
            </a:r>
            <a:endParaRPr lang="en-US" dirty="0">
              <a:latin typeface="Times"/>
              <a:cs typeface="Times"/>
            </a:endParaRPr>
          </a:p>
        </p:txBody>
      </p:sp>
      <p:sp>
        <p:nvSpPr>
          <p:cNvPr id="4" name="Rectangle 3"/>
          <p:cNvSpPr/>
          <p:nvPr/>
        </p:nvSpPr>
        <p:spPr>
          <a:xfrm>
            <a:off x="-1" y="0"/>
            <a:ext cx="7222315" cy="369332"/>
          </a:xfrm>
          <a:prstGeom prst="rect">
            <a:avLst/>
          </a:prstGeom>
        </p:spPr>
        <p:txBody>
          <a:bodyPr wrap="square">
            <a:spAutoFit/>
          </a:bodyPr>
          <a:lstStyle/>
          <a:p>
            <a:pPr marL="514350" indent="-514350">
              <a:buFont typeface="+mj-lt"/>
              <a:buAutoNum type="alphaUcPeriod"/>
            </a:pPr>
            <a:r>
              <a:rPr lang="en-US" dirty="0">
                <a:latin typeface="Times"/>
                <a:cs typeface="Times"/>
              </a:rPr>
              <a:t>Describe the role of the muscular and skeletal system</a:t>
            </a:r>
          </a:p>
        </p:txBody>
      </p:sp>
    </p:spTree>
    <p:extLst>
      <p:ext uri="{BB962C8B-B14F-4D97-AF65-F5344CB8AC3E}">
        <p14:creationId xmlns:p14="http://schemas.microsoft.com/office/powerpoint/2010/main" val="2765734580"/>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008000"/>
                </a:solidFill>
                <a:effectLst>
                  <a:outerShdw blurRad="50800" dist="38100" dir="2700000" algn="tl" rotWithShape="0">
                    <a:prstClr val="black">
                      <a:alpha val="40000"/>
                    </a:prstClr>
                  </a:outerShdw>
                </a:effectLst>
                <a:latin typeface="Britannic Bold"/>
                <a:cs typeface="Britannic Bold"/>
              </a:rPr>
              <a:t>Skeletal System</a:t>
            </a:r>
            <a:endParaRPr lang="en-US" sz="5400" dirty="0">
              <a:solidFill>
                <a:srgbClr val="008000"/>
              </a:solidFill>
              <a:effectLst>
                <a:outerShdw blurRad="50800" dist="38100" dir="2700000" algn="tl" rotWithShape="0">
                  <a:prstClr val="black">
                    <a:alpha val="40000"/>
                  </a:prstClr>
                </a:outerShdw>
              </a:effectLst>
              <a:latin typeface="Britannic Bold"/>
              <a:cs typeface="Britannic Bold"/>
            </a:endParaRPr>
          </a:p>
        </p:txBody>
      </p:sp>
      <p:sp>
        <p:nvSpPr>
          <p:cNvPr id="3" name="Content Placeholder 2"/>
          <p:cNvSpPr>
            <a:spLocks noGrp="1"/>
          </p:cNvSpPr>
          <p:nvPr>
            <p:ph idx="1"/>
          </p:nvPr>
        </p:nvSpPr>
        <p:spPr>
          <a:xfrm>
            <a:off x="457200" y="1164170"/>
            <a:ext cx="8229600" cy="4257774"/>
          </a:xfrm>
        </p:spPr>
        <p:txBody>
          <a:bodyPr/>
          <a:lstStyle/>
          <a:p>
            <a:pPr marL="0" indent="0">
              <a:buNone/>
            </a:pPr>
            <a:r>
              <a:rPr lang="en-US" sz="4800" dirty="0" smtClean="0">
                <a:solidFill>
                  <a:srgbClr val="0000FF"/>
                </a:solidFill>
                <a:effectLst>
                  <a:outerShdw blurRad="50800" dist="38100" dir="2700000" algn="tl" rotWithShape="0">
                    <a:prstClr val="black">
                      <a:alpha val="40000"/>
                    </a:prstClr>
                  </a:outerShdw>
                </a:effectLst>
                <a:latin typeface="Times"/>
                <a:cs typeface="Times"/>
              </a:rPr>
              <a:t>Irregular Bones</a:t>
            </a:r>
            <a:endParaRPr lang="en-US" sz="4800" dirty="0">
              <a:solidFill>
                <a:srgbClr val="0000FF"/>
              </a:solidFill>
              <a:effectLst>
                <a:outerShdw blurRad="50800" dist="38100" dir="2700000" algn="tl" rotWithShape="0">
                  <a:prstClr val="black">
                    <a:alpha val="40000"/>
                  </a:prstClr>
                </a:outerShdw>
              </a:effectLst>
              <a:latin typeface="Times"/>
              <a:cs typeface="Times"/>
            </a:endParaRPr>
          </a:p>
          <a:p>
            <a:r>
              <a:rPr lang="en-US" dirty="0">
                <a:latin typeface="Times"/>
                <a:cs typeface="Times"/>
              </a:rPr>
              <a:t>Cervical Vertebrae = Neck</a:t>
            </a:r>
          </a:p>
          <a:p>
            <a:r>
              <a:rPr lang="en-US" dirty="0" smtClean="0">
                <a:latin typeface="Times"/>
                <a:cs typeface="Times"/>
              </a:rPr>
              <a:t>Thoracic Vertebrae = Rib cage</a:t>
            </a:r>
          </a:p>
          <a:p>
            <a:r>
              <a:rPr lang="en-US" dirty="0" smtClean="0">
                <a:latin typeface="Times"/>
                <a:cs typeface="Times"/>
              </a:rPr>
              <a:t>Lumbar Vertebrae = Lower back</a:t>
            </a:r>
          </a:p>
          <a:p>
            <a:r>
              <a:rPr lang="en-US" dirty="0" smtClean="0">
                <a:latin typeface="Times"/>
                <a:cs typeface="Times"/>
              </a:rPr>
              <a:t>Sacral Vertebrae = Pelvic (hip) area</a:t>
            </a:r>
          </a:p>
          <a:p>
            <a:r>
              <a:rPr lang="en-US" dirty="0" smtClean="0">
                <a:latin typeface="Times"/>
                <a:cs typeface="Times"/>
              </a:rPr>
              <a:t>Coccygeal = From pelvis to end of tail</a:t>
            </a:r>
          </a:p>
        </p:txBody>
      </p:sp>
      <p:sp>
        <p:nvSpPr>
          <p:cNvPr id="4" name="Rectangle 3"/>
          <p:cNvSpPr/>
          <p:nvPr/>
        </p:nvSpPr>
        <p:spPr>
          <a:xfrm>
            <a:off x="-1" y="0"/>
            <a:ext cx="7222315" cy="369332"/>
          </a:xfrm>
          <a:prstGeom prst="rect">
            <a:avLst/>
          </a:prstGeom>
        </p:spPr>
        <p:txBody>
          <a:bodyPr wrap="square">
            <a:spAutoFit/>
          </a:bodyPr>
          <a:lstStyle/>
          <a:p>
            <a:pPr marL="514350" indent="-514350">
              <a:buFont typeface="+mj-lt"/>
              <a:buAutoNum type="alphaUcPeriod"/>
            </a:pPr>
            <a:r>
              <a:rPr lang="en-US" dirty="0">
                <a:latin typeface="Times"/>
                <a:cs typeface="Times"/>
              </a:rPr>
              <a:t>Describe the role of the muscular and skeletal system</a:t>
            </a:r>
          </a:p>
        </p:txBody>
      </p:sp>
    </p:spTree>
    <p:extLst>
      <p:ext uri="{BB962C8B-B14F-4D97-AF65-F5344CB8AC3E}">
        <p14:creationId xmlns:p14="http://schemas.microsoft.com/office/powerpoint/2010/main" val="1074793361"/>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008000"/>
                </a:solidFill>
                <a:effectLst>
                  <a:outerShdw blurRad="50800" dist="38100" dir="2700000" algn="tl" rotWithShape="0">
                    <a:prstClr val="black">
                      <a:alpha val="40000"/>
                    </a:prstClr>
                  </a:outerShdw>
                </a:effectLst>
                <a:latin typeface="Britannic Bold"/>
                <a:cs typeface="Britannic Bold"/>
              </a:rPr>
              <a:t>Skeletal System</a:t>
            </a:r>
            <a:endParaRPr lang="en-US" sz="5400" dirty="0">
              <a:solidFill>
                <a:srgbClr val="008000"/>
              </a:solidFill>
              <a:effectLst>
                <a:outerShdw blurRad="50800" dist="38100" dir="2700000" algn="tl" rotWithShape="0">
                  <a:prstClr val="black">
                    <a:alpha val="40000"/>
                  </a:prstClr>
                </a:outerShdw>
              </a:effectLst>
              <a:latin typeface="Britannic Bold"/>
              <a:cs typeface="Britannic Bold"/>
            </a:endParaRPr>
          </a:p>
        </p:txBody>
      </p:sp>
      <p:sp>
        <p:nvSpPr>
          <p:cNvPr id="3" name="Content Placeholder 2"/>
          <p:cNvSpPr>
            <a:spLocks noGrp="1"/>
          </p:cNvSpPr>
          <p:nvPr>
            <p:ph idx="1"/>
          </p:nvPr>
        </p:nvSpPr>
        <p:spPr>
          <a:xfrm>
            <a:off x="457200" y="1164170"/>
            <a:ext cx="8229600" cy="4257774"/>
          </a:xfrm>
        </p:spPr>
        <p:txBody>
          <a:bodyPr/>
          <a:lstStyle/>
          <a:p>
            <a:pPr marL="0" indent="0">
              <a:buNone/>
            </a:pPr>
            <a:r>
              <a:rPr lang="en-US" sz="4800" dirty="0" smtClean="0">
                <a:solidFill>
                  <a:srgbClr val="0000FF"/>
                </a:solidFill>
                <a:effectLst>
                  <a:outerShdw blurRad="50800" dist="38100" dir="2700000" algn="tl" rotWithShape="0">
                    <a:prstClr val="black">
                      <a:alpha val="40000"/>
                    </a:prstClr>
                  </a:outerShdw>
                </a:effectLst>
                <a:latin typeface="Times"/>
                <a:cs typeface="Times"/>
              </a:rPr>
              <a:t>Flat Bones</a:t>
            </a:r>
            <a:endParaRPr lang="en-US" sz="4800" dirty="0">
              <a:solidFill>
                <a:srgbClr val="0000FF"/>
              </a:solidFill>
              <a:effectLst>
                <a:outerShdw blurRad="50800" dist="38100" dir="2700000" algn="tl" rotWithShape="0">
                  <a:prstClr val="black">
                    <a:alpha val="40000"/>
                  </a:prstClr>
                </a:outerShdw>
              </a:effectLst>
              <a:latin typeface="Times"/>
              <a:cs typeface="Times"/>
            </a:endParaRPr>
          </a:p>
          <a:p>
            <a:r>
              <a:rPr lang="en-US" dirty="0" smtClean="0">
                <a:latin typeface="Times"/>
                <a:cs typeface="Times"/>
              </a:rPr>
              <a:t>Relatively thin and flat</a:t>
            </a:r>
          </a:p>
          <a:p>
            <a:r>
              <a:rPr lang="en-US" dirty="0" smtClean="0">
                <a:latin typeface="Times"/>
                <a:cs typeface="Times"/>
              </a:rPr>
              <a:t>Usually multiple flat bones fused together</a:t>
            </a:r>
          </a:p>
          <a:p>
            <a:r>
              <a:rPr lang="en-US" dirty="0" smtClean="0">
                <a:latin typeface="Times"/>
                <a:cs typeface="Times"/>
              </a:rPr>
              <a:t>Usually help protect organs</a:t>
            </a:r>
          </a:p>
          <a:p>
            <a:pPr lvl="1"/>
            <a:r>
              <a:rPr lang="en-US" dirty="0" smtClean="0">
                <a:latin typeface="Times"/>
                <a:cs typeface="Times"/>
              </a:rPr>
              <a:t>Ribs &amp; skull</a:t>
            </a:r>
          </a:p>
        </p:txBody>
      </p:sp>
      <p:sp>
        <p:nvSpPr>
          <p:cNvPr id="4" name="Rectangle 3"/>
          <p:cNvSpPr/>
          <p:nvPr/>
        </p:nvSpPr>
        <p:spPr>
          <a:xfrm>
            <a:off x="-1" y="0"/>
            <a:ext cx="7222315" cy="369332"/>
          </a:xfrm>
          <a:prstGeom prst="rect">
            <a:avLst/>
          </a:prstGeom>
        </p:spPr>
        <p:txBody>
          <a:bodyPr wrap="square">
            <a:spAutoFit/>
          </a:bodyPr>
          <a:lstStyle/>
          <a:p>
            <a:pPr marL="514350" indent="-514350">
              <a:buFont typeface="+mj-lt"/>
              <a:buAutoNum type="alphaUcPeriod"/>
            </a:pPr>
            <a:r>
              <a:rPr lang="en-US" dirty="0">
                <a:latin typeface="Times"/>
                <a:cs typeface="Times"/>
              </a:rPr>
              <a:t>Describe the role of the muscular and skeletal system</a:t>
            </a:r>
          </a:p>
        </p:txBody>
      </p:sp>
      <p:pic>
        <p:nvPicPr>
          <p:cNvPr id="5" name="Picture 2" descr="http://upload.wikimedia.org/wikipedia/commons/thumb/b/b1/Human_skull_side_bones.svg/552px-Human_skull_side_bones.svg.png"/>
          <p:cNvPicPr>
            <a:picLocks noChangeAspect="1" noChangeArrowheads="1"/>
          </p:cNvPicPr>
          <p:nvPr/>
        </p:nvPicPr>
        <p:blipFill>
          <a:blip r:embed="rId2" cstate="print"/>
          <a:srcRect r="29268"/>
          <a:stretch>
            <a:fillRect/>
          </a:stretch>
        </p:blipFill>
        <p:spPr bwMode="auto">
          <a:xfrm rot="447208">
            <a:off x="6769211" y="3077860"/>
            <a:ext cx="2209800" cy="2139398"/>
          </a:xfrm>
          <a:prstGeom prst="rect">
            <a:avLst/>
          </a:prstGeom>
          <a:noFill/>
        </p:spPr>
      </p:pic>
      <p:pic>
        <p:nvPicPr>
          <p:cNvPr id="6" name="Picture 2" descr="http://www.boneroom.com/casts/images_bc/mammal_horse.jpg"/>
          <p:cNvPicPr>
            <a:picLocks noChangeAspect="1" noChangeArrowheads="1"/>
          </p:cNvPicPr>
          <p:nvPr/>
        </p:nvPicPr>
        <p:blipFill>
          <a:blip r:embed="rId3" cstate="print"/>
          <a:srcRect/>
          <a:stretch>
            <a:fillRect/>
          </a:stretch>
        </p:blipFill>
        <p:spPr bwMode="auto">
          <a:xfrm rot="21222425">
            <a:off x="4613813" y="3670385"/>
            <a:ext cx="1890955" cy="14155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93345772"/>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1" end="1"/>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2" end="2"/>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16" dur="500"/>
                                        <p:tgtEl>
                                          <p:spTgt spid="3">
                                            <p:txEl>
                                              <p:pRg st="3" end="3"/>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24735"/>
            <a:ext cx="8229600" cy="1143000"/>
          </a:xfrm>
        </p:spPr>
        <p:txBody>
          <a:bodyPr>
            <a:noAutofit/>
          </a:bodyPr>
          <a:lstStyle/>
          <a:p>
            <a:r>
              <a:rPr lang="en-US" sz="8800" dirty="0" smtClean="0">
                <a:solidFill>
                  <a:srgbClr val="FF0000"/>
                </a:solidFill>
                <a:effectLst>
                  <a:outerShdw blurRad="50800" dist="38100" dir="2700000" algn="tl" rotWithShape="0">
                    <a:prstClr val="black">
                      <a:alpha val="40000"/>
                    </a:prstClr>
                  </a:outerShdw>
                </a:effectLst>
                <a:latin typeface="Britannic Bold"/>
                <a:cs typeface="Britannic Bold"/>
              </a:rPr>
              <a:t>Muscular System</a:t>
            </a:r>
            <a:endParaRPr lang="en-US" sz="8800" dirty="0">
              <a:solidFill>
                <a:srgbClr val="FF0000"/>
              </a:solidFill>
              <a:effectLst>
                <a:outerShdw blurRad="50800" dist="38100" dir="2700000" algn="tl" rotWithShape="0">
                  <a:prstClr val="black">
                    <a:alpha val="40000"/>
                  </a:prstClr>
                </a:outerShdw>
              </a:effectLst>
              <a:latin typeface="Britannic Bold"/>
              <a:cs typeface="Britannic Bold"/>
            </a:endParaRPr>
          </a:p>
        </p:txBody>
      </p:sp>
      <p:sp>
        <p:nvSpPr>
          <p:cNvPr id="4" name="Rectangle 3"/>
          <p:cNvSpPr/>
          <p:nvPr/>
        </p:nvSpPr>
        <p:spPr>
          <a:xfrm>
            <a:off x="-1" y="0"/>
            <a:ext cx="7222315" cy="369332"/>
          </a:xfrm>
          <a:prstGeom prst="rect">
            <a:avLst/>
          </a:prstGeom>
        </p:spPr>
        <p:txBody>
          <a:bodyPr wrap="square">
            <a:spAutoFit/>
          </a:bodyPr>
          <a:lstStyle/>
          <a:p>
            <a:pPr marL="514350" indent="-514350">
              <a:buFont typeface="+mj-lt"/>
              <a:buAutoNum type="alphaUcPeriod"/>
            </a:pPr>
            <a:r>
              <a:rPr lang="en-US" dirty="0">
                <a:latin typeface="Times"/>
                <a:cs typeface="Times"/>
              </a:rPr>
              <a:t>Describe the role of the muscular and skeletal system</a:t>
            </a:r>
          </a:p>
        </p:txBody>
      </p:sp>
    </p:spTree>
    <p:extLst>
      <p:ext uri="{BB962C8B-B14F-4D97-AF65-F5344CB8AC3E}">
        <p14:creationId xmlns:p14="http://schemas.microsoft.com/office/powerpoint/2010/main" val="2213193887"/>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magnussa.com/cowscele.jpg"/>
          <p:cNvPicPr>
            <a:picLocks noChangeAspect="1" noChangeArrowheads="1"/>
          </p:cNvPicPr>
          <p:nvPr/>
        </p:nvPicPr>
        <p:blipFill>
          <a:blip r:embed="rId2" cstate="print"/>
          <a:srcRect/>
          <a:stretch>
            <a:fillRect/>
          </a:stretch>
        </p:blipFill>
        <p:spPr bwMode="auto">
          <a:xfrm>
            <a:off x="3896854" y="1766578"/>
            <a:ext cx="5247146" cy="3418500"/>
          </a:xfrm>
          <a:prstGeom prst="rect">
            <a:avLst/>
          </a:prstGeom>
          <a:noFill/>
        </p:spPr>
      </p:pic>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008000"/>
                </a:solidFill>
                <a:effectLst>
                  <a:outerShdw blurRad="50800" dist="38100" dir="2700000" algn="tl" rotWithShape="0">
                    <a:prstClr val="black">
                      <a:alpha val="40000"/>
                    </a:prstClr>
                  </a:outerShdw>
                </a:effectLst>
                <a:latin typeface="Britannic Bold"/>
                <a:cs typeface="Britannic Bold"/>
              </a:rPr>
              <a:t>Skeletal System</a:t>
            </a:r>
            <a:endParaRPr lang="en-US" sz="5400" dirty="0">
              <a:solidFill>
                <a:srgbClr val="008000"/>
              </a:solidFill>
              <a:effectLst>
                <a:outerShdw blurRad="50800" dist="38100" dir="2700000" algn="tl" rotWithShape="0">
                  <a:prstClr val="black">
                    <a:alpha val="40000"/>
                  </a:prstClr>
                </a:outerShdw>
              </a:effectLst>
              <a:latin typeface="Britannic Bold"/>
              <a:cs typeface="Britannic Bold"/>
            </a:endParaRPr>
          </a:p>
        </p:txBody>
      </p:sp>
      <p:sp>
        <p:nvSpPr>
          <p:cNvPr id="3" name="Content Placeholder 2"/>
          <p:cNvSpPr>
            <a:spLocks noGrp="1"/>
          </p:cNvSpPr>
          <p:nvPr>
            <p:ph idx="1"/>
          </p:nvPr>
        </p:nvSpPr>
        <p:spPr>
          <a:xfrm>
            <a:off x="457200" y="1164170"/>
            <a:ext cx="8229600" cy="4257774"/>
          </a:xfrm>
        </p:spPr>
        <p:txBody>
          <a:bodyPr>
            <a:normAutofit fontScale="55000" lnSpcReduction="20000"/>
          </a:bodyPr>
          <a:lstStyle/>
          <a:p>
            <a:r>
              <a:rPr lang="en-US" sz="4800" b="1" dirty="0"/>
              <a:t>On the Cow Skeleton, color the following:</a:t>
            </a:r>
            <a:endParaRPr lang="en-US" sz="6000" b="1" dirty="0">
              <a:solidFill>
                <a:srgbClr val="CC3300"/>
              </a:solidFill>
            </a:endParaRPr>
          </a:p>
          <a:p>
            <a:pPr lvl="1"/>
            <a:r>
              <a:rPr lang="en-US" sz="5100" b="1" dirty="0">
                <a:solidFill>
                  <a:srgbClr val="CC3300"/>
                </a:solidFill>
              </a:rPr>
              <a:t>Red- Long bones</a:t>
            </a:r>
            <a:endParaRPr lang="en-US" sz="5100" b="1" dirty="0">
              <a:solidFill>
                <a:srgbClr val="663300"/>
              </a:solidFill>
            </a:endParaRPr>
          </a:p>
          <a:p>
            <a:pPr lvl="1"/>
            <a:r>
              <a:rPr lang="en-US" sz="5100" b="1" dirty="0">
                <a:solidFill>
                  <a:srgbClr val="009900"/>
                </a:solidFill>
              </a:rPr>
              <a:t>Green- Short bones</a:t>
            </a:r>
            <a:endParaRPr lang="en-US" sz="5100" b="1" dirty="0">
              <a:solidFill>
                <a:srgbClr val="663300"/>
              </a:solidFill>
            </a:endParaRPr>
          </a:p>
          <a:p>
            <a:pPr lvl="1"/>
            <a:r>
              <a:rPr lang="en-US" sz="5100" b="1" i="1" dirty="0">
                <a:solidFill>
                  <a:schemeClr val="bg1">
                    <a:lumMod val="50000"/>
                  </a:schemeClr>
                </a:solidFill>
              </a:rPr>
              <a:t>Grey- Flat Bones </a:t>
            </a:r>
          </a:p>
          <a:p>
            <a:r>
              <a:rPr lang="en-US" sz="4800" b="1" i="1" dirty="0"/>
              <a:t>Irregular Bones:</a:t>
            </a:r>
            <a:endParaRPr lang="en-US" sz="4800" b="1" dirty="0">
              <a:solidFill>
                <a:srgbClr val="663300"/>
              </a:solidFill>
            </a:endParaRPr>
          </a:p>
          <a:p>
            <a:pPr lvl="1"/>
            <a:r>
              <a:rPr lang="en-US" sz="5100" b="1" dirty="0">
                <a:solidFill>
                  <a:srgbClr val="660066"/>
                </a:solidFill>
              </a:rPr>
              <a:t>Purple- Cervical</a:t>
            </a:r>
            <a:endParaRPr lang="en-US" sz="5100" b="1" dirty="0">
              <a:solidFill>
                <a:srgbClr val="663300"/>
              </a:solidFill>
            </a:endParaRPr>
          </a:p>
          <a:p>
            <a:pPr lvl="1"/>
            <a:r>
              <a:rPr lang="en-US" sz="5100" b="1" dirty="0">
                <a:solidFill>
                  <a:srgbClr val="FF33CC"/>
                </a:solidFill>
              </a:rPr>
              <a:t>Pink- Thoracic</a:t>
            </a:r>
            <a:endParaRPr lang="en-US" sz="5100" b="1" dirty="0">
              <a:solidFill>
                <a:srgbClr val="663300"/>
              </a:solidFill>
            </a:endParaRPr>
          </a:p>
          <a:p>
            <a:pPr lvl="1"/>
            <a:r>
              <a:rPr lang="en-US" sz="5100" b="1" dirty="0">
                <a:solidFill>
                  <a:srgbClr val="0000FF"/>
                </a:solidFill>
              </a:rPr>
              <a:t>Blue- Lumbar</a:t>
            </a:r>
          </a:p>
          <a:p>
            <a:pPr lvl="1"/>
            <a:r>
              <a:rPr lang="en-US" sz="5100" b="1" dirty="0">
                <a:solidFill>
                  <a:schemeClr val="accent6">
                    <a:lumMod val="75000"/>
                  </a:schemeClr>
                </a:solidFill>
              </a:rPr>
              <a:t>Orange- Sacral</a:t>
            </a:r>
          </a:p>
          <a:p>
            <a:pPr lvl="1"/>
            <a:r>
              <a:rPr lang="en-US" sz="5100" b="1" dirty="0">
                <a:solidFill>
                  <a:srgbClr val="FFFF00"/>
                </a:solidFill>
                <a:effectLst>
                  <a:outerShdw blurRad="38100" dist="38100" dir="2700000" algn="tl">
                    <a:srgbClr val="000000">
                      <a:alpha val="43137"/>
                    </a:srgbClr>
                  </a:outerShdw>
                </a:effectLst>
              </a:rPr>
              <a:t>Yellow- Coccygeal</a:t>
            </a:r>
            <a:endParaRPr lang="en-US" sz="5100" dirty="0">
              <a:solidFill>
                <a:srgbClr val="663300"/>
              </a:solidFill>
              <a:effectLst>
                <a:outerShdw blurRad="38100" dist="38100" dir="2700000" algn="tl">
                  <a:srgbClr val="000000">
                    <a:alpha val="43137"/>
                  </a:srgbClr>
                </a:outerShdw>
              </a:effectLst>
            </a:endParaRPr>
          </a:p>
        </p:txBody>
      </p:sp>
      <p:sp>
        <p:nvSpPr>
          <p:cNvPr id="4" name="Rectangle 3"/>
          <p:cNvSpPr/>
          <p:nvPr/>
        </p:nvSpPr>
        <p:spPr>
          <a:xfrm>
            <a:off x="-1" y="0"/>
            <a:ext cx="7222315" cy="369332"/>
          </a:xfrm>
          <a:prstGeom prst="rect">
            <a:avLst/>
          </a:prstGeom>
        </p:spPr>
        <p:txBody>
          <a:bodyPr wrap="square">
            <a:spAutoFit/>
          </a:bodyPr>
          <a:lstStyle/>
          <a:p>
            <a:pPr marL="514350" indent="-514350">
              <a:buFont typeface="+mj-lt"/>
              <a:buAutoNum type="alphaUcPeriod"/>
            </a:pPr>
            <a:r>
              <a:rPr lang="en-US" dirty="0">
                <a:latin typeface="Times"/>
                <a:cs typeface="Times"/>
              </a:rPr>
              <a:t>Describe the role of the muscular and skeletal system</a:t>
            </a:r>
          </a:p>
        </p:txBody>
      </p:sp>
    </p:spTree>
    <p:extLst>
      <p:ext uri="{BB962C8B-B14F-4D97-AF65-F5344CB8AC3E}">
        <p14:creationId xmlns:p14="http://schemas.microsoft.com/office/powerpoint/2010/main" val="2534156558"/>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008000"/>
                </a:solidFill>
                <a:effectLst>
                  <a:outerShdw blurRad="50800" dist="38100" dir="2700000" algn="tl" rotWithShape="0">
                    <a:prstClr val="black">
                      <a:alpha val="40000"/>
                    </a:prstClr>
                  </a:outerShdw>
                </a:effectLst>
                <a:latin typeface="Britannic Bold"/>
                <a:cs typeface="Britannic Bold"/>
              </a:rPr>
              <a:t>Skeletal System</a:t>
            </a:r>
            <a:endParaRPr lang="en-US" sz="5400" dirty="0">
              <a:solidFill>
                <a:srgbClr val="008000"/>
              </a:solidFill>
              <a:effectLst>
                <a:outerShdw blurRad="50800" dist="38100" dir="2700000" algn="tl" rotWithShape="0">
                  <a:prstClr val="black">
                    <a:alpha val="40000"/>
                  </a:prstClr>
                </a:outerShdw>
              </a:effectLst>
              <a:latin typeface="Britannic Bold"/>
              <a:cs typeface="Britannic Bold"/>
            </a:endParaRPr>
          </a:p>
        </p:txBody>
      </p:sp>
      <p:sp>
        <p:nvSpPr>
          <p:cNvPr id="3" name="Content Placeholder 2"/>
          <p:cNvSpPr>
            <a:spLocks noGrp="1"/>
          </p:cNvSpPr>
          <p:nvPr>
            <p:ph idx="1"/>
          </p:nvPr>
        </p:nvSpPr>
        <p:spPr>
          <a:xfrm>
            <a:off x="457200" y="1164170"/>
            <a:ext cx="8229600" cy="4257774"/>
          </a:xfrm>
        </p:spPr>
        <p:txBody>
          <a:bodyPr/>
          <a:lstStyle/>
          <a:p>
            <a:pPr marL="0" indent="0">
              <a:buNone/>
            </a:pPr>
            <a:r>
              <a:rPr lang="en-US" sz="4800" dirty="0" smtClean="0">
                <a:solidFill>
                  <a:srgbClr val="0000FF"/>
                </a:solidFill>
                <a:effectLst>
                  <a:outerShdw blurRad="50800" dist="38100" dir="2700000" algn="tl" rotWithShape="0">
                    <a:prstClr val="black">
                      <a:alpha val="40000"/>
                    </a:prstClr>
                  </a:outerShdw>
                </a:effectLst>
                <a:latin typeface="Times"/>
                <a:cs typeface="Times"/>
              </a:rPr>
              <a:t>Joints</a:t>
            </a:r>
            <a:endParaRPr lang="en-US" sz="4800" dirty="0">
              <a:solidFill>
                <a:srgbClr val="0000FF"/>
              </a:solidFill>
              <a:effectLst>
                <a:outerShdw blurRad="50800" dist="38100" dir="2700000" algn="tl" rotWithShape="0">
                  <a:prstClr val="black">
                    <a:alpha val="40000"/>
                  </a:prstClr>
                </a:outerShdw>
              </a:effectLst>
              <a:latin typeface="Times"/>
              <a:cs typeface="Times"/>
            </a:endParaRPr>
          </a:p>
          <a:p>
            <a:r>
              <a:rPr lang="en-US" dirty="0" smtClean="0">
                <a:latin typeface="Times"/>
                <a:cs typeface="Times"/>
              </a:rPr>
              <a:t>Connections of bone in the animal’s body</a:t>
            </a:r>
          </a:p>
          <a:p>
            <a:r>
              <a:rPr lang="en-US" dirty="0" smtClean="0">
                <a:latin typeface="Times"/>
                <a:cs typeface="Times"/>
              </a:rPr>
              <a:t>Held together with ligaments</a:t>
            </a:r>
          </a:p>
        </p:txBody>
      </p:sp>
      <p:sp>
        <p:nvSpPr>
          <p:cNvPr id="4" name="Rectangle 3"/>
          <p:cNvSpPr/>
          <p:nvPr/>
        </p:nvSpPr>
        <p:spPr>
          <a:xfrm>
            <a:off x="-1" y="0"/>
            <a:ext cx="7222315" cy="369332"/>
          </a:xfrm>
          <a:prstGeom prst="rect">
            <a:avLst/>
          </a:prstGeom>
        </p:spPr>
        <p:txBody>
          <a:bodyPr wrap="square">
            <a:spAutoFit/>
          </a:bodyPr>
          <a:lstStyle/>
          <a:p>
            <a:pPr marL="514350" indent="-514350">
              <a:buFont typeface="+mj-lt"/>
              <a:buAutoNum type="alphaUcPeriod"/>
            </a:pPr>
            <a:r>
              <a:rPr lang="en-US" dirty="0">
                <a:latin typeface="Times"/>
                <a:cs typeface="Times"/>
              </a:rPr>
              <a:t>Describe the role of the muscular and skeletal system</a:t>
            </a:r>
          </a:p>
        </p:txBody>
      </p:sp>
      <p:graphicFrame>
        <p:nvGraphicFramePr>
          <p:cNvPr id="7" name="Object 0"/>
          <p:cNvGraphicFramePr>
            <a:graphicFrameLocks noChangeAspect="1"/>
          </p:cNvGraphicFramePr>
          <p:nvPr>
            <p:extLst>
              <p:ext uri="{D42A27DB-BD31-4B8C-83A1-F6EECF244321}">
                <p14:modId xmlns:p14="http://schemas.microsoft.com/office/powerpoint/2010/main" val="2117076997"/>
              </p:ext>
            </p:extLst>
          </p:nvPr>
        </p:nvGraphicFramePr>
        <p:xfrm>
          <a:off x="753216" y="3220626"/>
          <a:ext cx="1874210" cy="1711121"/>
        </p:xfrm>
        <a:graphic>
          <a:graphicData uri="http://schemas.openxmlformats.org/presentationml/2006/ole">
            <mc:AlternateContent xmlns:mc="http://schemas.openxmlformats.org/markup-compatibility/2006">
              <mc:Choice xmlns:v="urn:schemas-microsoft-com:vml" Requires="v">
                <p:oleObj spid="_x0000_s1088" name="Document" r:id="rId3" imgW="714960" imgH="653400" progId="Word.Document.8">
                  <p:embed/>
                </p:oleObj>
              </mc:Choice>
              <mc:Fallback>
                <p:oleObj name="Document" r:id="rId3" imgW="714960" imgH="6534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216" y="3220626"/>
                        <a:ext cx="1874210" cy="1711121"/>
                      </a:xfrm>
                      <a:prstGeom prst="rect">
                        <a:avLst/>
                      </a:prstGeom>
                      <a:noFill/>
                      <a:ln w="9525">
                        <a:solidFill>
                          <a:schemeClr val="tx1"/>
                        </a:solidFill>
                        <a:miter lim="800000"/>
                        <a:headEnd/>
                        <a:tailEnd/>
                      </a:ln>
                      <a:effectLst/>
                      <a:extLst/>
                    </p:spPr>
                  </p:pic>
                </p:oleObj>
              </mc:Fallback>
            </mc:AlternateContent>
          </a:graphicData>
        </a:graphic>
      </p:graphicFrame>
      <p:graphicFrame>
        <p:nvGraphicFramePr>
          <p:cNvPr id="8" name="Object 1"/>
          <p:cNvGraphicFramePr>
            <a:graphicFrameLocks noChangeAspect="1"/>
          </p:cNvGraphicFramePr>
          <p:nvPr>
            <p:extLst>
              <p:ext uri="{D42A27DB-BD31-4B8C-83A1-F6EECF244321}">
                <p14:modId xmlns:p14="http://schemas.microsoft.com/office/powerpoint/2010/main" val="2684844429"/>
              </p:ext>
            </p:extLst>
          </p:nvPr>
        </p:nvGraphicFramePr>
        <p:xfrm>
          <a:off x="3415213" y="3198732"/>
          <a:ext cx="2010868" cy="1697345"/>
        </p:xfrm>
        <a:graphic>
          <a:graphicData uri="http://schemas.openxmlformats.org/presentationml/2006/ole">
            <mc:AlternateContent xmlns:mc="http://schemas.openxmlformats.org/markup-compatibility/2006">
              <mc:Choice xmlns:v="urn:schemas-microsoft-com:vml" Requires="v">
                <p:oleObj spid="_x0000_s1089" name="Document" r:id="rId5" imgW="896040" imgH="756000" progId="Word.Document.8">
                  <p:embed/>
                </p:oleObj>
              </mc:Choice>
              <mc:Fallback>
                <p:oleObj name="Document" r:id="rId5" imgW="896040" imgH="75600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5213" y="3198732"/>
                        <a:ext cx="2010868" cy="1697345"/>
                      </a:xfrm>
                      <a:prstGeom prst="rect">
                        <a:avLst/>
                      </a:prstGeom>
                      <a:noFill/>
                      <a:ln w="9525">
                        <a:solidFill>
                          <a:schemeClr val="tx1"/>
                        </a:solidFill>
                        <a:miter lim="800000"/>
                        <a:headEnd/>
                        <a:tailEnd/>
                      </a:ln>
                      <a:effectLst/>
                      <a:extLst/>
                    </p:spPr>
                  </p:pic>
                </p:oleObj>
              </mc:Fallback>
            </mc:AlternateContent>
          </a:graphicData>
        </a:graphic>
      </p:graphicFrame>
      <p:graphicFrame>
        <p:nvGraphicFramePr>
          <p:cNvPr id="9" name="Object 2"/>
          <p:cNvGraphicFramePr>
            <a:graphicFrameLocks noChangeAspect="1"/>
          </p:cNvGraphicFramePr>
          <p:nvPr>
            <p:extLst>
              <p:ext uri="{D42A27DB-BD31-4B8C-83A1-F6EECF244321}">
                <p14:modId xmlns:p14="http://schemas.microsoft.com/office/powerpoint/2010/main" val="3327022249"/>
              </p:ext>
            </p:extLst>
          </p:nvPr>
        </p:nvGraphicFramePr>
        <p:xfrm>
          <a:off x="6135414" y="3186886"/>
          <a:ext cx="2310541" cy="1725613"/>
        </p:xfrm>
        <a:graphic>
          <a:graphicData uri="http://schemas.openxmlformats.org/presentationml/2006/ole">
            <mc:AlternateContent xmlns:mc="http://schemas.openxmlformats.org/markup-compatibility/2006">
              <mc:Choice xmlns:v="urn:schemas-microsoft-com:vml" Requires="v">
                <p:oleObj spid="_x0000_s1090" name="Document" r:id="rId7" imgW="714960" imgH="533520" progId="Word.Document.8">
                  <p:embed/>
                </p:oleObj>
              </mc:Choice>
              <mc:Fallback>
                <p:oleObj name="Document" r:id="rId7" imgW="714960" imgH="533520" progId="Word.Documen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35414" y="3186886"/>
                        <a:ext cx="2310541" cy="1725613"/>
                      </a:xfrm>
                      <a:prstGeom prst="rect">
                        <a:avLst/>
                      </a:prstGeom>
                      <a:noFill/>
                      <a:ln w="9525">
                        <a:solidFill>
                          <a:schemeClr val="tx1"/>
                        </a:solidFill>
                        <a:miter lim="800000"/>
                        <a:headEnd/>
                        <a:tailEnd/>
                      </a:ln>
                      <a:effectLst/>
                      <a:extLst/>
                    </p:spPr>
                  </p:pic>
                </p:oleObj>
              </mc:Fallback>
            </mc:AlternateContent>
          </a:graphicData>
        </a:graphic>
      </p:graphicFrame>
      <p:sp>
        <p:nvSpPr>
          <p:cNvPr id="10" name="Text Box 11"/>
          <p:cNvSpPr txBox="1">
            <a:spLocks noChangeArrowheads="1"/>
          </p:cNvSpPr>
          <p:nvPr/>
        </p:nvSpPr>
        <p:spPr bwMode="auto">
          <a:xfrm>
            <a:off x="1147327" y="4837099"/>
            <a:ext cx="1874210" cy="584776"/>
          </a:xfrm>
          <a:prstGeom prst="rect">
            <a:avLst/>
          </a:prstGeom>
          <a:noFill/>
          <a:ln w="9525">
            <a:noFill/>
            <a:miter lim="800000"/>
            <a:headEnd/>
            <a:tailEnd/>
          </a:ln>
          <a:effectLst/>
        </p:spPr>
        <p:txBody>
          <a:bodyPr wrap="square">
            <a:spAutoFit/>
          </a:bodyPr>
          <a:lstStyle/>
          <a:p>
            <a:r>
              <a:rPr lang="en-US" sz="3200" dirty="0">
                <a:latin typeface="Times"/>
                <a:cs typeface="Times"/>
              </a:rPr>
              <a:t>Hinge</a:t>
            </a:r>
          </a:p>
        </p:txBody>
      </p:sp>
      <p:sp>
        <p:nvSpPr>
          <p:cNvPr id="11" name="Text Box 12"/>
          <p:cNvSpPr txBox="1">
            <a:spLocks noChangeArrowheads="1"/>
          </p:cNvSpPr>
          <p:nvPr/>
        </p:nvSpPr>
        <p:spPr bwMode="auto">
          <a:xfrm>
            <a:off x="6236155" y="4828280"/>
            <a:ext cx="2209800" cy="584776"/>
          </a:xfrm>
          <a:prstGeom prst="rect">
            <a:avLst/>
          </a:prstGeom>
          <a:noFill/>
          <a:ln w="9525">
            <a:noFill/>
            <a:miter lim="800000"/>
            <a:headEnd/>
            <a:tailEnd/>
          </a:ln>
          <a:effectLst/>
        </p:spPr>
        <p:txBody>
          <a:bodyPr wrap="square">
            <a:spAutoFit/>
          </a:bodyPr>
          <a:lstStyle/>
          <a:p>
            <a:pPr algn="ctr"/>
            <a:r>
              <a:rPr lang="en-US" sz="3200" dirty="0">
                <a:latin typeface="Times"/>
                <a:cs typeface="Times"/>
              </a:rPr>
              <a:t>Gliding</a:t>
            </a:r>
          </a:p>
        </p:txBody>
      </p:sp>
      <p:sp>
        <p:nvSpPr>
          <p:cNvPr id="12" name="Text Box 13"/>
          <p:cNvSpPr txBox="1">
            <a:spLocks noChangeArrowheads="1"/>
          </p:cNvSpPr>
          <p:nvPr/>
        </p:nvSpPr>
        <p:spPr bwMode="auto">
          <a:xfrm>
            <a:off x="3146097" y="4860032"/>
            <a:ext cx="2586519" cy="584776"/>
          </a:xfrm>
          <a:prstGeom prst="rect">
            <a:avLst/>
          </a:prstGeom>
          <a:noFill/>
          <a:ln w="9525">
            <a:noFill/>
            <a:miter lim="800000"/>
            <a:headEnd/>
            <a:tailEnd/>
          </a:ln>
          <a:effectLst/>
        </p:spPr>
        <p:txBody>
          <a:bodyPr wrap="square">
            <a:spAutoFit/>
          </a:bodyPr>
          <a:lstStyle/>
          <a:p>
            <a:r>
              <a:rPr lang="en-US" sz="3200" dirty="0">
                <a:latin typeface="Times"/>
                <a:cs typeface="Times"/>
              </a:rPr>
              <a:t>Ball &amp; Socket</a:t>
            </a:r>
          </a:p>
        </p:txBody>
      </p:sp>
    </p:spTree>
    <p:extLst>
      <p:ext uri="{BB962C8B-B14F-4D97-AF65-F5344CB8AC3E}">
        <p14:creationId xmlns:p14="http://schemas.microsoft.com/office/powerpoint/2010/main" val="2259633961"/>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2000"/>
                                        <p:tgtEl>
                                          <p:spTgt spid="8"/>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ircle(in)">
                                      <p:cBhvr>
                                        <p:cTn id="33" dur="2000"/>
                                        <p:tgtEl>
                                          <p:spTgt spid="9"/>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circle(in)">
                                      <p:cBhvr>
                                        <p:cTn id="3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http://hippie.nu/~unicorn/tut/img/basics/animalanatomy/horse-skeleton.jpeg"/>
          <p:cNvPicPr/>
          <p:nvPr/>
        </p:nvPicPr>
        <p:blipFill>
          <a:blip r:embed="rId2" cstate="print"/>
          <a:srcRect/>
          <a:stretch>
            <a:fillRect/>
          </a:stretch>
        </p:blipFill>
        <p:spPr bwMode="auto">
          <a:xfrm>
            <a:off x="4203886" y="1707658"/>
            <a:ext cx="4940114" cy="3661680"/>
          </a:xfrm>
          <a:prstGeom prst="rect">
            <a:avLst/>
          </a:prstGeom>
          <a:noFill/>
          <a:ln w="9525">
            <a:noFill/>
            <a:miter lim="800000"/>
            <a:headEnd/>
            <a:tailEnd/>
          </a:ln>
        </p:spPr>
      </p:pic>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008000"/>
                </a:solidFill>
                <a:effectLst>
                  <a:outerShdw blurRad="50800" dist="38100" dir="2700000" algn="tl" rotWithShape="0">
                    <a:prstClr val="black">
                      <a:alpha val="40000"/>
                    </a:prstClr>
                  </a:outerShdw>
                </a:effectLst>
                <a:latin typeface="Britannic Bold"/>
                <a:cs typeface="Britannic Bold"/>
              </a:rPr>
              <a:t>Skeletal System</a:t>
            </a:r>
            <a:endParaRPr lang="en-US" sz="5400" dirty="0">
              <a:solidFill>
                <a:srgbClr val="008000"/>
              </a:solidFill>
              <a:effectLst>
                <a:outerShdw blurRad="50800" dist="38100" dir="2700000" algn="tl" rotWithShape="0">
                  <a:prstClr val="black">
                    <a:alpha val="40000"/>
                  </a:prstClr>
                </a:outerShdw>
              </a:effectLst>
              <a:latin typeface="Britannic Bold"/>
              <a:cs typeface="Britannic Bold"/>
            </a:endParaRPr>
          </a:p>
        </p:txBody>
      </p:sp>
      <p:sp>
        <p:nvSpPr>
          <p:cNvPr id="3" name="Content Placeholder 2"/>
          <p:cNvSpPr>
            <a:spLocks noGrp="1"/>
          </p:cNvSpPr>
          <p:nvPr>
            <p:ph idx="1"/>
          </p:nvPr>
        </p:nvSpPr>
        <p:spPr>
          <a:xfrm>
            <a:off x="457200" y="1164170"/>
            <a:ext cx="8229600" cy="4257774"/>
          </a:xfrm>
        </p:spPr>
        <p:txBody>
          <a:bodyPr/>
          <a:lstStyle/>
          <a:p>
            <a:pPr marL="0" indent="0">
              <a:buNone/>
            </a:pPr>
            <a:r>
              <a:rPr lang="en-US" dirty="0" smtClean="0">
                <a:latin typeface="Times"/>
                <a:cs typeface="Times"/>
              </a:rPr>
              <a:t>Draw a shape around the following joints:</a:t>
            </a:r>
          </a:p>
          <a:p>
            <a:pPr>
              <a:lnSpc>
                <a:spcPct val="150000"/>
              </a:lnSpc>
            </a:pPr>
            <a:r>
              <a:rPr lang="en-US" dirty="0" smtClean="0">
                <a:latin typeface="Times"/>
                <a:cs typeface="Times"/>
              </a:rPr>
              <a:t>Triangle = Hinge Joint</a:t>
            </a:r>
          </a:p>
          <a:p>
            <a:pPr>
              <a:lnSpc>
                <a:spcPct val="150000"/>
              </a:lnSpc>
            </a:pPr>
            <a:r>
              <a:rPr lang="en-US" dirty="0" smtClean="0">
                <a:latin typeface="Times"/>
                <a:cs typeface="Times"/>
              </a:rPr>
              <a:t>Circle = Ball &amp; Socket</a:t>
            </a:r>
          </a:p>
          <a:p>
            <a:pPr>
              <a:lnSpc>
                <a:spcPct val="150000"/>
              </a:lnSpc>
            </a:pPr>
            <a:r>
              <a:rPr lang="en-US" dirty="0" smtClean="0">
                <a:latin typeface="Times"/>
                <a:cs typeface="Times"/>
              </a:rPr>
              <a:t>Square = Gliding</a:t>
            </a:r>
          </a:p>
        </p:txBody>
      </p:sp>
      <p:sp>
        <p:nvSpPr>
          <p:cNvPr id="4" name="Rectangle 3"/>
          <p:cNvSpPr/>
          <p:nvPr/>
        </p:nvSpPr>
        <p:spPr>
          <a:xfrm>
            <a:off x="-1" y="0"/>
            <a:ext cx="7222315" cy="369332"/>
          </a:xfrm>
          <a:prstGeom prst="rect">
            <a:avLst/>
          </a:prstGeom>
        </p:spPr>
        <p:txBody>
          <a:bodyPr wrap="square">
            <a:spAutoFit/>
          </a:bodyPr>
          <a:lstStyle/>
          <a:p>
            <a:pPr marL="514350" indent="-514350">
              <a:buFont typeface="+mj-lt"/>
              <a:buAutoNum type="alphaUcPeriod"/>
            </a:pPr>
            <a:r>
              <a:rPr lang="en-US" dirty="0">
                <a:latin typeface="Times"/>
                <a:cs typeface="Times"/>
              </a:rPr>
              <a:t>Describe the role of the muscular and skeletal system</a:t>
            </a:r>
          </a:p>
        </p:txBody>
      </p:sp>
      <p:sp>
        <p:nvSpPr>
          <p:cNvPr id="13" name="Isosceles Triangle 12"/>
          <p:cNvSpPr/>
          <p:nvPr/>
        </p:nvSpPr>
        <p:spPr>
          <a:xfrm>
            <a:off x="367019" y="1948481"/>
            <a:ext cx="457201" cy="59787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14" name="Oval 13"/>
          <p:cNvSpPr/>
          <p:nvPr/>
        </p:nvSpPr>
        <p:spPr>
          <a:xfrm>
            <a:off x="345125" y="2882631"/>
            <a:ext cx="413410" cy="42962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15" name="Rectangle 14"/>
          <p:cNvSpPr/>
          <p:nvPr/>
        </p:nvSpPr>
        <p:spPr>
          <a:xfrm>
            <a:off x="333745" y="3721819"/>
            <a:ext cx="424790" cy="4191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Tree>
    <p:extLst>
      <p:ext uri="{BB962C8B-B14F-4D97-AF65-F5344CB8AC3E}">
        <p14:creationId xmlns:p14="http://schemas.microsoft.com/office/powerpoint/2010/main" val="3922415349"/>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ttp://hippie.nu/~unicorn/tut/img/basics/animalanatomy/horse-skeleton.jpeg"/>
          <p:cNvPicPr/>
          <p:nvPr/>
        </p:nvPicPr>
        <p:blipFill rotWithShape="1">
          <a:blip r:embed="rId2" cstate="print"/>
          <a:srcRect b="5048"/>
          <a:stretch/>
        </p:blipFill>
        <p:spPr bwMode="auto">
          <a:xfrm>
            <a:off x="1532673" y="985188"/>
            <a:ext cx="6127552" cy="4417341"/>
          </a:xfrm>
          <a:prstGeom prst="rect">
            <a:avLst/>
          </a:prstGeom>
          <a:noFill/>
          <a:ln w="9525">
            <a:noFill/>
            <a:miter lim="800000"/>
            <a:headEnd/>
            <a:tailEnd/>
          </a:ln>
        </p:spPr>
      </p:pic>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008000"/>
                </a:solidFill>
                <a:effectLst>
                  <a:outerShdw blurRad="50800" dist="38100" dir="2700000" algn="tl" rotWithShape="0">
                    <a:prstClr val="black">
                      <a:alpha val="40000"/>
                    </a:prstClr>
                  </a:outerShdw>
                </a:effectLst>
                <a:latin typeface="Britannic Bold"/>
                <a:cs typeface="Britannic Bold"/>
              </a:rPr>
              <a:t>Skeletal System</a:t>
            </a:r>
            <a:endParaRPr lang="en-US" sz="5400" dirty="0">
              <a:solidFill>
                <a:srgbClr val="008000"/>
              </a:solidFill>
              <a:effectLst>
                <a:outerShdw blurRad="50800" dist="38100" dir="2700000" algn="tl" rotWithShape="0">
                  <a:prstClr val="black">
                    <a:alpha val="40000"/>
                  </a:prstClr>
                </a:outerShdw>
              </a:effectLst>
              <a:latin typeface="Britannic Bold"/>
              <a:cs typeface="Britannic Bold"/>
            </a:endParaRPr>
          </a:p>
        </p:txBody>
      </p:sp>
      <p:sp>
        <p:nvSpPr>
          <p:cNvPr id="4" name="Rectangle 3"/>
          <p:cNvSpPr/>
          <p:nvPr/>
        </p:nvSpPr>
        <p:spPr>
          <a:xfrm>
            <a:off x="-1" y="0"/>
            <a:ext cx="7222315" cy="369332"/>
          </a:xfrm>
          <a:prstGeom prst="rect">
            <a:avLst/>
          </a:prstGeom>
        </p:spPr>
        <p:txBody>
          <a:bodyPr wrap="square">
            <a:spAutoFit/>
          </a:bodyPr>
          <a:lstStyle/>
          <a:p>
            <a:pPr marL="514350" indent="-514350">
              <a:buFont typeface="+mj-lt"/>
              <a:buAutoNum type="alphaUcPeriod"/>
            </a:pPr>
            <a:r>
              <a:rPr lang="en-US" dirty="0">
                <a:latin typeface="Times"/>
                <a:cs typeface="Times"/>
              </a:rPr>
              <a:t>Describe the role of the muscular and skeletal system</a:t>
            </a:r>
          </a:p>
        </p:txBody>
      </p:sp>
      <p:sp>
        <p:nvSpPr>
          <p:cNvPr id="10" name="Rectangle 9"/>
          <p:cNvSpPr/>
          <p:nvPr/>
        </p:nvSpPr>
        <p:spPr>
          <a:xfrm>
            <a:off x="2984307" y="1861703"/>
            <a:ext cx="304800" cy="3048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cxnSp>
        <p:nvCxnSpPr>
          <p:cNvPr id="11" name="Straight Arrow Connector 10"/>
          <p:cNvCxnSpPr/>
          <p:nvPr/>
        </p:nvCxnSpPr>
        <p:spPr>
          <a:xfrm rot="16200000" flipH="1">
            <a:off x="3251801" y="1975209"/>
            <a:ext cx="379412" cy="30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6200000" flipV="1">
            <a:off x="2755707" y="1404503"/>
            <a:ext cx="457200" cy="457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0800000">
            <a:off x="4178403" y="2178785"/>
            <a:ext cx="10668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245203" y="2102585"/>
            <a:ext cx="304800" cy="3048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cxnSp>
        <p:nvCxnSpPr>
          <p:cNvPr id="19" name="Straight Arrow Connector 18"/>
          <p:cNvCxnSpPr/>
          <p:nvPr/>
        </p:nvCxnSpPr>
        <p:spPr>
          <a:xfrm>
            <a:off x="5550003" y="2178785"/>
            <a:ext cx="12192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3268948" y="2940207"/>
            <a:ext cx="381000" cy="381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21" name="Oval 20"/>
          <p:cNvSpPr/>
          <p:nvPr/>
        </p:nvSpPr>
        <p:spPr>
          <a:xfrm>
            <a:off x="5962063" y="2611811"/>
            <a:ext cx="381000" cy="381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22" name="Isosceles Triangle 21"/>
          <p:cNvSpPr/>
          <p:nvPr/>
        </p:nvSpPr>
        <p:spPr>
          <a:xfrm>
            <a:off x="5918272" y="3268603"/>
            <a:ext cx="381000" cy="381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23" name="Isosceles Triangle 22"/>
          <p:cNvSpPr/>
          <p:nvPr/>
        </p:nvSpPr>
        <p:spPr>
          <a:xfrm>
            <a:off x="6575129" y="3969181"/>
            <a:ext cx="381000" cy="381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24" name="Rectangle 23"/>
          <p:cNvSpPr/>
          <p:nvPr/>
        </p:nvSpPr>
        <p:spPr>
          <a:xfrm>
            <a:off x="6678915" y="5036254"/>
            <a:ext cx="304800" cy="3048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25" name="Rectangle 24"/>
          <p:cNvSpPr/>
          <p:nvPr/>
        </p:nvSpPr>
        <p:spPr>
          <a:xfrm>
            <a:off x="3460315" y="4992468"/>
            <a:ext cx="304800" cy="3048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26" name="Isosceles Triangle 25"/>
          <p:cNvSpPr/>
          <p:nvPr/>
        </p:nvSpPr>
        <p:spPr>
          <a:xfrm>
            <a:off x="3444110" y="4166218"/>
            <a:ext cx="381000" cy="381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27" name="Isosceles Triangle 26"/>
          <p:cNvSpPr/>
          <p:nvPr/>
        </p:nvSpPr>
        <p:spPr>
          <a:xfrm>
            <a:off x="3531691" y="3246710"/>
            <a:ext cx="381000" cy="381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Tree>
    <p:extLst>
      <p:ext uri="{BB962C8B-B14F-4D97-AF65-F5344CB8AC3E}">
        <p14:creationId xmlns:p14="http://schemas.microsoft.com/office/powerpoint/2010/main" val="3988696288"/>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ppt_x"/>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500" fill="hold"/>
                                        <p:tgtEl>
                                          <p:spTgt spid="26"/>
                                        </p:tgtEl>
                                        <p:attrNameLst>
                                          <p:attrName>ppt_x</p:attrName>
                                        </p:attrNameLst>
                                      </p:cBhvr>
                                      <p:tavLst>
                                        <p:tav tm="0">
                                          <p:val>
                                            <p:strVal val="#ppt_x"/>
                                          </p:val>
                                        </p:tav>
                                        <p:tav tm="100000">
                                          <p:val>
                                            <p:strVal val="#ppt_x"/>
                                          </p:val>
                                        </p:tav>
                                      </p:tavLst>
                                    </p:anim>
                                    <p:anim calcmode="lin" valueType="num">
                                      <p:cBhvr additive="base">
                                        <p:cTn id="6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additive="base">
                                        <p:cTn id="65" dur="500" fill="hold"/>
                                        <p:tgtEl>
                                          <p:spTgt spid="23"/>
                                        </p:tgtEl>
                                        <p:attrNameLst>
                                          <p:attrName>ppt_x</p:attrName>
                                        </p:attrNameLst>
                                      </p:cBhvr>
                                      <p:tavLst>
                                        <p:tav tm="0">
                                          <p:val>
                                            <p:strVal val="#ppt_x"/>
                                          </p:val>
                                        </p:tav>
                                        <p:tav tm="100000">
                                          <p:val>
                                            <p:strVal val="#ppt_x"/>
                                          </p:val>
                                        </p:tav>
                                      </p:tavLst>
                                    </p:anim>
                                    <p:anim calcmode="lin" valueType="num">
                                      <p:cBhvr additive="base">
                                        <p:cTn id="6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additive="base">
                                        <p:cTn id="71" dur="500" fill="hold"/>
                                        <p:tgtEl>
                                          <p:spTgt spid="25"/>
                                        </p:tgtEl>
                                        <p:attrNameLst>
                                          <p:attrName>ppt_x</p:attrName>
                                        </p:attrNameLst>
                                      </p:cBhvr>
                                      <p:tavLst>
                                        <p:tav tm="0">
                                          <p:val>
                                            <p:strVal val="#ppt_x"/>
                                          </p:val>
                                        </p:tav>
                                        <p:tav tm="100000">
                                          <p:val>
                                            <p:strVal val="#ppt_x"/>
                                          </p:val>
                                        </p:tav>
                                      </p:tavLst>
                                    </p:anim>
                                    <p:anim calcmode="lin" valueType="num">
                                      <p:cBhvr additive="base">
                                        <p:cTn id="7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additive="base">
                                        <p:cTn id="77" dur="500" fill="hold"/>
                                        <p:tgtEl>
                                          <p:spTgt spid="24"/>
                                        </p:tgtEl>
                                        <p:attrNameLst>
                                          <p:attrName>ppt_x</p:attrName>
                                        </p:attrNameLst>
                                      </p:cBhvr>
                                      <p:tavLst>
                                        <p:tav tm="0">
                                          <p:val>
                                            <p:strVal val="#ppt_x"/>
                                          </p:val>
                                        </p:tav>
                                        <p:tav tm="100000">
                                          <p:val>
                                            <p:strVal val="#ppt_x"/>
                                          </p:val>
                                        </p:tav>
                                      </p:tavLst>
                                    </p:anim>
                                    <p:anim calcmode="lin" valueType="num">
                                      <p:cBhvr additive="base">
                                        <p:cTn id="7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7163"/>
            <a:ext cx="8229600" cy="1143000"/>
          </a:xfrm>
        </p:spPr>
        <p:txBody>
          <a:bodyPr>
            <a:noAutofit/>
          </a:bodyPr>
          <a:lstStyle/>
          <a:p>
            <a:r>
              <a:rPr lang="en-US" sz="8800" dirty="0" smtClean="0">
                <a:solidFill>
                  <a:srgbClr val="0000FF"/>
                </a:solidFill>
                <a:effectLst>
                  <a:outerShdw blurRad="50800" dist="38100" dir="2700000" algn="tl" rotWithShape="0">
                    <a:prstClr val="black">
                      <a:alpha val="40000"/>
                    </a:prstClr>
                  </a:outerShdw>
                </a:effectLst>
                <a:latin typeface="Britannic Bold"/>
                <a:cs typeface="Britannic Bold"/>
              </a:rPr>
              <a:t>Respiratory System</a:t>
            </a:r>
            <a:endParaRPr lang="en-US" sz="8800" dirty="0">
              <a:solidFill>
                <a:srgbClr val="0000FF"/>
              </a:solidFill>
              <a:effectLst>
                <a:outerShdw blurRad="50800" dist="38100" dir="2700000" algn="tl" rotWithShape="0">
                  <a:prstClr val="black">
                    <a:alpha val="40000"/>
                  </a:prstClr>
                </a:outerShdw>
              </a:effectLst>
              <a:latin typeface="Britannic Bold"/>
              <a:cs typeface="Britannic Bold"/>
            </a:endParaRPr>
          </a:p>
        </p:txBody>
      </p:sp>
      <p:sp>
        <p:nvSpPr>
          <p:cNvPr id="4" name="Rectangle 3"/>
          <p:cNvSpPr/>
          <p:nvPr/>
        </p:nvSpPr>
        <p:spPr>
          <a:xfrm>
            <a:off x="-1" y="0"/>
            <a:ext cx="7222315" cy="369332"/>
          </a:xfrm>
          <a:prstGeom prst="rect">
            <a:avLst/>
          </a:prstGeom>
        </p:spPr>
        <p:txBody>
          <a:bodyPr wrap="square">
            <a:spAutoFit/>
          </a:bodyPr>
          <a:lstStyle/>
          <a:p>
            <a:r>
              <a:rPr lang="en-US" dirty="0" smtClean="0">
                <a:latin typeface="Times"/>
                <a:cs typeface="Times"/>
              </a:rPr>
              <a:t>B.  Describe </a:t>
            </a:r>
            <a:r>
              <a:rPr lang="en-US" dirty="0">
                <a:latin typeface="Times"/>
                <a:cs typeface="Times"/>
              </a:rPr>
              <a:t>the role of the respiratory &amp; circulatory system</a:t>
            </a:r>
          </a:p>
        </p:txBody>
      </p:sp>
    </p:spTree>
    <p:extLst>
      <p:ext uri="{BB962C8B-B14F-4D97-AF65-F5344CB8AC3E}">
        <p14:creationId xmlns:p14="http://schemas.microsoft.com/office/powerpoint/2010/main" val="3928495695"/>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1"/>
          </a:xfrm>
          <a:prstGeom prst="rect">
            <a:avLst/>
          </a:prstGeom>
        </p:spPr>
      </p:pic>
    </p:spTree>
    <p:extLst>
      <p:ext uri="{BB962C8B-B14F-4D97-AF65-F5344CB8AC3E}">
        <p14:creationId xmlns:p14="http://schemas.microsoft.com/office/powerpoint/2010/main" val="950282856"/>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856076" y="856075"/>
            <a:ext cx="6848606" cy="5136455"/>
          </a:xfrm>
          <a:solidFill>
            <a:schemeClr val="bg1"/>
          </a:solidFill>
        </p:spPr>
      </p:pic>
      <p:sp>
        <p:nvSpPr>
          <p:cNvPr id="6" name="TextBox 5"/>
          <p:cNvSpPr txBox="1"/>
          <p:nvPr/>
        </p:nvSpPr>
        <p:spPr>
          <a:xfrm>
            <a:off x="5136455" y="8819"/>
            <a:ext cx="4007545" cy="6986528"/>
          </a:xfrm>
          <a:prstGeom prst="rect">
            <a:avLst/>
          </a:prstGeom>
          <a:solidFill>
            <a:schemeClr val="bg1"/>
          </a:solidFill>
        </p:spPr>
        <p:txBody>
          <a:bodyPr wrap="square" rtlCol="0">
            <a:spAutoFit/>
          </a:bodyPr>
          <a:lstStyle/>
          <a:p>
            <a:pPr algn="ctr"/>
            <a:r>
              <a:rPr lang="en-US" sz="2800" dirty="0" smtClean="0">
                <a:latin typeface="Times"/>
                <a:cs typeface="Times"/>
              </a:rPr>
              <a:t>JOCKEY- PAT DAY</a:t>
            </a:r>
          </a:p>
          <a:p>
            <a:pPr algn="ctr"/>
            <a:endParaRPr lang="en-US" sz="2800" dirty="0" smtClean="0">
              <a:latin typeface="Times"/>
              <a:cs typeface="Times"/>
            </a:endParaRPr>
          </a:p>
          <a:p>
            <a:pPr marL="285750" indent="-285750">
              <a:buFont typeface="Arial" pitchFamily="34" charset="0"/>
              <a:buChar char="•"/>
            </a:pPr>
            <a:r>
              <a:rPr lang="en-US" sz="2800" dirty="0" smtClean="0">
                <a:latin typeface="Times"/>
                <a:cs typeface="Times"/>
              </a:rPr>
              <a:t>4’11”</a:t>
            </a:r>
          </a:p>
          <a:p>
            <a:pPr marL="285750" indent="-285750">
              <a:buFont typeface="Arial" pitchFamily="34" charset="0"/>
              <a:buChar char="•"/>
            </a:pPr>
            <a:endParaRPr lang="en-US" sz="2800" dirty="0" smtClean="0">
              <a:latin typeface="Times"/>
              <a:cs typeface="Times"/>
            </a:endParaRPr>
          </a:p>
          <a:p>
            <a:pPr marL="285750" indent="-285750">
              <a:buFont typeface="Arial" pitchFamily="34" charset="0"/>
              <a:buChar char="•"/>
            </a:pPr>
            <a:r>
              <a:rPr lang="en-US" sz="2800" dirty="0" smtClean="0">
                <a:latin typeface="Times"/>
                <a:cs typeface="Times"/>
              </a:rPr>
              <a:t>100 pounds</a:t>
            </a:r>
          </a:p>
          <a:p>
            <a:pPr marL="285750" indent="-285750">
              <a:buFont typeface="Arial" pitchFamily="34" charset="0"/>
              <a:buChar char="•"/>
            </a:pPr>
            <a:endParaRPr lang="en-US" sz="2800" dirty="0" smtClean="0">
              <a:latin typeface="Times"/>
              <a:cs typeface="Times"/>
            </a:endParaRPr>
          </a:p>
          <a:p>
            <a:pPr marL="285750" indent="-285750">
              <a:buFont typeface="Arial" pitchFamily="34" charset="0"/>
              <a:buChar char="•"/>
            </a:pPr>
            <a:r>
              <a:rPr lang="en-US" sz="2800" dirty="0" smtClean="0">
                <a:latin typeface="Times"/>
                <a:cs typeface="Times"/>
              </a:rPr>
              <a:t>8,803 Career Victories</a:t>
            </a:r>
          </a:p>
          <a:p>
            <a:pPr marL="285750" indent="-285750">
              <a:buFont typeface="Arial" pitchFamily="34" charset="0"/>
              <a:buChar char="•"/>
            </a:pPr>
            <a:endParaRPr lang="en-US" sz="2800" dirty="0" smtClean="0">
              <a:latin typeface="Times"/>
              <a:cs typeface="Times"/>
            </a:endParaRPr>
          </a:p>
          <a:p>
            <a:pPr marL="285750" indent="-285750">
              <a:buFont typeface="Arial" pitchFamily="34" charset="0"/>
              <a:buChar char="•"/>
            </a:pPr>
            <a:r>
              <a:rPr lang="en-US" sz="2800" dirty="0" smtClean="0">
                <a:latin typeface="Times"/>
                <a:cs typeface="Times"/>
              </a:rPr>
              <a:t>$297,941,912 in career earnings</a:t>
            </a:r>
          </a:p>
          <a:p>
            <a:pPr marL="285750" indent="-285750">
              <a:buFont typeface="Arial" pitchFamily="34" charset="0"/>
              <a:buChar char="•"/>
            </a:pPr>
            <a:endParaRPr lang="en-US" sz="2800" dirty="0" smtClean="0">
              <a:latin typeface="Times"/>
              <a:cs typeface="Times"/>
            </a:endParaRPr>
          </a:p>
          <a:p>
            <a:pPr marL="285750" indent="-285750">
              <a:buFont typeface="Arial" pitchFamily="34" charset="0"/>
              <a:buChar char="•"/>
            </a:pPr>
            <a:r>
              <a:rPr lang="en-US" sz="2800" dirty="0" smtClean="0">
                <a:latin typeface="Times"/>
                <a:cs typeface="Times"/>
              </a:rPr>
              <a:t>Born in Colorado where he wanted to be a Rodeo Cowboy…</a:t>
            </a:r>
          </a:p>
          <a:p>
            <a:pPr marL="285750" indent="-285750">
              <a:buFont typeface="Arial" pitchFamily="34" charset="0"/>
              <a:buChar char="•"/>
            </a:pPr>
            <a:endParaRPr lang="en-US" sz="2800" dirty="0" smtClean="0"/>
          </a:p>
          <a:p>
            <a:pPr marL="285750" indent="-285750">
              <a:buFont typeface="Arial" pitchFamily="34" charset="0"/>
              <a:buChar char="•"/>
            </a:pPr>
            <a:endParaRPr lang="en-US" sz="2800" dirty="0"/>
          </a:p>
        </p:txBody>
      </p:sp>
    </p:spTree>
    <p:extLst>
      <p:ext uri="{BB962C8B-B14F-4D97-AF65-F5344CB8AC3E}">
        <p14:creationId xmlns:p14="http://schemas.microsoft.com/office/powerpoint/2010/main" val="2631934119"/>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27" y="-1"/>
            <a:ext cx="9173227" cy="6879921"/>
          </a:xfrm>
          <a:prstGeom prst="rect">
            <a:avLst/>
          </a:prstGeom>
        </p:spPr>
      </p:pic>
    </p:spTree>
    <p:extLst>
      <p:ext uri="{BB962C8B-B14F-4D97-AF65-F5344CB8AC3E}">
        <p14:creationId xmlns:p14="http://schemas.microsoft.com/office/powerpoint/2010/main" val="1321489091"/>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22"/>
            <a:ext cx="8229600" cy="1143000"/>
          </a:xfrm>
        </p:spPr>
        <p:txBody>
          <a:bodyPr/>
          <a:lstStyle/>
          <a:p>
            <a:r>
              <a:rPr lang="en-US" dirty="0" smtClean="0">
                <a:latin typeface="Times"/>
                <a:cs typeface="Times"/>
              </a:rPr>
              <a:t>The greatest horse racing honor…</a:t>
            </a:r>
            <a:endParaRPr lang="en-US" dirty="0">
              <a:latin typeface="Times"/>
              <a:cs typeface="Times"/>
            </a:endParaRPr>
          </a:p>
        </p:txBody>
      </p:sp>
      <p:pic>
        <p:nvPicPr>
          <p:cNvPr id="5" name="Picture 2" descr="http://thoroughbredracingfans.com/wp-content/uploads/2009/03/triple_crown_horses.jpg"/>
          <p:cNvPicPr>
            <a:picLocks noChangeAspect="1" noChangeArrowheads="1"/>
          </p:cNvPicPr>
          <p:nvPr/>
        </p:nvPicPr>
        <p:blipFill>
          <a:blip r:embed="rId3" cstate="print"/>
          <a:srcRect/>
          <a:stretch>
            <a:fillRect/>
          </a:stretch>
        </p:blipFill>
        <p:spPr bwMode="auto">
          <a:xfrm>
            <a:off x="0" y="2014156"/>
            <a:ext cx="9144000" cy="4876800"/>
          </a:xfrm>
          <a:prstGeom prst="rect">
            <a:avLst/>
          </a:prstGeom>
          <a:noFill/>
        </p:spPr>
      </p:pic>
      <p:sp>
        <p:nvSpPr>
          <p:cNvPr id="6" name="Rectangle 5"/>
          <p:cNvSpPr/>
          <p:nvPr/>
        </p:nvSpPr>
        <p:spPr>
          <a:xfrm>
            <a:off x="284635" y="993603"/>
            <a:ext cx="9144000" cy="954107"/>
          </a:xfrm>
          <a:prstGeom prst="rect">
            <a:avLst/>
          </a:prstGeom>
        </p:spPr>
        <p:txBody>
          <a:bodyPr wrap="square">
            <a:spAutoFit/>
          </a:bodyPr>
          <a:lstStyle/>
          <a:p>
            <a:r>
              <a:rPr lang="en-US" sz="2800" dirty="0">
                <a:latin typeface="Times"/>
                <a:cs typeface="Times"/>
              </a:rPr>
              <a:t>A  horse must win</a:t>
            </a:r>
            <a:r>
              <a:rPr lang="en-US" sz="2800" dirty="0" smtClean="0">
                <a:latin typeface="Times"/>
                <a:cs typeface="Times"/>
              </a:rPr>
              <a:t>:</a:t>
            </a:r>
          </a:p>
          <a:p>
            <a:r>
              <a:rPr lang="en-US" sz="2800" dirty="0" smtClean="0">
                <a:latin typeface="Times"/>
                <a:cs typeface="Times"/>
              </a:rPr>
              <a:t>1</a:t>
            </a:r>
            <a:r>
              <a:rPr lang="en-US" sz="2800" dirty="0">
                <a:latin typeface="Times"/>
                <a:cs typeface="Times"/>
              </a:rPr>
              <a:t>-Kentucky </a:t>
            </a:r>
            <a:r>
              <a:rPr lang="en-US" sz="2800" dirty="0" smtClean="0">
                <a:latin typeface="Times"/>
                <a:cs typeface="Times"/>
              </a:rPr>
              <a:t>Derby		2</a:t>
            </a:r>
            <a:r>
              <a:rPr lang="en-US" sz="2800" dirty="0">
                <a:latin typeface="Times"/>
                <a:cs typeface="Times"/>
              </a:rPr>
              <a:t>- Belmont </a:t>
            </a:r>
            <a:r>
              <a:rPr lang="en-US" sz="2800" dirty="0" smtClean="0">
                <a:latin typeface="Times"/>
                <a:cs typeface="Times"/>
              </a:rPr>
              <a:t>Stakes		3</a:t>
            </a:r>
            <a:r>
              <a:rPr lang="en-US" sz="2800" dirty="0">
                <a:latin typeface="Times"/>
                <a:cs typeface="Times"/>
              </a:rPr>
              <a:t>- Preakness</a:t>
            </a:r>
          </a:p>
        </p:txBody>
      </p:sp>
    </p:spTree>
    <p:extLst>
      <p:ext uri="{BB962C8B-B14F-4D97-AF65-F5344CB8AC3E}">
        <p14:creationId xmlns:p14="http://schemas.microsoft.com/office/powerpoint/2010/main" val="244244845"/>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387"/>
            <a:ext cx="8229600" cy="1143000"/>
          </a:xfrm>
        </p:spPr>
        <p:txBody>
          <a:bodyPr>
            <a:normAutofit/>
          </a:bodyPr>
          <a:lstStyle/>
          <a:p>
            <a:r>
              <a:rPr lang="en-US" sz="6000" dirty="0" smtClean="0">
                <a:latin typeface="Times"/>
                <a:cs typeface="Times"/>
              </a:rPr>
              <a:t>Secretariat</a:t>
            </a:r>
            <a:endParaRPr lang="en-US" sz="6000" dirty="0">
              <a:latin typeface="Times"/>
              <a:cs typeface="Times"/>
            </a:endParaRPr>
          </a:p>
        </p:txBody>
      </p:sp>
      <p:pic>
        <p:nvPicPr>
          <p:cNvPr id="4" name="Picture 3"/>
          <p:cNvPicPr>
            <a:picLocks noChangeAspect="1"/>
          </p:cNvPicPr>
          <p:nvPr/>
        </p:nvPicPr>
        <p:blipFill>
          <a:blip r:embed="rId3"/>
          <a:stretch>
            <a:fillRect/>
          </a:stretch>
        </p:blipFill>
        <p:spPr>
          <a:xfrm>
            <a:off x="1882989" y="1325259"/>
            <a:ext cx="5364334" cy="39793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59648619"/>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latin typeface="Bernard MT Condensed" pitchFamily="18" charset="0"/>
              </a:rPr>
              <a:t>Draft Horse Trivia</a:t>
            </a:r>
            <a:endParaRPr lang="en-US" dirty="0">
              <a:latin typeface="Bernard MT Condensed" pitchFamily="18" charset="0"/>
            </a:endParaRPr>
          </a:p>
        </p:txBody>
      </p:sp>
      <p:pic>
        <p:nvPicPr>
          <p:cNvPr id="24578" name="Picture 2" descr="http://www.drafthorseconnection.ca/dhc/wp-content/uploads/10_jpg.jpg"/>
          <p:cNvPicPr>
            <a:picLocks noChangeAspect="1" noChangeArrowheads="1"/>
          </p:cNvPicPr>
          <p:nvPr/>
        </p:nvPicPr>
        <p:blipFill>
          <a:blip r:embed="rId2" cstate="print"/>
          <a:srcRect/>
          <a:stretch>
            <a:fillRect/>
          </a:stretch>
        </p:blipFill>
        <p:spPr bwMode="auto">
          <a:xfrm>
            <a:off x="118258" y="1340038"/>
            <a:ext cx="5449979" cy="3629686"/>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5736553" y="1143000"/>
            <a:ext cx="3407447" cy="4524315"/>
          </a:xfrm>
          <a:prstGeom prst="rect">
            <a:avLst/>
          </a:prstGeom>
          <a:noFill/>
        </p:spPr>
        <p:txBody>
          <a:bodyPr wrap="square" rtlCol="0">
            <a:spAutoFit/>
          </a:bodyPr>
          <a:lstStyle/>
          <a:p>
            <a:pPr marL="285750" indent="-285750">
              <a:buFont typeface="Arial"/>
              <a:buChar char="•"/>
            </a:pPr>
            <a:r>
              <a:rPr lang="en-US" sz="2400" dirty="0" smtClean="0">
                <a:latin typeface="Times"/>
                <a:cs typeface="Times"/>
              </a:rPr>
              <a:t>Weighs average of 1500-3000 </a:t>
            </a:r>
            <a:r>
              <a:rPr lang="en-US" sz="2400" dirty="0" err="1" smtClean="0">
                <a:latin typeface="Times"/>
                <a:cs typeface="Times"/>
              </a:rPr>
              <a:t>lbs</a:t>
            </a:r>
            <a:endParaRPr lang="en-US" sz="2400" dirty="0" smtClean="0">
              <a:latin typeface="Times"/>
              <a:cs typeface="Times"/>
            </a:endParaRPr>
          </a:p>
          <a:p>
            <a:pPr marL="285750" indent="-285750">
              <a:buFont typeface="Arial"/>
              <a:buChar char="•"/>
            </a:pPr>
            <a:r>
              <a:rPr lang="en-US" sz="2400" dirty="0" smtClean="0">
                <a:latin typeface="Times"/>
                <a:cs typeface="Times"/>
              </a:rPr>
              <a:t>4 major breeds</a:t>
            </a:r>
          </a:p>
          <a:p>
            <a:pPr marL="285750" indent="-285750">
              <a:buFont typeface="Arial"/>
              <a:buChar char="•"/>
            </a:pPr>
            <a:r>
              <a:rPr lang="en-US" sz="2400" dirty="0" smtClean="0">
                <a:latin typeface="Times"/>
                <a:cs typeface="Times"/>
              </a:rPr>
              <a:t>Used today mostly for pleasure </a:t>
            </a:r>
          </a:p>
          <a:p>
            <a:pPr marL="285750" indent="-285750">
              <a:buFont typeface="Arial"/>
              <a:buChar char="•"/>
            </a:pPr>
            <a:r>
              <a:rPr lang="en-US" sz="2400" dirty="0" smtClean="0">
                <a:latin typeface="Times"/>
                <a:cs typeface="Times"/>
              </a:rPr>
              <a:t>Where once a necessity for work before the tractor</a:t>
            </a:r>
          </a:p>
          <a:p>
            <a:pPr marL="285750" indent="-285750">
              <a:buFont typeface="Arial"/>
              <a:buChar char="•"/>
            </a:pPr>
            <a:r>
              <a:rPr lang="en-US" sz="2400" dirty="0" smtClean="0">
                <a:latin typeface="Times"/>
                <a:cs typeface="Times"/>
              </a:rPr>
              <a:t>On average, can pull 2-3 times it’s body weight</a:t>
            </a:r>
          </a:p>
          <a:p>
            <a:pPr marL="285750" indent="-285750">
              <a:buFont typeface="Arial"/>
              <a:buChar char="•"/>
            </a:pPr>
            <a:endParaRPr lang="en-US" sz="2400" dirty="0">
              <a:latin typeface="Times"/>
              <a:cs typeface="Times"/>
            </a:endParaRPr>
          </a:p>
        </p:txBody>
      </p:sp>
    </p:spTree>
    <p:extLst>
      <p:ext uri="{BB962C8B-B14F-4D97-AF65-F5344CB8AC3E}">
        <p14:creationId xmlns:p14="http://schemas.microsoft.com/office/powerpoint/2010/main" val="2544284772"/>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0000FF"/>
                </a:solidFill>
                <a:effectLst>
                  <a:outerShdw blurRad="50800" dist="38100" dir="2700000" algn="tl" rotWithShape="0">
                    <a:prstClr val="black">
                      <a:alpha val="40000"/>
                    </a:prstClr>
                  </a:outerShdw>
                </a:effectLst>
                <a:latin typeface="Britannic Bold"/>
                <a:cs typeface="Britannic Bold"/>
              </a:rPr>
              <a:t>Respiratory System</a:t>
            </a:r>
            <a:endParaRPr lang="en-US" sz="5400" dirty="0">
              <a:solidFill>
                <a:srgbClr val="0000FF"/>
              </a:solidFill>
              <a:effectLst>
                <a:outerShdw blurRad="50800" dist="38100" dir="2700000" algn="tl" rotWithShape="0">
                  <a:prstClr val="black">
                    <a:alpha val="40000"/>
                  </a:prstClr>
                </a:outerShdw>
              </a:effectLst>
              <a:latin typeface="Britannic Bold"/>
              <a:cs typeface="Britannic Bold"/>
            </a:endParaRPr>
          </a:p>
        </p:txBody>
      </p:sp>
      <p:sp>
        <p:nvSpPr>
          <p:cNvPr id="3" name="Content Placeholder 2"/>
          <p:cNvSpPr>
            <a:spLocks noGrp="1"/>
          </p:cNvSpPr>
          <p:nvPr>
            <p:ph idx="1"/>
          </p:nvPr>
        </p:nvSpPr>
        <p:spPr>
          <a:xfrm>
            <a:off x="457200" y="1164170"/>
            <a:ext cx="8229600" cy="4257774"/>
          </a:xfrm>
        </p:spPr>
        <p:txBody>
          <a:bodyPr>
            <a:normAutofit fontScale="92500"/>
          </a:bodyPr>
          <a:lstStyle/>
          <a:p>
            <a:pPr marL="0" indent="0">
              <a:buNone/>
            </a:pPr>
            <a:r>
              <a:rPr lang="en-US" b="1" u="sng" dirty="0">
                <a:latin typeface="Times"/>
                <a:cs typeface="Times"/>
              </a:rPr>
              <a:t>Function &amp; Purpose:</a:t>
            </a:r>
          </a:p>
          <a:p>
            <a:pPr marL="0" indent="0">
              <a:buNone/>
            </a:pPr>
            <a:r>
              <a:rPr lang="en-US" dirty="0" smtClean="0">
                <a:latin typeface="Times"/>
                <a:cs typeface="Times"/>
              </a:rPr>
              <a:t>Obtain &amp; use oxygen and get rid of carbon dioxide</a:t>
            </a:r>
            <a:endParaRPr lang="en-US" dirty="0">
              <a:latin typeface="Times"/>
              <a:cs typeface="Times"/>
            </a:endParaRPr>
          </a:p>
          <a:p>
            <a:pPr marL="0" indent="0">
              <a:buNone/>
            </a:pPr>
            <a:endParaRPr lang="en-US" sz="1900" dirty="0">
              <a:latin typeface="Times"/>
              <a:cs typeface="Times"/>
            </a:endParaRPr>
          </a:p>
          <a:p>
            <a:pPr marL="0" indent="0">
              <a:buNone/>
            </a:pPr>
            <a:r>
              <a:rPr lang="en-US" b="1" u="sng" dirty="0">
                <a:latin typeface="Times"/>
                <a:cs typeface="Times"/>
              </a:rPr>
              <a:t>System is made up of:</a:t>
            </a:r>
          </a:p>
          <a:p>
            <a:r>
              <a:rPr lang="en-US" dirty="0" smtClean="0">
                <a:latin typeface="Times"/>
                <a:cs typeface="Times"/>
              </a:rPr>
              <a:t>Nasal Cavity</a:t>
            </a:r>
          </a:p>
          <a:p>
            <a:r>
              <a:rPr lang="en-US" dirty="0" smtClean="0">
                <a:latin typeface="Times"/>
                <a:cs typeface="Times"/>
              </a:rPr>
              <a:t>Larynx &amp; Pharynx</a:t>
            </a:r>
          </a:p>
          <a:p>
            <a:r>
              <a:rPr lang="en-US" dirty="0" smtClean="0">
                <a:latin typeface="Times"/>
                <a:cs typeface="Times"/>
              </a:rPr>
              <a:t>Trachea</a:t>
            </a:r>
          </a:p>
          <a:p>
            <a:r>
              <a:rPr lang="en-US" dirty="0" smtClean="0">
                <a:latin typeface="Times"/>
                <a:cs typeface="Times"/>
              </a:rPr>
              <a:t>Lungs</a:t>
            </a:r>
            <a:endParaRPr lang="en-US" dirty="0">
              <a:latin typeface="Times"/>
              <a:cs typeface="Times"/>
            </a:endParaRPr>
          </a:p>
          <a:p>
            <a:pPr marL="0" indent="0">
              <a:buNone/>
            </a:pPr>
            <a:endParaRPr lang="en-US" dirty="0">
              <a:latin typeface="Times"/>
              <a:cs typeface="Times"/>
            </a:endParaRPr>
          </a:p>
        </p:txBody>
      </p:sp>
      <p:sp>
        <p:nvSpPr>
          <p:cNvPr id="4" name="Rectangle 3"/>
          <p:cNvSpPr/>
          <p:nvPr/>
        </p:nvSpPr>
        <p:spPr>
          <a:xfrm>
            <a:off x="-1" y="0"/>
            <a:ext cx="7222315" cy="369332"/>
          </a:xfrm>
          <a:prstGeom prst="rect">
            <a:avLst/>
          </a:prstGeom>
        </p:spPr>
        <p:txBody>
          <a:bodyPr wrap="square">
            <a:spAutoFit/>
          </a:bodyPr>
          <a:lstStyle/>
          <a:p>
            <a:r>
              <a:rPr lang="en-US" dirty="0" smtClean="0">
                <a:latin typeface="Times"/>
                <a:cs typeface="Times"/>
              </a:rPr>
              <a:t>B.  Describe </a:t>
            </a:r>
            <a:r>
              <a:rPr lang="en-US" dirty="0">
                <a:latin typeface="Times"/>
                <a:cs typeface="Times"/>
              </a:rPr>
              <a:t>the role of the respiratory &amp; circulatory system</a:t>
            </a:r>
          </a:p>
        </p:txBody>
      </p:sp>
    </p:spTree>
    <p:extLst>
      <p:ext uri="{BB962C8B-B14F-4D97-AF65-F5344CB8AC3E}">
        <p14:creationId xmlns:p14="http://schemas.microsoft.com/office/powerpoint/2010/main" val="2866495589"/>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0000FF"/>
                </a:solidFill>
                <a:effectLst>
                  <a:outerShdw blurRad="50800" dist="38100" dir="2700000" algn="tl" rotWithShape="0">
                    <a:prstClr val="black">
                      <a:alpha val="40000"/>
                    </a:prstClr>
                  </a:outerShdw>
                </a:effectLst>
                <a:latin typeface="Britannic Bold"/>
                <a:cs typeface="Britannic Bold"/>
              </a:rPr>
              <a:t>Respiratory System</a:t>
            </a:r>
            <a:endParaRPr lang="en-US" sz="5400" dirty="0">
              <a:solidFill>
                <a:srgbClr val="0000FF"/>
              </a:solidFill>
              <a:effectLst>
                <a:outerShdw blurRad="50800" dist="38100" dir="2700000" algn="tl" rotWithShape="0">
                  <a:prstClr val="black">
                    <a:alpha val="40000"/>
                  </a:prstClr>
                </a:outerShdw>
              </a:effectLst>
              <a:latin typeface="Britannic Bold"/>
              <a:cs typeface="Britannic Bold"/>
            </a:endParaRPr>
          </a:p>
        </p:txBody>
      </p:sp>
      <p:sp>
        <p:nvSpPr>
          <p:cNvPr id="4" name="Rectangle 3"/>
          <p:cNvSpPr/>
          <p:nvPr/>
        </p:nvSpPr>
        <p:spPr>
          <a:xfrm>
            <a:off x="-1" y="0"/>
            <a:ext cx="7222315" cy="369332"/>
          </a:xfrm>
          <a:prstGeom prst="rect">
            <a:avLst/>
          </a:prstGeom>
        </p:spPr>
        <p:txBody>
          <a:bodyPr wrap="square">
            <a:spAutoFit/>
          </a:bodyPr>
          <a:lstStyle/>
          <a:p>
            <a:r>
              <a:rPr lang="en-US" dirty="0" smtClean="0">
                <a:latin typeface="Times"/>
                <a:cs typeface="Times"/>
              </a:rPr>
              <a:t>B.  Describe </a:t>
            </a:r>
            <a:r>
              <a:rPr lang="en-US" dirty="0">
                <a:latin typeface="Times"/>
                <a:cs typeface="Times"/>
              </a:rPr>
              <a:t>the role of the respiratory &amp; circulatory system</a:t>
            </a:r>
          </a:p>
        </p:txBody>
      </p:sp>
      <p:sp>
        <p:nvSpPr>
          <p:cNvPr id="6" name="Rectangle 3"/>
          <p:cNvSpPr>
            <a:spLocks noGrp="1" noChangeArrowheads="1"/>
          </p:cNvSpPr>
          <p:nvPr>
            <p:ph idx="1"/>
          </p:nvPr>
        </p:nvSpPr>
        <p:spPr>
          <a:xfrm>
            <a:off x="0" y="569219"/>
            <a:ext cx="8686800" cy="5755381"/>
          </a:xfrm>
        </p:spPr>
        <p:txBody>
          <a:bodyPr/>
          <a:lstStyle/>
          <a:p>
            <a:pPr>
              <a:lnSpc>
                <a:spcPct val="90000"/>
              </a:lnSpc>
              <a:buFont typeface="Wingdings 2" pitchFamily="18" charset="2"/>
              <a:buNone/>
            </a:pPr>
            <a:endParaRPr lang="en-US" dirty="0" smtClean="0">
              <a:latin typeface="Times"/>
              <a:cs typeface="Times"/>
            </a:endParaRPr>
          </a:p>
          <a:p>
            <a:pPr lvl="1">
              <a:lnSpc>
                <a:spcPct val="90000"/>
              </a:lnSpc>
              <a:buFont typeface="Wingdings 2" pitchFamily="18" charset="2"/>
              <a:buNone/>
            </a:pPr>
            <a:r>
              <a:rPr lang="en-US" sz="4400" b="1" dirty="0" smtClean="0">
                <a:latin typeface="Times"/>
                <a:cs typeface="Times"/>
              </a:rPr>
              <a:t>1. Nostrils </a:t>
            </a:r>
          </a:p>
          <a:p>
            <a:pPr lvl="2">
              <a:lnSpc>
                <a:spcPct val="90000"/>
              </a:lnSpc>
            </a:pPr>
            <a:r>
              <a:rPr lang="en-US" sz="4000" dirty="0" smtClean="0">
                <a:latin typeface="Times"/>
                <a:cs typeface="Times"/>
              </a:rPr>
              <a:t>Also called </a:t>
            </a:r>
            <a:r>
              <a:rPr lang="en-US" sz="4000" dirty="0" err="1" smtClean="0">
                <a:latin typeface="Times"/>
                <a:cs typeface="Times"/>
              </a:rPr>
              <a:t>nares</a:t>
            </a:r>
            <a:r>
              <a:rPr lang="en-US" sz="4000" dirty="0" smtClean="0">
                <a:latin typeface="Times"/>
                <a:cs typeface="Times"/>
              </a:rPr>
              <a:t> </a:t>
            </a:r>
          </a:p>
          <a:p>
            <a:pPr lvl="2">
              <a:lnSpc>
                <a:spcPct val="90000"/>
              </a:lnSpc>
            </a:pPr>
            <a:r>
              <a:rPr lang="en-US" sz="4000" dirty="0" smtClean="0">
                <a:latin typeface="Times"/>
                <a:cs typeface="Times"/>
              </a:rPr>
              <a:t>Paired, external openings</a:t>
            </a:r>
          </a:p>
          <a:p>
            <a:pPr lvl="3">
              <a:lnSpc>
                <a:spcPct val="90000"/>
              </a:lnSpc>
            </a:pPr>
            <a:r>
              <a:rPr lang="en-US" sz="3200" dirty="0" smtClean="0">
                <a:latin typeface="Times"/>
                <a:cs typeface="Times"/>
              </a:rPr>
              <a:t>Separated by nasal septum </a:t>
            </a:r>
          </a:p>
          <a:p>
            <a:pPr>
              <a:lnSpc>
                <a:spcPct val="90000"/>
              </a:lnSpc>
            </a:pPr>
            <a:endParaRPr lang="en-US" dirty="0" smtClean="0">
              <a:latin typeface="Times"/>
              <a:cs typeface="Times"/>
            </a:endParaRPr>
          </a:p>
        </p:txBody>
      </p:sp>
      <p:pic>
        <p:nvPicPr>
          <p:cNvPr id="7" name="Picture 5" descr="http://static.guim.co.uk/sys-images/Guardian/About/General/2009/5/1/1241174402441/Pig-snout-001.jpg"/>
          <p:cNvPicPr>
            <a:picLocks noChangeAspect="1" noChangeArrowheads="1"/>
          </p:cNvPicPr>
          <p:nvPr/>
        </p:nvPicPr>
        <p:blipFill>
          <a:blip r:embed="rId2" cstate="print"/>
          <a:srcRect/>
          <a:stretch>
            <a:fillRect/>
          </a:stretch>
        </p:blipFill>
        <p:spPr bwMode="auto">
          <a:xfrm>
            <a:off x="1267321" y="3882631"/>
            <a:ext cx="2259474" cy="1279934"/>
          </a:xfrm>
          <a:prstGeom prst="rect">
            <a:avLst/>
          </a:prstGeom>
          <a:ln>
            <a:noFill/>
          </a:ln>
          <a:effectLst>
            <a:outerShdw blurRad="292100" dist="139700" dir="2700000" algn="tl" rotWithShape="0">
              <a:srgbClr val="333333">
                <a:alpha val="65000"/>
              </a:srgbClr>
            </a:outerShdw>
          </a:effectLst>
        </p:spPr>
      </p:pic>
      <p:pic>
        <p:nvPicPr>
          <p:cNvPr id="8" name="Picture 9" descr="http://farm1.static.flickr.com/221/517601983_910083e1bb_m.jpg"/>
          <p:cNvPicPr>
            <a:picLocks noChangeAspect="1" noChangeArrowheads="1"/>
          </p:cNvPicPr>
          <p:nvPr/>
        </p:nvPicPr>
        <p:blipFill rotWithShape="1">
          <a:blip r:embed="rId3" cstate="print"/>
          <a:srcRect l="10225" t="7087" r="5040" b="6989"/>
          <a:stretch/>
        </p:blipFill>
        <p:spPr bwMode="auto">
          <a:xfrm>
            <a:off x="6152559" y="3852683"/>
            <a:ext cx="1627157" cy="1278710"/>
          </a:xfrm>
          <a:prstGeom prst="rect">
            <a:avLst/>
          </a:prstGeom>
          <a:ln>
            <a:noFill/>
          </a:ln>
          <a:effectLst>
            <a:outerShdw blurRad="292100" dist="139700" dir="2700000" algn="tl" rotWithShape="0">
              <a:srgbClr val="333333">
                <a:alpha val="65000"/>
              </a:srgbClr>
            </a:outerShdw>
          </a:effectLst>
        </p:spPr>
      </p:pic>
      <p:pic>
        <p:nvPicPr>
          <p:cNvPr id="9" name="Picture 11" descr="http://farm3.static.flickr.com/2442/3775015115_2e477e2852.jpg"/>
          <p:cNvPicPr>
            <a:picLocks noChangeAspect="1" noChangeArrowheads="1"/>
          </p:cNvPicPr>
          <p:nvPr/>
        </p:nvPicPr>
        <p:blipFill>
          <a:blip r:embed="rId4" cstate="print"/>
          <a:srcRect/>
          <a:stretch>
            <a:fillRect/>
          </a:stretch>
        </p:blipFill>
        <p:spPr bwMode="auto">
          <a:xfrm>
            <a:off x="3704850" y="3693701"/>
            <a:ext cx="2184963" cy="15471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7728134"/>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to="" calcmode="lin" valueType="num">
                                      <p:cBhvr>
                                        <p:cTn id="7" dur="1" fill="hold"/>
                                        <p:tgtEl>
                                          <p:spTgt spid="6">
                                            <p:txEl>
                                              <p:pRg st="2" end="2"/>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 to="" calcmode="lin" valueType="num">
                                      <p:cBhvr>
                                        <p:cTn id="12" dur="1" fill="hold"/>
                                        <p:tgtEl>
                                          <p:spTgt spid="6">
                                            <p:txEl>
                                              <p:pRg st="3" end="3"/>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 to="" calcmode="lin" valueType="num">
                                      <p:cBhvr>
                                        <p:cTn id="17" dur="1" fill="hold"/>
                                        <p:tgtEl>
                                          <p:spTgt spid="6">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0000FF"/>
                </a:solidFill>
                <a:effectLst>
                  <a:outerShdw blurRad="50800" dist="38100" dir="2700000" algn="tl" rotWithShape="0">
                    <a:prstClr val="black">
                      <a:alpha val="40000"/>
                    </a:prstClr>
                  </a:outerShdw>
                </a:effectLst>
                <a:latin typeface="Britannic Bold"/>
                <a:cs typeface="Britannic Bold"/>
              </a:rPr>
              <a:t>Respiratory System</a:t>
            </a:r>
            <a:endParaRPr lang="en-US" sz="5400" dirty="0">
              <a:solidFill>
                <a:srgbClr val="0000FF"/>
              </a:solidFill>
              <a:effectLst>
                <a:outerShdw blurRad="50800" dist="38100" dir="2700000" algn="tl" rotWithShape="0">
                  <a:prstClr val="black">
                    <a:alpha val="40000"/>
                  </a:prstClr>
                </a:outerShdw>
              </a:effectLst>
              <a:latin typeface="Britannic Bold"/>
              <a:cs typeface="Britannic Bold"/>
            </a:endParaRPr>
          </a:p>
        </p:txBody>
      </p:sp>
      <p:sp>
        <p:nvSpPr>
          <p:cNvPr id="4" name="Rectangle 3"/>
          <p:cNvSpPr/>
          <p:nvPr/>
        </p:nvSpPr>
        <p:spPr>
          <a:xfrm>
            <a:off x="-1" y="0"/>
            <a:ext cx="7222315" cy="369332"/>
          </a:xfrm>
          <a:prstGeom prst="rect">
            <a:avLst/>
          </a:prstGeom>
        </p:spPr>
        <p:txBody>
          <a:bodyPr wrap="square">
            <a:spAutoFit/>
          </a:bodyPr>
          <a:lstStyle/>
          <a:p>
            <a:r>
              <a:rPr lang="en-US" dirty="0" smtClean="0">
                <a:latin typeface="Times"/>
                <a:cs typeface="Times"/>
              </a:rPr>
              <a:t>B.  Describe </a:t>
            </a:r>
            <a:r>
              <a:rPr lang="en-US" dirty="0">
                <a:latin typeface="Times"/>
                <a:cs typeface="Times"/>
              </a:rPr>
              <a:t>the role of the respiratory &amp; circulatory system</a:t>
            </a:r>
          </a:p>
        </p:txBody>
      </p:sp>
      <p:sp>
        <p:nvSpPr>
          <p:cNvPr id="6" name="Rectangle 3"/>
          <p:cNvSpPr>
            <a:spLocks noGrp="1" noChangeArrowheads="1"/>
          </p:cNvSpPr>
          <p:nvPr>
            <p:ph idx="1"/>
          </p:nvPr>
        </p:nvSpPr>
        <p:spPr>
          <a:xfrm>
            <a:off x="0" y="569219"/>
            <a:ext cx="8686800" cy="5755381"/>
          </a:xfrm>
        </p:spPr>
        <p:txBody>
          <a:bodyPr/>
          <a:lstStyle/>
          <a:p>
            <a:pPr>
              <a:lnSpc>
                <a:spcPct val="90000"/>
              </a:lnSpc>
              <a:buFont typeface="Wingdings 2" pitchFamily="18" charset="2"/>
              <a:buNone/>
            </a:pPr>
            <a:endParaRPr lang="en-US" dirty="0" smtClean="0">
              <a:latin typeface="Times"/>
              <a:cs typeface="Times"/>
            </a:endParaRPr>
          </a:p>
          <a:p>
            <a:pPr lvl="1">
              <a:lnSpc>
                <a:spcPct val="90000"/>
              </a:lnSpc>
              <a:buFont typeface="Wingdings 2" pitchFamily="18" charset="2"/>
              <a:buNone/>
            </a:pPr>
            <a:r>
              <a:rPr lang="en-US" sz="4400" b="1" dirty="0" smtClean="0">
                <a:latin typeface="Times"/>
                <a:cs typeface="Times"/>
              </a:rPr>
              <a:t>1. Nostrils </a:t>
            </a:r>
          </a:p>
          <a:p>
            <a:pPr lvl="1">
              <a:lnSpc>
                <a:spcPct val="90000"/>
              </a:lnSpc>
              <a:buFont typeface="Arial"/>
              <a:buChar char="•"/>
            </a:pPr>
            <a:r>
              <a:rPr lang="en-US" sz="4000" dirty="0">
                <a:latin typeface="Times"/>
                <a:cs typeface="Times"/>
              </a:rPr>
              <a:t>Dilatable </a:t>
            </a:r>
            <a:endParaRPr lang="en-US" sz="4000" dirty="0" smtClean="0">
              <a:latin typeface="Times"/>
              <a:cs typeface="Times"/>
            </a:endParaRPr>
          </a:p>
          <a:p>
            <a:pPr lvl="2">
              <a:lnSpc>
                <a:spcPct val="90000"/>
              </a:lnSpc>
            </a:pPr>
            <a:r>
              <a:rPr lang="en-US" sz="3200" dirty="0" smtClean="0">
                <a:latin typeface="Times"/>
                <a:cs typeface="Times"/>
              </a:rPr>
              <a:t>Species </a:t>
            </a:r>
            <a:r>
              <a:rPr lang="en-US" sz="3200" dirty="0">
                <a:latin typeface="Times"/>
                <a:cs typeface="Times"/>
              </a:rPr>
              <a:t>Differences </a:t>
            </a:r>
            <a:endParaRPr lang="en-US" sz="3200" dirty="0" smtClean="0">
              <a:latin typeface="Times"/>
              <a:cs typeface="Times"/>
            </a:endParaRPr>
          </a:p>
          <a:p>
            <a:pPr lvl="3">
              <a:lnSpc>
                <a:spcPct val="90000"/>
              </a:lnSpc>
            </a:pPr>
            <a:r>
              <a:rPr lang="en-US" sz="3200" dirty="0" smtClean="0">
                <a:latin typeface="Times"/>
                <a:cs typeface="Times"/>
              </a:rPr>
              <a:t>Horse  </a:t>
            </a:r>
            <a:r>
              <a:rPr lang="en-US" sz="2400" dirty="0" smtClean="0">
                <a:latin typeface="Times"/>
                <a:cs typeface="Times"/>
              </a:rPr>
              <a:t>Very </a:t>
            </a:r>
            <a:r>
              <a:rPr lang="en-US" sz="2400" dirty="0">
                <a:latin typeface="Times"/>
                <a:cs typeface="Times"/>
              </a:rPr>
              <a:t>Pliable and </a:t>
            </a:r>
            <a:r>
              <a:rPr lang="en-US" sz="2400" dirty="0" smtClean="0">
                <a:latin typeface="Times"/>
                <a:cs typeface="Times"/>
              </a:rPr>
              <a:t>Dilatable</a:t>
            </a:r>
          </a:p>
          <a:p>
            <a:pPr lvl="3">
              <a:lnSpc>
                <a:spcPct val="90000"/>
              </a:lnSpc>
            </a:pPr>
            <a:r>
              <a:rPr lang="en-US" sz="3600" dirty="0" smtClean="0">
                <a:latin typeface="Times"/>
                <a:cs typeface="Times"/>
              </a:rPr>
              <a:t>Pig  </a:t>
            </a:r>
            <a:r>
              <a:rPr lang="en-US" sz="2400" dirty="0" smtClean="0">
                <a:latin typeface="Times"/>
                <a:cs typeface="Times"/>
              </a:rPr>
              <a:t>Rigid</a:t>
            </a:r>
            <a:r>
              <a:rPr lang="en-US" sz="3200" dirty="0" smtClean="0">
                <a:latin typeface="Times"/>
                <a:cs typeface="Times"/>
              </a:rPr>
              <a:t> </a:t>
            </a:r>
            <a:endParaRPr lang="en-US" sz="3200" dirty="0">
              <a:latin typeface="Times"/>
              <a:cs typeface="Times"/>
            </a:endParaRPr>
          </a:p>
          <a:p>
            <a:pPr>
              <a:lnSpc>
                <a:spcPct val="90000"/>
              </a:lnSpc>
            </a:pPr>
            <a:endParaRPr lang="en-US" dirty="0" smtClean="0">
              <a:latin typeface="Times"/>
              <a:cs typeface="Times"/>
            </a:endParaRPr>
          </a:p>
        </p:txBody>
      </p:sp>
      <p:pic>
        <p:nvPicPr>
          <p:cNvPr id="11" name="Picture 5" descr="http://farm4.static.flickr.com/3569/3418555280_3274acf50c.jpg?v=0"/>
          <p:cNvPicPr>
            <a:picLocks noChangeAspect="1" noChangeArrowheads="1"/>
          </p:cNvPicPr>
          <p:nvPr/>
        </p:nvPicPr>
        <p:blipFill>
          <a:blip r:embed="rId2" cstate="print"/>
          <a:srcRect/>
          <a:stretch>
            <a:fillRect/>
          </a:stretch>
        </p:blipFill>
        <p:spPr bwMode="auto">
          <a:xfrm>
            <a:off x="6127552" y="2620410"/>
            <a:ext cx="2881961" cy="1919386"/>
          </a:xfrm>
          <a:prstGeom prst="rect">
            <a:avLst/>
          </a:prstGeom>
          <a:ln>
            <a:noFill/>
          </a:ln>
          <a:effectLst>
            <a:outerShdw blurRad="292100" dist="139700" dir="2700000" algn="tl" rotWithShape="0">
              <a:srgbClr val="333333">
                <a:alpha val="65000"/>
              </a:srgbClr>
            </a:outerShdw>
          </a:effectLst>
        </p:spPr>
      </p:pic>
      <p:pic>
        <p:nvPicPr>
          <p:cNvPr id="10" name="Picture 7" descr="http://img2.photographersdirect.com/img/25086/wm/pd2303614.jpg"/>
          <p:cNvPicPr>
            <a:picLocks noChangeAspect="1" noChangeArrowheads="1"/>
          </p:cNvPicPr>
          <p:nvPr/>
        </p:nvPicPr>
        <p:blipFill>
          <a:blip r:embed="rId3" cstate="print"/>
          <a:srcRect r="12000" b="23123"/>
          <a:stretch>
            <a:fillRect/>
          </a:stretch>
        </p:blipFill>
        <p:spPr bwMode="auto">
          <a:xfrm>
            <a:off x="4138201" y="3806331"/>
            <a:ext cx="2612808" cy="15201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61320811"/>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 calcmode="lin" valueType="num">
                                      <p:cBhvr additive="base">
                                        <p:cTn id="1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 calcmode="lin" valueType="num">
                                      <p:cBhvr additive="base">
                                        <p:cTn id="1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 calcmode="lin" valueType="num">
                                      <p:cBhvr additive="base">
                                        <p:cTn id="2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0000FF"/>
                </a:solidFill>
                <a:effectLst>
                  <a:outerShdw blurRad="50800" dist="38100" dir="2700000" algn="tl" rotWithShape="0">
                    <a:prstClr val="black">
                      <a:alpha val="40000"/>
                    </a:prstClr>
                  </a:outerShdw>
                </a:effectLst>
                <a:latin typeface="Britannic Bold"/>
                <a:cs typeface="Britannic Bold"/>
              </a:rPr>
              <a:t>Respiratory System</a:t>
            </a:r>
            <a:endParaRPr lang="en-US" sz="5400" dirty="0">
              <a:solidFill>
                <a:srgbClr val="0000FF"/>
              </a:solidFill>
              <a:effectLst>
                <a:outerShdw blurRad="50800" dist="38100" dir="2700000" algn="tl" rotWithShape="0">
                  <a:prstClr val="black">
                    <a:alpha val="40000"/>
                  </a:prstClr>
                </a:outerShdw>
              </a:effectLst>
              <a:latin typeface="Britannic Bold"/>
              <a:cs typeface="Britannic Bold"/>
            </a:endParaRPr>
          </a:p>
        </p:txBody>
      </p:sp>
      <p:sp>
        <p:nvSpPr>
          <p:cNvPr id="4" name="Rectangle 3"/>
          <p:cNvSpPr/>
          <p:nvPr/>
        </p:nvSpPr>
        <p:spPr>
          <a:xfrm>
            <a:off x="-1" y="0"/>
            <a:ext cx="7222315" cy="369332"/>
          </a:xfrm>
          <a:prstGeom prst="rect">
            <a:avLst/>
          </a:prstGeom>
        </p:spPr>
        <p:txBody>
          <a:bodyPr wrap="square">
            <a:spAutoFit/>
          </a:bodyPr>
          <a:lstStyle/>
          <a:p>
            <a:r>
              <a:rPr lang="en-US" dirty="0" smtClean="0">
                <a:latin typeface="Times"/>
                <a:cs typeface="Times"/>
              </a:rPr>
              <a:t>B.  Describe </a:t>
            </a:r>
            <a:r>
              <a:rPr lang="en-US" dirty="0">
                <a:latin typeface="Times"/>
                <a:cs typeface="Times"/>
              </a:rPr>
              <a:t>the role of the respiratory &amp; circulatory system</a:t>
            </a:r>
          </a:p>
        </p:txBody>
      </p:sp>
      <p:sp>
        <p:nvSpPr>
          <p:cNvPr id="3" name="Rectangle 2"/>
          <p:cNvSpPr/>
          <p:nvPr/>
        </p:nvSpPr>
        <p:spPr>
          <a:xfrm>
            <a:off x="457200" y="1389980"/>
            <a:ext cx="7862992" cy="3847207"/>
          </a:xfrm>
          <a:prstGeom prst="rect">
            <a:avLst/>
          </a:prstGeom>
        </p:spPr>
        <p:txBody>
          <a:bodyPr wrap="square">
            <a:spAutoFit/>
          </a:bodyPr>
          <a:lstStyle/>
          <a:p>
            <a:pPr>
              <a:buFont typeface="Wingdings 2" pitchFamily="18" charset="2"/>
              <a:buNone/>
            </a:pPr>
            <a:r>
              <a:rPr lang="en-US" sz="4400" b="1" dirty="0">
                <a:latin typeface="Times"/>
                <a:cs typeface="Times"/>
              </a:rPr>
              <a:t>2. Nasal Cavities </a:t>
            </a:r>
          </a:p>
          <a:p>
            <a:pPr marL="1028700" lvl="1" indent="-571500">
              <a:buFont typeface="Arial"/>
              <a:buChar char="•"/>
            </a:pPr>
            <a:r>
              <a:rPr lang="en-US" sz="4000" dirty="0">
                <a:latin typeface="Times"/>
                <a:cs typeface="Times"/>
              </a:rPr>
              <a:t>Paired </a:t>
            </a:r>
            <a:endParaRPr lang="en-US" sz="4000" dirty="0" smtClean="0">
              <a:latin typeface="Times"/>
              <a:cs typeface="Times"/>
            </a:endParaRPr>
          </a:p>
          <a:p>
            <a:pPr marL="1028700" lvl="1" indent="-571500">
              <a:buFont typeface="Arial"/>
              <a:buChar char="•"/>
            </a:pPr>
            <a:r>
              <a:rPr lang="en-US" sz="4000" dirty="0" smtClean="0">
                <a:latin typeface="Times"/>
                <a:cs typeface="Times"/>
              </a:rPr>
              <a:t>Separated </a:t>
            </a:r>
            <a:r>
              <a:rPr lang="en-US" sz="4000" dirty="0">
                <a:latin typeface="Times"/>
                <a:cs typeface="Times"/>
              </a:rPr>
              <a:t>by Nasal Septum, and from </a:t>
            </a:r>
            <a:r>
              <a:rPr lang="en-US" sz="4000" dirty="0" smtClean="0">
                <a:latin typeface="Times"/>
                <a:cs typeface="Times"/>
              </a:rPr>
              <a:t>mouth </a:t>
            </a:r>
            <a:r>
              <a:rPr lang="en-US" sz="4000" dirty="0">
                <a:latin typeface="Times"/>
                <a:cs typeface="Times"/>
              </a:rPr>
              <a:t>by palate</a:t>
            </a:r>
          </a:p>
          <a:p>
            <a:pPr lvl="2"/>
            <a:endParaRPr lang="en-US" dirty="0">
              <a:latin typeface="Times"/>
              <a:cs typeface="Times"/>
            </a:endParaRPr>
          </a:p>
          <a:p>
            <a:pPr lvl="2">
              <a:buNone/>
            </a:pPr>
            <a:endParaRPr lang="en-US" dirty="0">
              <a:latin typeface="Times"/>
              <a:cs typeface="Times"/>
            </a:endParaRPr>
          </a:p>
          <a:p>
            <a:pPr>
              <a:buFont typeface="Wingdings 2" pitchFamily="18" charset="2"/>
              <a:buNone/>
            </a:pPr>
            <a:r>
              <a:rPr lang="en-US" sz="4400" b="1" dirty="0">
                <a:latin typeface="Times"/>
                <a:cs typeface="Times"/>
              </a:rPr>
              <a:t>3. Pharynx </a:t>
            </a:r>
          </a:p>
        </p:txBody>
      </p:sp>
    </p:spTree>
    <p:extLst>
      <p:ext uri="{BB962C8B-B14F-4D97-AF65-F5344CB8AC3E}">
        <p14:creationId xmlns:p14="http://schemas.microsoft.com/office/powerpoint/2010/main" val="3410136384"/>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arn(inVertical)">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0000FF"/>
                </a:solidFill>
                <a:effectLst>
                  <a:outerShdw blurRad="50800" dist="38100" dir="2700000" algn="tl" rotWithShape="0">
                    <a:prstClr val="black">
                      <a:alpha val="40000"/>
                    </a:prstClr>
                  </a:outerShdw>
                </a:effectLst>
                <a:latin typeface="Britannic Bold"/>
                <a:cs typeface="Britannic Bold"/>
              </a:rPr>
              <a:t>Respiratory System</a:t>
            </a:r>
            <a:endParaRPr lang="en-US" sz="5400" dirty="0">
              <a:solidFill>
                <a:srgbClr val="0000FF"/>
              </a:solidFill>
              <a:effectLst>
                <a:outerShdw blurRad="50800" dist="38100" dir="2700000" algn="tl" rotWithShape="0">
                  <a:prstClr val="black">
                    <a:alpha val="40000"/>
                  </a:prstClr>
                </a:outerShdw>
              </a:effectLst>
              <a:latin typeface="Britannic Bold"/>
              <a:cs typeface="Britannic Bold"/>
            </a:endParaRPr>
          </a:p>
        </p:txBody>
      </p:sp>
      <p:sp>
        <p:nvSpPr>
          <p:cNvPr id="4" name="Rectangle 3"/>
          <p:cNvSpPr/>
          <p:nvPr/>
        </p:nvSpPr>
        <p:spPr>
          <a:xfrm>
            <a:off x="-1" y="0"/>
            <a:ext cx="7222315" cy="369332"/>
          </a:xfrm>
          <a:prstGeom prst="rect">
            <a:avLst/>
          </a:prstGeom>
        </p:spPr>
        <p:txBody>
          <a:bodyPr wrap="square">
            <a:spAutoFit/>
          </a:bodyPr>
          <a:lstStyle/>
          <a:p>
            <a:r>
              <a:rPr lang="en-US" dirty="0" smtClean="0">
                <a:latin typeface="Times"/>
                <a:cs typeface="Times"/>
              </a:rPr>
              <a:t>B.  Describe </a:t>
            </a:r>
            <a:r>
              <a:rPr lang="en-US" dirty="0">
                <a:latin typeface="Times"/>
                <a:cs typeface="Times"/>
              </a:rPr>
              <a:t>the role of the respiratory &amp; circulatory system</a:t>
            </a:r>
          </a:p>
        </p:txBody>
      </p:sp>
      <p:sp>
        <p:nvSpPr>
          <p:cNvPr id="3" name="Rectangle 2"/>
          <p:cNvSpPr/>
          <p:nvPr/>
        </p:nvSpPr>
        <p:spPr>
          <a:xfrm>
            <a:off x="232637" y="1074176"/>
            <a:ext cx="8454163" cy="2246769"/>
          </a:xfrm>
          <a:prstGeom prst="rect">
            <a:avLst/>
          </a:prstGeom>
        </p:spPr>
        <p:txBody>
          <a:bodyPr wrap="square">
            <a:spAutoFit/>
          </a:bodyPr>
          <a:lstStyle/>
          <a:p>
            <a:pPr>
              <a:buFont typeface="Wingdings 2" pitchFamily="18" charset="2"/>
              <a:buNone/>
            </a:pPr>
            <a:r>
              <a:rPr lang="en-US" sz="4400" b="1" dirty="0">
                <a:latin typeface="Times"/>
                <a:cs typeface="Times"/>
              </a:rPr>
              <a:t>4. Larynx </a:t>
            </a:r>
          </a:p>
          <a:p>
            <a:pPr marL="914400" lvl="1" indent="-457200">
              <a:buFont typeface="Arial"/>
              <a:buChar char="•"/>
            </a:pPr>
            <a:r>
              <a:rPr lang="en-US" sz="3200" dirty="0">
                <a:latin typeface="Times"/>
                <a:cs typeface="Times"/>
              </a:rPr>
              <a:t>"Voice Box" </a:t>
            </a:r>
          </a:p>
          <a:p>
            <a:pPr marL="914400" lvl="1" indent="-457200">
              <a:buFont typeface="Arial"/>
              <a:buChar char="•"/>
            </a:pPr>
            <a:r>
              <a:rPr lang="en-US" sz="3200" dirty="0">
                <a:latin typeface="Times"/>
                <a:cs typeface="Times"/>
              </a:rPr>
              <a:t>Organ of </a:t>
            </a:r>
            <a:r>
              <a:rPr lang="en-US" sz="3200" dirty="0" smtClean="0">
                <a:latin typeface="Times"/>
                <a:cs typeface="Times"/>
              </a:rPr>
              <a:t>phonation </a:t>
            </a:r>
            <a:r>
              <a:rPr lang="en-US" sz="3200" dirty="0">
                <a:latin typeface="Times"/>
                <a:cs typeface="Times"/>
              </a:rPr>
              <a:t>(Sound Production) </a:t>
            </a:r>
          </a:p>
          <a:p>
            <a:pPr marL="914400" lvl="1" indent="-457200">
              <a:buFont typeface="Arial"/>
              <a:buChar char="•"/>
            </a:pPr>
            <a:r>
              <a:rPr lang="en-US" sz="3200" dirty="0" smtClean="0">
                <a:latin typeface="Times"/>
                <a:cs typeface="Times"/>
              </a:rPr>
              <a:t>Passing air </a:t>
            </a:r>
            <a:r>
              <a:rPr lang="en-US" sz="3200" dirty="0">
                <a:latin typeface="Times"/>
                <a:cs typeface="Times"/>
              </a:rPr>
              <a:t>causes vibration of vocal chords </a:t>
            </a:r>
          </a:p>
        </p:txBody>
      </p:sp>
      <p:sp>
        <p:nvSpPr>
          <p:cNvPr id="5" name="Rectangle 4"/>
          <p:cNvSpPr/>
          <p:nvPr/>
        </p:nvSpPr>
        <p:spPr>
          <a:xfrm>
            <a:off x="2049941" y="3464576"/>
            <a:ext cx="8131345" cy="1200328"/>
          </a:xfrm>
          <a:prstGeom prst="rect">
            <a:avLst/>
          </a:prstGeom>
        </p:spPr>
        <p:txBody>
          <a:bodyPr wrap="square">
            <a:spAutoFit/>
          </a:bodyPr>
          <a:lstStyle/>
          <a:p>
            <a:pPr lvl="1"/>
            <a:r>
              <a:rPr lang="en-US" sz="4400" b="1" dirty="0" smtClean="0">
                <a:latin typeface="Times"/>
                <a:cs typeface="Times"/>
              </a:rPr>
              <a:t>Syrinx </a:t>
            </a:r>
            <a:endParaRPr lang="en-US" sz="4400" b="1" dirty="0">
              <a:latin typeface="Times"/>
              <a:cs typeface="Times"/>
            </a:endParaRPr>
          </a:p>
          <a:p>
            <a:pPr marL="1371600" lvl="2" indent="-457200">
              <a:buFont typeface="Arial"/>
              <a:buChar char="•"/>
            </a:pPr>
            <a:r>
              <a:rPr lang="en-US" sz="2800" dirty="0">
                <a:latin typeface="Times"/>
                <a:cs typeface="Times"/>
              </a:rPr>
              <a:t>Voice Box for Birds </a:t>
            </a:r>
          </a:p>
        </p:txBody>
      </p:sp>
    </p:spTree>
    <p:extLst>
      <p:ext uri="{BB962C8B-B14F-4D97-AF65-F5344CB8AC3E}">
        <p14:creationId xmlns:p14="http://schemas.microsoft.com/office/powerpoint/2010/main" val="517529789"/>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edge">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trips(down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heel(1)">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down)">
                                      <p:cBhvr>
                                        <p:cTn id="22" dur="500"/>
                                        <p:tgtEl>
                                          <p:spTgt spid="5">
                                            <p:txEl>
                                              <p:pRg st="0" end="0"/>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down)">
                                      <p:cBhvr>
                                        <p:cTn id="2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0000FF"/>
                </a:solidFill>
                <a:effectLst>
                  <a:outerShdw blurRad="50800" dist="38100" dir="2700000" algn="tl" rotWithShape="0">
                    <a:prstClr val="black">
                      <a:alpha val="40000"/>
                    </a:prstClr>
                  </a:outerShdw>
                </a:effectLst>
                <a:latin typeface="Britannic Bold"/>
                <a:cs typeface="Britannic Bold"/>
              </a:rPr>
              <a:t>Respiratory System</a:t>
            </a:r>
            <a:endParaRPr lang="en-US" sz="5400" dirty="0">
              <a:solidFill>
                <a:srgbClr val="0000FF"/>
              </a:solidFill>
              <a:effectLst>
                <a:outerShdw blurRad="50800" dist="38100" dir="2700000" algn="tl" rotWithShape="0">
                  <a:prstClr val="black">
                    <a:alpha val="40000"/>
                  </a:prstClr>
                </a:outerShdw>
              </a:effectLst>
              <a:latin typeface="Britannic Bold"/>
              <a:cs typeface="Britannic Bold"/>
            </a:endParaRPr>
          </a:p>
        </p:txBody>
      </p:sp>
      <p:sp>
        <p:nvSpPr>
          <p:cNvPr id="4" name="Rectangle 3"/>
          <p:cNvSpPr/>
          <p:nvPr/>
        </p:nvSpPr>
        <p:spPr>
          <a:xfrm>
            <a:off x="-1" y="0"/>
            <a:ext cx="7222315" cy="369332"/>
          </a:xfrm>
          <a:prstGeom prst="rect">
            <a:avLst/>
          </a:prstGeom>
        </p:spPr>
        <p:txBody>
          <a:bodyPr wrap="square">
            <a:spAutoFit/>
          </a:bodyPr>
          <a:lstStyle/>
          <a:p>
            <a:r>
              <a:rPr lang="en-US" dirty="0" smtClean="0">
                <a:latin typeface="Times"/>
                <a:cs typeface="Times"/>
              </a:rPr>
              <a:t>B.  Describe </a:t>
            </a:r>
            <a:r>
              <a:rPr lang="en-US" dirty="0">
                <a:latin typeface="Times"/>
                <a:cs typeface="Times"/>
              </a:rPr>
              <a:t>the role of the respiratory &amp; circulatory system</a:t>
            </a:r>
          </a:p>
        </p:txBody>
      </p:sp>
      <p:sp>
        <p:nvSpPr>
          <p:cNvPr id="5" name="Rectangle 3"/>
          <p:cNvSpPr>
            <a:spLocks noGrp="1" noChangeArrowheads="1"/>
          </p:cNvSpPr>
          <p:nvPr>
            <p:ph idx="1"/>
          </p:nvPr>
        </p:nvSpPr>
        <p:spPr>
          <a:xfrm>
            <a:off x="64819" y="1247903"/>
            <a:ext cx="5934477" cy="5273733"/>
          </a:xfrm>
        </p:spPr>
        <p:txBody>
          <a:bodyPr/>
          <a:lstStyle/>
          <a:p>
            <a:pPr>
              <a:buFont typeface="Wingdings 2" pitchFamily="18" charset="2"/>
              <a:buNone/>
            </a:pPr>
            <a:r>
              <a:rPr lang="en-US" sz="4400" b="1" dirty="0" smtClean="0">
                <a:latin typeface="Times"/>
                <a:cs typeface="Times"/>
              </a:rPr>
              <a:t>5. Trachea </a:t>
            </a:r>
          </a:p>
          <a:p>
            <a:pPr lvl="1"/>
            <a:r>
              <a:rPr lang="en-US" sz="3200" dirty="0" smtClean="0">
                <a:latin typeface="Times"/>
                <a:cs typeface="Times"/>
              </a:rPr>
              <a:t>Primary passage way to Lungs </a:t>
            </a:r>
          </a:p>
          <a:p>
            <a:pPr lvl="1"/>
            <a:r>
              <a:rPr lang="en-US" sz="3200" dirty="0" smtClean="0">
                <a:latin typeface="Times"/>
                <a:cs typeface="Times"/>
              </a:rPr>
              <a:t>Cartilage Rings prevent collapse of airway </a:t>
            </a:r>
          </a:p>
          <a:p>
            <a:pPr lvl="1">
              <a:buNone/>
            </a:pPr>
            <a:endParaRPr lang="en-US" sz="100" dirty="0" smtClean="0">
              <a:latin typeface="Times"/>
              <a:cs typeface="Times"/>
            </a:endParaRPr>
          </a:p>
          <a:p>
            <a:pPr>
              <a:buFont typeface="Wingdings 2" pitchFamily="18" charset="2"/>
              <a:buNone/>
            </a:pPr>
            <a:r>
              <a:rPr lang="en-US" sz="4400" b="1" dirty="0" smtClean="0">
                <a:latin typeface="Times"/>
                <a:cs typeface="Times"/>
              </a:rPr>
              <a:t>6. Bronchi </a:t>
            </a:r>
          </a:p>
          <a:p>
            <a:pPr lvl="1"/>
            <a:r>
              <a:rPr lang="en-US" sz="3200" dirty="0" smtClean="0">
                <a:latin typeface="Times"/>
                <a:cs typeface="Times"/>
              </a:rPr>
              <a:t>2 main branches from trachea</a:t>
            </a:r>
          </a:p>
          <a:p>
            <a:endParaRPr lang="en-US" dirty="0" smtClean="0">
              <a:latin typeface="Times"/>
              <a:cs typeface="Times"/>
            </a:endParaRPr>
          </a:p>
        </p:txBody>
      </p:sp>
      <p:pic>
        <p:nvPicPr>
          <p:cNvPr id="6" name="Picture 5" descr="lung"/>
          <p:cNvPicPr>
            <a:picLocks noChangeAspect="1" noChangeArrowheads="1"/>
          </p:cNvPicPr>
          <p:nvPr/>
        </p:nvPicPr>
        <p:blipFill>
          <a:blip r:embed="rId2" cstate="print"/>
          <a:srcRect/>
          <a:stretch>
            <a:fillRect/>
          </a:stretch>
        </p:blipFill>
        <p:spPr bwMode="auto">
          <a:xfrm>
            <a:off x="5713231" y="1444940"/>
            <a:ext cx="3430769" cy="3902981"/>
          </a:xfrm>
          <a:prstGeom prst="rect">
            <a:avLst/>
          </a:prstGeom>
          <a:noFill/>
        </p:spPr>
      </p:pic>
    </p:spTree>
    <p:extLst>
      <p:ext uri="{BB962C8B-B14F-4D97-AF65-F5344CB8AC3E}">
        <p14:creationId xmlns:p14="http://schemas.microsoft.com/office/powerpoint/2010/main" val="3821204477"/>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wipe(down)">
                                      <p:cBhvr>
                                        <p:cTn id="15" dur="500"/>
                                        <p:tgtEl>
                                          <p:spTgt spid="5">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fade">
                                      <p:cBhvr>
                                        <p:cTn id="20" dur="1000"/>
                                        <p:tgtEl>
                                          <p:spTgt spid="5">
                                            <p:txEl>
                                              <p:pRg st="5" end="5"/>
                                            </p:txEl>
                                          </p:spTgt>
                                        </p:tgtEl>
                                      </p:cBhvr>
                                    </p:animEffect>
                                    <p:anim calcmode="lin" valueType="num">
                                      <p:cBhvr>
                                        <p:cTn id="21"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0000FF"/>
                </a:solidFill>
                <a:effectLst>
                  <a:outerShdw blurRad="50800" dist="38100" dir="2700000" algn="tl" rotWithShape="0">
                    <a:prstClr val="black">
                      <a:alpha val="40000"/>
                    </a:prstClr>
                  </a:outerShdw>
                </a:effectLst>
                <a:latin typeface="Britannic Bold"/>
                <a:cs typeface="Britannic Bold"/>
              </a:rPr>
              <a:t>Respiratory System</a:t>
            </a:r>
            <a:endParaRPr lang="en-US" sz="5400" dirty="0">
              <a:solidFill>
                <a:srgbClr val="0000FF"/>
              </a:solidFill>
              <a:effectLst>
                <a:outerShdw blurRad="50800" dist="38100" dir="2700000" algn="tl" rotWithShape="0">
                  <a:prstClr val="black">
                    <a:alpha val="40000"/>
                  </a:prstClr>
                </a:outerShdw>
              </a:effectLst>
              <a:latin typeface="Britannic Bold"/>
              <a:cs typeface="Britannic Bold"/>
            </a:endParaRPr>
          </a:p>
        </p:txBody>
      </p:sp>
      <p:sp>
        <p:nvSpPr>
          <p:cNvPr id="4" name="Rectangle 3"/>
          <p:cNvSpPr/>
          <p:nvPr/>
        </p:nvSpPr>
        <p:spPr>
          <a:xfrm>
            <a:off x="-1" y="0"/>
            <a:ext cx="7222315" cy="369332"/>
          </a:xfrm>
          <a:prstGeom prst="rect">
            <a:avLst/>
          </a:prstGeom>
        </p:spPr>
        <p:txBody>
          <a:bodyPr wrap="square">
            <a:spAutoFit/>
          </a:bodyPr>
          <a:lstStyle/>
          <a:p>
            <a:r>
              <a:rPr lang="en-US" dirty="0" smtClean="0">
                <a:latin typeface="Times"/>
                <a:cs typeface="Times"/>
              </a:rPr>
              <a:t>B.  Describe </a:t>
            </a:r>
            <a:r>
              <a:rPr lang="en-US" dirty="0">
                <a:latin typeface="Times"/>
                <a:cs typeface="Times"/>
              </a:rPr>
              <a:t>the role of the respiratory &amp; circulatory system</a:t>
            </a:r>
          </a:p>
        </p:txBody>
      </p:sp>
      <p:sp>
        <p:nvSpPr>
          <p:cNvPr id="5" name="Rectangle 3"/>
          <p:cNvSpPr>
            <a:spLocks noGrp="1" noChangeArrowheads="1"/>
          </p:cNvSpPr>
          <p:nvPr>
            <p:ph idx="1"/>
          </p:nvPr>
        </p:nvSpPr>
        <p:spPr>
          <a:xfrm>
            <a:off x="152400" y="1122809"/>
            <a:ext cx="4572000" cy="5486400"/>
          </a:xfrm>
        </p:spPr>
        <p:txBody>
          <a:bodyPr/>
          <a:lstStyle/>
          <a:p>
            <a:pPr>
              <a:buFont typeface="Wingdings 2" pitchFamily="18" charset="2"/>
              <a:buNone/>
            </a:pPr>
            <a:r>
              <a:rPr lang="en-US" sz="4400" b="1" dirty="0" smtClean="0">
                <a:latin typeface="Times"/>
                <a:cs typeface="Times"/>
              </a:rPr>
              <a:t>7. Bronchioles</a:t>
            </a:r>
          </a:p>
          <a:p>
            <a:pPr lvl="1"/>
            <a:r>
              <a:rPr lang="en-US" dirty="0" smtClean="0">
                <a:latin typeface="Times"/>
                <a:cs typeface="Times"/>
              </a:rPr>
              <a:t>Smaller stems of bronchi</a:t>
            </a:r>
            <a:endParaRPr lang="en-US" b="1" dirty="0" smtClean="0">
              <a:latin typeface="Times"/>
              <a:cs typeface="Times"/>
            </a:endParaRPr>
          </a:p>
          <a:p>
            <a:pPr lvl="1">
              <a:buNone/>
            </a:pPr>
            <a:endParaRPr lang="en-US" dirty="0" smtClean="0">
              <a:latin typeface="Times"/>
              <a:cs typeface="Times"/>
            </a:endParaRPr>
          </a:p>
          <a:p>
            <a:pPr>
              <a:buFont typeface="Wingdings 2" pitchFamily="18" charset="2"/>
              <a:buNone/>
            </a:pPr>
            <a:r>
              <a:rPr lang="en-US" sz="4400" b="1" dirty="0" smtClean="0">
                <a:latin typeface="Times"/>
                <a:cs typeface="Times"/>
              </a:rPr>
              <a:t>8. Alveoli</a:t>
            </a:r>
          </a:p>
          <a:p>
            <a:pPr lvl="1"/>
            <a:r>
              <a:rPr lang="en-US" dirty="0" smtClean="0">
                <a:latin typeface="Times"/>
                <a:cs typeface="Times"/>
              </a:rPr>
              <a:t>Principle site of gaseous diffusion between air and blood </a:t>
            </a:r>
          </a:p>
          <a:p>
            <a:endParaRPr lang="en-US" dirty="0" smtClean="0">
              <a:latin typeface="Times"/>
              <a:cs typeface="Times"/>
            </a:endParaRPr>
          </a:p>
        </p:txBody>
      </p:sp>
      <p:pic>
        <p:nvPicPr>
          <p:cNvPr id="6" name="Content Placeholder 5" descr="Alveoli.jpg"/>
          <p:cNvPicPr>
            <a:picLocks noChangeAspect="1"/>
          </p:cNvPicPr>
          <p:nvPr/>
        </p:nvPicPr>
        <p:blipFill>
          <a:blip r:embed="rId2" cstate="print"/>
          <a:srcRect b="10345"/>
          <a:stretch>
            <a:fillRect/>
          </a:stretch>
        </p:blipFill>
        <p:spPr>
          <a:xfrm>
            <a:off x="5114062" y="1547648"/>
            <a:ext cx="3572738" cy="32031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85731442"/>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anim calcmode="lin" valueType="num">
                                      <p:cBhvr>
                                        <p:cTn id="14"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15"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16"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17" dur="10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3"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100"/>
                                        <p:tgtEl>
                                          <p:spTgt spid="5">
                                            <p:txEl>
                                              <p:pRg st="4" end="4"/>
                                            </p:txEl>
                                          </p:spTgt>
                                        </p:tgtEl>
                                      </p:cBhvr>
                                    </p:animEffect>
                                    <p:anim calcmode="lin" valueType="num">
                                      <p:cBhvr>
                                        <p:cTn id="23" dur="4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4" dur="400" fill="hold"/>
                                        <p:tgtEl>
                                          <p:spTgt spid="5">
                                            <p:txEl>
                                              <p:pRg st="4" end="4"/>
                                            </p:txEl>
                                          </p:spTgt>
                                        </p:tgtEl>
                                        <p:attrNameLst>
                                          <p:attrName>ppt_y</p:attrName>
                                        </p:attrNameLst>
                                      </p:cBhvr>
                                      <p:tavLst>
                                        <p:tav tm="0">
                                          <p:val>
                                            <p:strVal val="#ppt_y+0.31"/>
                                          </p:val>
                                        </p:tav>
                                        <p:tav tm="100000">
                                          <p:val>
                                            <p:strVal val="#ppt_y+0.31"/>
                                          </p:val>
                                        </p:tav>
                                      </p:tavLst>
                                    </p:anim>
                                    <p:anim calcmode="lin" valueType="num">
                                      <p:cBhvr>
                                        <p:cTn id="25" dur="600" decel="50000" fill="hold">
                                          <p:stCondLst>
                                            <p:cond delay="400"/>
                                          </p:stCondLst>
                                        </p:cTn>
                                        <p:tgtEl>
                                          <p:spTgt spid="5">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6" dur="600" decel="50000" fill="hold">
                                          <p:stCondLst>
                                            <p:cond delay="400"/>
                                          </p:stCondLst>
                                        </p:cTn>
                                        <p:tgtEl>
                                          <p:spTgt spid="5">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0000FF"/>
                </a:solidFill>
                <a:effectLst>
                  <a:outerShdw blurRad="50800" dist="38100" dir="2700000" algn="tl" rotWithShape="0">
                    <a:prstClr val="black">
                      <a:alpha val="40000"/>
                    </a:prstClr>
                  </a:outerShdw>
                </a:effectLst>
                <a:latin typeface="Britannic Bold"/>
                <a:cs typeface="Britannic Bold"/>
              </a:rPr>
              <a:t>Respiratory System</a:t>
            </a:r>
            <a:endParaRPr lang="en-US" sz="5400" dirty="0">
              <a:solidFill>
                <a:srgbClr val="0000FF"/>
              </a:solidFill>
              <a:effectLst>
                <a:outerShdw blurRad="50800" dist="38100" dir="2700000" algn="tl" rotWithShape="0">
                  <a:prstClr val="black">
                    <a:alpha val="40000"/>
                  </a:prstClr>
                </a:outerShdw>
              </a:effectLst>
              <a:latin typeface="Britannic Bold"/>
              <a:cs typeface="Britannic Bold"/>
            </a:endParaRPr>
          </a:p>
        </p:txBody>
      </p:sp>
      <p:sp>
        <p:nvSpPr>
          <p:cNvPr id="4" name="Rectangle 3"/>
          <p:cNvSpPr/>
          <p:nvPr/>
        </p:nvSpPr>
        <p:spPr>
          <a:xfrm>
            <a:off x="-1" y="0"/>
            <a:ext cx="7222315" cy="369332"/>
          </a:xfrm>
          <a:prstGeom prst="rect">
            <a:avLst/>
          </a:prstGeom>
        </p:spPr>
        <p:txBody>
          <a:bodyPr wrap="square">
            <a:spAutoFit/>
          </a:bodyPr>
          <a:lstStyle/>
          <a:p>
            <a:r>
              <a:rPr lang="en-US" dirty="0" smtClean="0">
                <a:latin typeface="Times"/>
                <a:cs typeface="Times"/>
              </a:rPr>
              <a:t>B.  Describe </a:t>
            </a:r>
            <a:r>
              <a:rPr lang="en-US" dirty="0">
                <a:latin typeface="Times"/>
                <a:cs typeface="Times"/>
              </a:rPr>
              <a:t>the role of the respiratory &amp; circulatory system</a:t>
            </a:r>
          </a:p>
        </p:txBody>
      </p:sp>
      <p:sp>
        <p:nvSpPr>
          <p:cNvPr id="5" name="Rectangle 3"/>
          <p:cNvSpPr>
            <a:spLocks noGrp="1" noChangeArrowheads="1"/>
          </p:cNvSpPr>
          <p:nvPr>
            <p:ph idx="1"/>
          </p:nvPr>
        </p:nvSpPr>
        <p:spPr>
          <a:xfrm>
            <a:off x="152400" y="1066800"/>
            <a:ext cx="4876800" cy="5257800"/>
          </a:xfrm>
        </p:spPr>
        <p:txBody>
          <a:bodyPr/>
          <a:lstStyle/>
          <a:p>
            <a:pPr>
              <a:buFont typeface="Wingdings 2" pitchFamily="18" charset="2"/>
              <a:buNone/>
            </a:pPr>
            <a:r>
              <a:rPr lang="en-US" sz="4400" b="1" dirty="0" smtClean="0">
                <a:latin typeface="Times"/>
                <a:cs typeface="Times"/>
              </a:rPr>
              <a:t>Lungs </a:t>
            </a:r>
          </a:p>
          <a:p>
            <a:pPr lvl="1"/>
            <a:r>
              <a:rPr lang="en-US" sz="3600" dirty="0" smtClean="0">
                <a:latin typeface="Times"/>
                <a:cs typeface="Times"/>
              </a:rPr>
              <a:t>Principle Organ of Respiratory System </a:t>
            </a:r>
          </a:p>
          <a:p>
            <a:pPr lvl="1"/>
            <a:r>
              <a:rPr lang="en-US" sz="3600" dirty="0" smtClean="0">
                <a:latin typeface="Times"/>
                <a:cs typeface="Times"/>
              </a:rPr>
              <a:t>Paired, found in Thorax </a:t>
            </a:r>
          </a:p>
          <a:p>
            <a:pPr lvl="2"/>
            <a:r>
              <a:rPr lang="en-US" dirty="0" smtClean="0">
                <a:latin typeface="Times"/>
                <a:cs typeface="Times"/>
              </a:rPr>
              <a:t>a. Thorax expansion causes Lung expansion </a:t>
            </a:r>
          </a:p>
          <a:p>
            <a:endParaRPr lang="en-US" dirty="0" smtClean="0">
              <a:latin typeface="Times"/>
              <a:cs typeface="Times"/>
            </a:endParaRPr>
          </a:p>
          <a:p>
            <a:endParaRPr lang="en-US" dirty="0" smtClean="0">
              <a:latin typeface="Times"/>
              <a:cs typeface="Times"/>
            </a:endParaRPr>
          </a:p>
        </p:txBody>
      </p:sp>
      <p:pic>
        <p:nvPicPr>
          <p:cNvPr id="6" name="Picture 5" descr="Cow anatomy Animals  3D Models"/>
          <p:cNvPicPr>
            <a:picLocks noChangeAspect="1" noChangeArrowheads="1"/>
          </p:cNvPicPr>
          <p:nvPr/>
        </p:nvPicPr>
        <p:blipFill>
          <a:blip r:embed="rId2" cstate="print"/>
          <a:srcRect/>
          <a:stretch>
            <a:fillRect/>
          </a:stretch>
        </p:blipFill>
        <p:spPr bwMode="auto">
          <a:xfrm>
            <a:off x="5387096" y="1642283"/>
            <a:ext cx="3299704" cy="32997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4972208"/>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 calcmode="lin" valueType="num">
                                      <p:cBhvr>
                                        <p:cTn id="14"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5"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16"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17" dur="1000"/>
                                        <p:tgtEl>
                                          <p:spTgt spid="5">
                                            <p:txEl>
                                              <p:pRg st="2" end="2"/>
                                            </p:txEl>
                                          </p:spTgt>
                                        </p:tgtEl>
                                      </p:cBhvr>
                                    </p:animEffect>
                                  </p:childTnLst>
                                </p:cTn>
                              </p:par>
                              <p:par>
                                <p:cTn id="18" presetID="31" presetClass="entr" presetSubtype="0"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 calcmode="lin" valueType="num">
                                      <p:cBhvr>
                                        <p:cTn id="20"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1"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22"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23"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0000FF"/>
                </a:solidFill>
                <a:effectLst>
                  <a:outerShdw blurRad="50800" dist="38100" dir="2700000" algn="tl" rotWithShape="0">
                    <a:prstClr val="black">
                      <a:alpha val="40000"/>
                    </a:prstClr>
                  </a:outerShdw>
                </a:effectLst>
                <a:latin typeface="Britannic Bold"/>
                <a:cs typeface="Britannic Bold"/>
              </a:rPr>
              <a:t>Respiratory System</a:t>
            </a:r>
            <a:endParaRPr lang="en-US" sz="5400" dirty="0">
              <a:solidFill>
                <a:srgbClr val="0000FF"/>
              </a:solidFill>
              <a:effectLst>
                <a:outerShdw blurRad="50800" dist="38100" dir="2700000" algn="tl" rotWithShape="0">
                  <a:prstClr val="black">
                    <a:alpha val="40000"/>
                  </a:prstClr>
                </a:outerShdw>
              </a:effectLst>
              <a:latin typeface="Britannic Bold"/>
              <a:cs typeface="Britannic Bold"/>
            </a:endParaRPr>
          </a:p>
        </p:txBody>
      </p:sp>
      <p:sp>
        <p:nvSpPr>
          <p:cNvPr id="4" name="Rectangle 3"/>
          <p:cNvSpPr/>
          <p:nvPr/>
        </p:nvSpPr>
        <p:spPr>
          <a:xfrm>
            <a:off x="-1" y="0"/>
            <a:ext cx="7222315" cy="369332"/>
          </a:xfrm>
          <a:prstGeom prst="rect">
            <a:avLst/>
          </a:prstGeom>
        </p:spPr>
        <p:txBody>
          <a:bodyPr wrap="square">
            <a:spAutoFit/>
          </a:bodyPr>
          <a:lstStyle/>
          <a:p>
            <a:r>
              <a:rPr lang="en-US" dirty="0" smtClean="0">
                <a:latin typeface="Times"/>
                <a:cs typeface="Times"/>
              </a:rPr>
              <a:t>B.  Describe </a:t>
            </a:r>
            <a:r>
              <a:rPr lang="en-US" dirty="0">
                <a:latin typeface="Times"/>
                <a:cs typeface="Times"/>
              </a:rPr>
              <a:t>the role of the respiratory &amp; circulatory system</a:t>
            </a:r>
          </a:p>
        </p:txBody>
      </p:sp>
      <p:pic>
        <p:nvPicPr>
          <p:cNvPr id="5" name="Picture 2"/>
          <p:cNvPicPr>
            <a:picLocks noChangeAspect="1" noChangeArrowheads="1"/>
          </p:cNvPicPr>
          <p:nvPr/>
        </p:nvPicPr>
        <p:blipFill>
          <a:blip r:embed="rId2" cstate="print"/>
          <a:srcRect/>
          <a:stretch>
            <a:fillRect/>
          </a:stretch>
        </p:blipFill>
        <p:spPr bwMode="auto">
          <a:xfrm>
            <a:off x="2299007" y="1041400"/>
            <a:ext cx="4413647" cy="4319338"/>
          </a:xfrm>
          <a:prstGeom prst="rect">
            <a:avLst/>
          </a:prstGeom>
          <a:noFill/>
          <a:ln w="9525">
            <a:noFill/>
            <a:miter lim="800000"/>
            <a:headEnd/>
            <a:tailEnd/>
          </a:ln>
        </p:spPr>
      </p:pic>
    </p:spTree>
    <p:extLst>
      <p:ext uri="{BB962C8B-B14F-4D97-AF65-F5344CB8AC3E}">
        <p14:creationId xmlns:p14="http://schemas.microsoft.com/office/powerpoint/2010/main" val="19004625"/>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ungs.jpg"/>
          <p:cNvPicPr>
            <a:picLocks noChangeAspect="1"/>
          </p:cNvPicPr>
          <p:nvPr/>
        </p:nvPicPr>
        <p:blipFill rotWithShape="1">
          <a:blip r:embed="rId2">
            <a:extLst>
              <a:ext uri="{28A0092B-C50C-407E-A947-70E740481C1C}">
                <a14:useLocalDpi xmlns:a14="http://schemas.microsoft.com/office/drawing/2010/main" val="0"/>
              </a:ext>
            </a:extLst>
          </a:blip>
          <a:srcRect b="4903"/>
          <a:stretch/>
        </p:blipFill>
        <p:spPr>
          <a:xfrm>
            <a:off x="2332562" y="1158968"/>
            <a:ext cx="4063508" cy="4164631"/>
          </a:xfrm>
          <a:prstGeom prst="rect">
            <a:avLst/>
          </a:prstGeom>
        </p:spPr>
      </p:pic>
      <p:sp>
        <p:nvSpPr>
          <p:cNvPr id="15" name="TextBox 14"/>
          <p:cNvSpPr txBox="1"/>
          <p:nvPr/>
        </p:nvSpPr>
        <p:spPr>
          <a:xfrm>
            <a:off x="712080" y="1468527"/>
            <a:ext cx="2170234" cy="553998"/>
          </a:xfrm>
          <a:prstGeom prst="rect">
            <a:avLst/>
          </a:prstGeom>
          <a:noFill/>
        </p:spPr>
        <p:txBody>
          <a:bodyPr wrap="square" rtlCol="0">
            <a:spAutoFit/>
          </a:bodyPr>
          <a:lstStyle/>
          <a:p>
            <a:r>
              <a:rPr lang="en-US" sz="3000" dirty="0" smtClean="0">
                <a:latin typeface="Times"/>
                <a:cs typeface="Times"/>
              </a:rPr>
              <a:t>Right Lobes</a:t>
            </a:r>
            <a:endParaRPr lang="en-US" sz="3000" dirty="0">
              <a:latin typeface="Times"/>
              <a:cs typeface="Times"/>
            </a:endParaRPr>
          </a:p>
        </p:txBody>
      </p:sp>
      <p:sp>
        <p:nvSpPr>
          <p:cNvPr id="4" name="Rectangle 3"/>
          <p:cNvSpPr/>
          <p:nvPr/>
        </p:nvSpPr>
        <p:spPr>
          <a:xfrm>
            <a:off x="-1" y="0"/>
            <a:ext cx="7222315" cy="369332"/>
          </a:xfrm>
          <a:prstGeom prst="rect">
            <a:avLst/>
          </a:prstGeom>
        </p:spPr>
        <p:txBody>
          <a:bodyPr wrap="square">
            <a:spAutoFit/>
          </a:bodyPr>
          <a:lstStyle/>
          <a:p>
            <a:r>
              <a:rPr lang="en-US" dirty="0" smtClean="0">
                <a:latin typeface="Times"/>
                <a:cs typeface="Times"/>
              </a:rPr>
              <a:t>B.  Describe </a:t>
            </a:r>
            <a:r>
              <a:rPr lang="en-US" dirty="0">
                <a:latin typeface="Times"/>
                <a:cs typeface="Times"/>
              </a:rPr>
              <a:t>the role of the respiratory &amp; circulatory system</a:t>
            </a:r>
          </a:p>
        </p:txBody>
      </p:sp>
      <p:sp>
        <p:nvSpPr>
          <p:cNvPr id="7" name="TextBox 6"/>
          <p:cNvSpPr txBox="1"/>
          <p:nvPr/>
        </p:nvSpPr>
        <p:spPr>
          <a:xfrm>
            <a:off x="5807029" y="1191528"/>
            <a:ext cx="2286000" cy="553998"/>
          </a:xfrm>
          <a:prstGeom prst="rect">
            <a:avLst/>
          </a:prstGeom>
          <a:solidFill>
            <a:schemeClr val="bg1"/>
          </a:solidFill>
        </p:spPr>
        <p:txBody>
          <a:bodyPr wrap="square" rtlCol="0">
            <a:spAutoFit/>
          </a:bodyPr>
          <a:lstStyle/>
          <a:p>
            <a:r>
              <a:rPr lang="en-US" sz="3000" dirty="0" smtClean="0">
                <a:latin typeface="Times"/>
                <a:cs typeface="Times"/>
              </a:rPr>
              <a:t>Trachea</a:t>
            </a:r>
            <a:endParaRPr lang="en-US" sz="3000" dirty="0">
              <a:latin typeface="Times"/>
              <a:cs typeface="Times"/>
            </a:endParaRPr>
          </a:p>
        </p:txBody>
      </p:sp>
      <p:sp>
        <p:nvSpPr>
          <p:cNvPr id="8" name="TextBox 7"/>
          <p:cNvSpPr txBox="1"/>
          <p:nvPr/>
        </p:nvSpPr>
        <p:spPr>
          <a:xfrm>
            <a:off x="6165417" y="1843816"/>
            <a:ext cx="2667000" cy="553998"/>
          </a:xfrm>
          <a:prstGeom prst="rect">
            <a:avLst/>
          </a:prstGeom>
          <a:solidFill>
            <a:schemeClr val="bg1"/>
          </a:solidFill>
        </p:spPr>
        <p:txBody>
          <a:bodyPr wrap="square" rtlCol="0">
            <a:spAutoFit/>
          </a:bodyPr>
          <a:lstStyle/>
          <a:p>
            <a:r>
              <a:rPr lang="en-US" sz="3000" dirty="0" smtClean="0">
                <a:latin typeface="Times"/>
                <a:cs typeface="Times"/>
              </a:rPr>
              <a:t>Left Bronchus</a:t>
            </a:r>
            <a:endParaRPr lang="en-US" sz="3000" dirty="0">
              <a:latin typeface="Times"/>
              <a:cs typeface="Times"/>
            </a:endParaRPr>
          </a:p>
        </p:txBody>
      </p:sp>
      <p:sp>
        <p:nvSpPr>
          <p:cNvPr id="9" name="TextBox 8"/>
          <p:cNvSpPr txBox="1"/>
          <p:nvPr/>
        </p:nvSpPr>
        <p:spPr>
          <a:xfrm>
            <a:off x="6372625" y="2317783"/>
            <a:ext cx="2514600" cy="1015663"/>
          </a:xfrm>
          <a:prstGeom prst="rect">
            <a:avLst/>
          </a:prstGeom>
          <a:noFill/>
        </p:spPr>
        <p:txBody>
          <a:bodyPr wrap="square" rtlCol="0">
            <a:spAutoFit/>
          </a:bodyPr>
          <a:lstStyle/>
          <a:p>
            <a:r>
              <a:rPr lang="en-US" sz="3000" dirty="0" smtClean="0">
                <a:latin typeface="Times"/>
                <a:cs typeface="Times"/>
              </a:rPr>
              <a:t>Bronchioles</a:t>
            </a:r>
          </a:p>
          <a:p>
            <a:endParaRPr lang="en-US" sz="3000" dirty="0">
              <a:latin typeface="Times"/>
              <a:cs typeface="Times"/>
            </a:endParaRPr>
          </a:p>
        </p:txBody>
      </p:sp>
      <p:sp>
        <p:nvSpPr>
          <p:cNvPr id="10" name="TextBox 9"/>
          <p:cNvSpPr txBox="1"/>
          <p:nvPr/>
        </p:nvSpPr>
        <p:spPr>
          <a:xfrm>
            <a:off x="6425352" y="3077064"/>
            <a:ext cx="2362200" cy="553998"/>
          </a:xfrm>
          <a:prstGeom prst="rect">
            <a:avLst/>
          </a:prstGeom>
          <a:solidFill>
            <a:schemeClr val="bg1"/>
          </a:solidFill>
        </p:spPr>
        <p:txBody>
          <a:bodyPr wrap="square" rtlCol="0">
            <a:spAutoFit/>
          </a:bodyPr>
          <a:lstStyle/>
          <a:p>
            <a:r>
              <a:rPr lang="en-US" sz="3000" dirty="0" smtClean="0">
                <a:latin typeface="Times"/>
                <a:cs typeface="Times"/>
              </a:rPr>
              <a:t>Left Lobes</a:t>
            </a:r>
            <a:endParaRPr lang="en-US" sz="3000" dirty="0">
              <a:latin typeface="Times"/>
              <a:cs typeface="Times"/>
            </a:endParaRPr>
          </a:p>
        </p:txBody>
      </p:sp>
      <p:sp>
        <p:nvSpPr>
          <p:cNvPr id="11" name="TextBox 10"/>
          <p:cNvSpPr txBox="1"/>
          <p:nvPr/>
        </p:nvSpPr>
        <p:spPr>
          <a:xfrm>
            <a:off x="6311385" y="3696448"/>
            <a:ext cx="2286000" cy="1015663"/>
          </a:xfrm>
          <a:prstGeom prst="rect">
            <a:avLst/>
          </a:prstGeom>
          <a:noFill/>
        </p:spPr>
        <p:txBody>
          <a:bodyPr wrap="square" rtlCol="0">
            <a:spAutoFit/>
          </a:bodyPr>
          <a:lstStyle/>
          <a:p>
            <a:r>
              <a:rPr lang="en-US" sz="3000" dirty="0" smtClean="0">
                <a:latin typeface="Times"/>
                <a:cs typeface="Times"/>
              </a:rPr>
              <a:t>Pleura</a:t>
            </a:r>
          </a:p>
          <a:p>
            <a:endParaRPr lang="en-US" sz="3000" dirty="0">
              <a:latin typeface="Times"/>
              <a:cs typeface="Times"/>
            </a:endParaRPr>
          </a:p>
        </p:txBody>
      </p:sp>
      <p:sp>
        <p:nvSpPr>
          <p:cNvPr id="12" name="TextBox 11"/>
          <p:cNvSpPr txBox="1"/>
          <p:nvPr/>
        </p:nvSpPr>
        <p:spPr>
          <a:xfrm>
            <a:off x="6349818" y="4077351"/>
            <a:ext cx="2133600" cy="553998"/>
          </a:xfrm>
          <a:prstGeom prst="rect">
            <a:avLst/>
          </a:prstGeom>
          <a:noFill/>
        </p:spPr>
        <p:txBody>
          <a:bodyPr wrap="square" rtlCol="0">
            <a:spAutoFit/>
          </a:bodyPr>
          <a:lstStyle/>
          <a:p>
            <a:r>
              <a:rPr lang="en-US" sz="3000" dirty="0" smtClean="0">
                <a:latin typeface="Times"/>
                <a:cs typeface="Times"/>
              </a:rPr>
              <a:t>Diaphragm</a:t>
            </a:r>
            <a:endParaRPr lang="en-US" sz="3000" dirty="0">
              <a:latin typeface="Times"/>
              <a:cs typeface="Times"/>
            </a:endParaRPr>
          </a:p>
        </p:txBody>
      </p:sp>
      <p:sp>
        <p:nvSpPr>
          <p:cNvPr id="13" name="TextBox 12"/>
          <p:cNvSpPr txBox="1"/>
          <p:nvPr/>
        </p:nvSpPr>
        <p:spPr>
          <a:xfrm>
            <a:off x="5160708" y="4629007"/>
            <a:ext cx="3276600" cy="553998"/>
          </a:xfrm>
          <a:prstGeom prst="rect">
            <a:avLst/>
          </a:prstGeom>
          <a:solidFill>
            <a:schemeClr val="bg1"/>
          </a:solidFill>
        </p:spPr>
        <p:txBody>
          <a:bodyPr wrap="square" rtlCol="0">
            <a:spAutoFit/>
          </a:bodyPr>
          <a:lstStyle/>
          <a:p>
            <a:r>
              <a:rPr lang="en-US" sz="3000" dirty="0" smtClean="0">
                <a:latin typeface="Times"/>
                <a:cs typeface="Times"/>
              </a:rPr>
              <a:t>Alveoli</a:t>
            </a:r>
            <a:endParaRPr lang="en-US" sz="3000" dirty="0">
              <a:latin typeface="Times"/>
              <a:cs typeface="Times"/>
            </a:endParaRPr>
          </a:p>
        </p:txBody>
      </p:sp>
      <p:sp>
        <p:nvSpPr>
          <p:cNvPr id="14" name="TextBox 13"/>
          <p:cNvSpPr txBox="1"/>
          <p:nvPr/>
        </p:nvSpPr>
        <p:spPr>
          <a:xfrm>
            <a:off x="186035" y="1008403"/>
            <a:ext cx="3276600" cy="553998"/>
          </a:xfrm>
          <a:prstGeom prst="rect">
            <a:avLst/>
          </a:prstGeom>
          <a:noFill/>
        </p:spPr>
        <p:txBody>
          <a:bodyPr wrap="square" rtlCol="0">
            <a:spAutoFit/>
          </a:bodyPr>
          <a:lstStyle/>
          <a:p>
            <a:pPr algn="r"/>
            <a:r>
              <a:rPr lang="en-US" sz="3000" dirty="0" smtClean="0">
                <a:latin typeface="Times"/>
                <a:cs typeface="Times"/>
              </a:rPr>
              <a:t>Right Bronchus</a:t>
            </a:r>
            <a:endParaRPr lang="en-US" sz="3000" dirty="0">
              <a:latin typeface="Times"/>
              <a:cs typeface="Times"/>
            </a:endParaRPr>
          </a:p>
        </p:txBody>
      </p:sp>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0000FF"/>
                </a:solidFill>
                <a:effectLst>
                  <a:outerShdw blurRad="50800" dist="38100" dir="2700000" algn="tl" rotWithShape="0">
                    <a:prstClr val="black">
                      <a:alpha val="40000"/>
                    </a:prstClr>
                  </a:outerShdw>
                </a:effectLst>
                <a:latin typeface="Britannic Bold"/>
                <a:cs typeface="Britannic Bold"/>
              </a:rPr>
              <a:t>Respiratory System</a:t>
            </a:r>
            <a:endParaRPr lang="en-US" sz="5400" dirty="0">
              <a:solidFill>
                <a:srgbClr val="0000FF"/>
              </a:solidFill>
              <a:effectLst>
                <a:outerShdw blurRad="50800" dist="38100" dir="2700000" algn="tl" rotWithShape="0">
                  <a:prstClr val="black">
                    <a:alpha val="40000"/>
                  </a:prstClr>
                </a:outerShdw>
              </a:effectLst>
              <a:latin typeface="Britannic Bold"/>
              <a:cs typeface="Britannic Bold"/>
            </a:endParaRPr>
          </a:p>
        </p:txBody>
      </p:sp>
    </p:spTree>
    <p:extLst>
      <p:ext uri="{BB962C8B-B14F-4D97-AF65-F5344CB8AC3E}">
        <p14:creationId xmlns:p14="http://schemas.microsoft.com/office/powerpoint/2010/main" val="151511582"/>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8" name="Picture 12" descr="http://www.friendshipforest.com/Christmas/images/horse/frontqtr1.jpg"/>
          <p:cNvPicPr>
            <a:picLocks noChangeAspect="1" noChangeArrowheads="1"/>
          </p:cNvPicPr>
          <p:nvPr/>
        </p:nvPicPr>
        <p:blipFill rotWithShape="1">
          <a:blip r:embed="rId3" cstate="print"/>
          <a:srcRect l="8263" t="7759" r="4454" b="9246"/>
          <a:stretch/>
        </p:blipFill>
        <p:spPr bwMode="auto">
          <a:xfrm>
            <a:off x="4571999" y="3196385"/>
            <a:ext cx="3998091" cy="2128949"/>
          </a:xfrm>
          <a:prstGeom prst="rect">
            <a:avLst/>
          </a:prstGeom>
          <a:ln>
            <a:noFill/>
          </a:ln>
          <a:effectLst>
            <a:outerShdw blurRad="292100" dist="139700" dir="2700000" algn="tl" rotWithShape="0">
              <a:srgbClr val="333333">
                <a:alpha val="65000"/>
              </a:srgbClr>
            </a:outerShdw>
          </a:effectLst>
        </p:spPr>
      </p:pic>
      <p:pic>
        <p:nvPicPr>
          <p:cNvPr id="39938" name="Picture 2" descr="http://www.coolhorsepictures.info/data/media/10/Clydesdale%20Horse%200001.jpg"/>
          <p:cNvPicPr>
            <a:picLocks noChangeAspect="1" noChangeArrowheads="1"/>
          </p:cNvPicPr>
          <p:nvPr/>
        </p:nvPicPr>
        <p:blipFill>
          <a:blip r:embed="rId4" cstate="print"/>
          <a:srcRect/>
          <a:stretch>
            <a:fillRect/>
          </a:stretch>
        </p:blipFill>
        <p:spPr bwMode="auto">
          <a:xfrm>
            <a:off x="304800" y="31563"/>
            <a:ext cx="3976790" cy="2895600"/>
          </a:xfrm>
          <a:prstGeom prst="rect">
            <a:avLst/>
          </a:prstGeom>
          <a:ln>
            <a:noFill/>
          </a:ln>
          <a:effectLst>
            <a:outerShdw blurRad="292100" dist="139700" dir="2700000" algn="tl" rotWithShape="0">
              <a:srgbClr val="333333">
                <a:alpha val="65000"/>
              </a:srgbClr>
            </a:outerShdw>
          </a:effectLst>
        </p:spPr>
      </p:pic>
      <p:pic>
        <p:nvPicPr>
          <p:cNvPr id="39942" name="Picture 6" descr="http://upload.wikimedia.org/wikipedia/commons/6/62/Shire_horses_arp.jpg"/>
          <p:cNvPicPr>
            <a:picLocks noChangeAspect="1" noChangeArrowheads="1"/>
          </p:cNvPicPr>
          <p:nvPr/>
        </p:nvPicPr>
        <p:blipFill>
          <a:blip r:embed="rId5" cstate="print"/>
          <a:srcRect/>
          <a:stretch>
            <a:fillRect/>
          </a:stretch>
        </p:blipFill>
        <p:spPr bwMode="auto">
          <a:xfrm>
            <a:off x="4572000" y="31563"/>
            <a:ext cx="3998091" cy="2819400"/>
          </a:xfrm>
          <a:prstGeom prst="rect">
            <a:avLst/>
          </a:prstGeom>
          <a:ln>
            <a:noFill/>
          </a:ln>
          <a:effectLst>
            <a:outerShdw blurRad="292100" dist="139700" dir="2700000" algn="tl" rotWithShape="0">
              <a:srgbClr val="333333">
                <a:alpha val="65000"/>
              </a:srgbClr>
            </a:outerShdw>
          </a:effectLst>
        </p:spPr>
      </p:pic>
      <p:pic>
        <p:nvPicPr>
          <p:cNvPr id="39944" name="Picture 8" descr="http://upload.wikimedia.org/wikipedia/commons/thumb/c/c1/Percheron_3_stehend_rechts.jpg/758px-Percheron_3_stehend_rechts.jpg"/>
          <p:cNvPicPr>
            <a:picLocks noChangeAspect="1" noChangeArrowheads="1"/>
          </p:cNvPicPr>
          <p:nvPr/>
        </p:nvPicPr>
        <p:blipFill>
          <a:blip r:embed="rId6" cstate="print"/>
          <a:srcRect/>
          <a:stretch>
            <a:fillRect/>
          </a:stretch>
        </p:blipFill>
        <p:spPr bwMode="auto">
          <a:xfrm>
            <a:off x="304800" y="3024405"/>
            <a:ext cx="2319296" cy="1835854"/>
          </a:xfrm>
          <a:prstGeom prst="rect">
            <a:avLst/>
          </a:prstGeom>
          <a:ln>
            <a:noFill/>
          </a:ln>
          <a:effectLst>
            <a:outerShdw blurRad="292100" dist="139700" dir="2700000" algn="tl" rotWithShape="0">
              <a:srgbClr val="333333">
                <a:alpha val="65000"/>
              </a:srgbClr>
            </a:outerShdw>
          </a:effectLst>
        </p:spPr>
      </p:pic>
      <p:pic>
        <p:nvPicPr>
          <p:cNvPr id="39946" name="Picture 10" descr="http://www.canadianhorseatlantic.ca/images/show%20pix%202006%20named/Nordica%20&amp;%20percheron%20gelding%20team%20hitch001.jpg"/>
          <p:cNvPicPr>
            <a:picLocks noChangeAspect="1" noChangeArrowheads="1"/>
          </p:cNvPicPr>
          <p:nvPr/>
        </p:nvPicPr>
        <p:blipFill>
          <a:blip r:embed="rId7" cstate="print"/>
          <a:srcRect l="12000" t="14969" r="9333"/>
          <a:stretch>
            <a:fillRect/>
          </a:stretch>
        </p:blipFill>
        <p:spPr bwMode="auto">
          <a:xfrm>
            <a:off x="2337019" y="3701585"/>
            <a:ext cx="1944571" cy="16850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93839950"/>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93377"/>
            <a:ext cx="8229600" cy="1143000"/>
          </a:xfrm>
        </p:spPr>
        <p:txBody>
          <a:bodyPr>
            <a:noAutofit/>
          </a:bodyPr>
          <a:lstStyle/>
          <a:p>
            <a:r>
              <a:rPr lang="en-US" sz="8800" dirty="0" smtClean="0">
                <a:solidFill>
                  <a:srgbClr val="660066"/>
                </a:solidFill>
                <a:effectLst>
                  <a:outerShdw blurRad="50800" dist="38100" dir="2700000" algn="tl" rotWithShape="0">
                    <a:prstClr val="black">
                      <a:alpha val="40000"/>
                    </a:prstClr>
                  </a:outerShdw>
                </a:effectLst>
                <a:latin typeface="Britannic Bold"/>
                <a:cs typeface="Britannic Bold"/>
              </a:rPr>
              <a:t>Circulatory System</a:t>
            </a:r>
            <a:endParaRPr lang="en-US" sz="8800" dirty="0">
              <a:solidFill>
                <a:srgbClr val="660066"/>
              </a:solidFill>
              <a:effectLst>
                <a:outerShdw blurRad="50800" dist="38100" dir="2700000" algn="tl" rotWithShape="0">
                  <a:prstClr val="black">
                    <a:alpha val="40000"/>
                  </a:prstClr>
                </a:outerShdw>
              </a:effectLst>
              <a:latin typeface="Britannic Bold"/>
              <a:cs typeface="Britannic Bold"/>
            </a:endParaRPr>
          </a:p>
        </p:txBody>
      </p:sp>
      <p:sp>
        <p:nvSpPr>
          <p:cNvPr id="4" name="Rectangle 3"/>
          <p:cNvSpPr/>
          <p:nvPr/>
        </p:nvSpPr>
        <p:spPr>
          <a:xfrm>
            <a:off x="-1" y="0"/>
            <a:ext cx="7222315" cy="369332"/>
          </a:xfrm>
          <a:prstGeom prst="rect">
            <a:avLst/>
          </a:prstGeom>
        </p:spPr>
        <p:txBody>
          <a:bodyPr wrap="square">
            <a:spAutoFit/>
          </a:bodyPr>
          <a:lstStyle/>
          <a:p>
            <a:r>
              <a:rPr lang="en-US" dirty="0" smtClean="0">
                <a:latin typeface="Times"/>
                <a:cs typeface="Times"/>
              </a:rPr>
              <a:t>B.  Describe </a:t>
            </a:r>
            <a:r>
              <a:rPr lang="en-US" dirty="0">
                <a:latin typeface="Times"/>
                <a:cs typeface="Times"/>
              </a:rPr>
              <a:t>the role of the respiratory &amp; circulatory system</a:t>
            </a:r>
          </a:p>
        </p:txBody>
      </p:sp>
    </p:spTree>
    <p:extLst>
      <p:ext uri="{BB962C8B-B14F-4D97-AF65-F5344CB8AC3E}">
        <p14:creationId xmlns:p14="http://schemas.microsoft.com/office/powerpoint/2010/main" val="1977706977"/>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660066"/>
                </a:solidFill>
                <a:effectLst>
                  <a:outerShdw blurRad="50800" dist="38100" dir="2700000" algn="tl" rotWithShape="0">
                    <a:prstClr val="black">
                      <a:alpha val="40000"/>
                    </a:prstClr>
                  </a:outerShdw>
                </a:effectLst>
                <a:latin typeface="Britannic Bold"/>
                <a:cs typeface="Britannic Bold"/>
              </a:rPr>
              <a:t>Circulatory System</a:t>
            </a:r>
            <a:endParaRPr lang="en-US" sz="5400" dirty="0">
              <a:solidFill>
                <a:srgbClr val="660066"/>
              </a:solidFill>
              <a:effectLst>
                <a:outerShdw blurRad="50800" dist="38100" dir="2700000" algn="tl" rotWithShape="0">
                  <a:prstClr val="black">
                    <a:alpha val="40000"/>
                  </a:prstClr>
                </a:outerShdw>
              </a:effectLst>
              <a:latin typeface="Britannic Bold"/>
              <a:cs typeface="Britannic Bold"/>
            </a:endParaRPr>
          </a:p>
        </p:txBody>
      </p:sp>
      <p:sp>
        <p:nvSpPr>
          <p:cNvPr id="3" name="Content Placeholder 2"/>
          <p:cNvSpPr>
            <a:spLocks noGrp="1"/>
          </p:cNvSpPr>
          <p:nvPr>
            <p:ph idx="1"/>
          </p:nvPr>
        </p:nvSpPr>
        <p:spPr>
          <a:xfrm>
            <a:off x="457200" y="1164170"/>
            <a:ext cx="8229600" cy="4257774"/>
          </a:xfrm>
        </p:spPr>
        <p:txBody>
          <a:bodyPr>
            <a:normAutofit lnSpcReduction="10000"/>
          </a:bodyPr>
          <a:lstStyle/>
          <a:p>
            <a:pPr marL="0" indent="0">
              <a:buNone/>
            </a:pPr>
            <a:r>
              <a:rPr lang="en-US" b="1" u="sng" dirty="0">
                <a:latin typeface="Times"/>
                <a:cs typeface="Times"/>
              </a:rPr>
              <a:t>Function &amp; Purpose:</a:t>
            </a:r>
          </a:p>
          <a:p>
            <a:pPr marL="0" indent="0">
              <a:buNone/>
            </a:pPr>
            <a:r>
              <a:rPr lang="en-US" dirty="0" smtClean="0">
                <a:latin typeface="Times"/>
                <a:cs typeface="Times"/>
              </a:rPr>
              <a:t>Circulates blood carrying oxygen</a:t>
            </a:r>
            <a:endParaRPr lang="en-US" dirty="0">
              <a:latin typeface="Times"/>
              <a:cs typeface="Times"/>
            </a:endParaRPr>
          </a:p>
          <a:p>
            <a:pPr marL="0" indent="0">
              <a:buNone/>
            </a:pPr>
            <a:endParaRPr lang="en-US" sz="2400" dirty="0">
              <a:latin typeface="Times"/>
              <a:cs typeface="Times"/>
            </a:endParaRPr>
          </a:p>
          <a:p>
            <a:pPr marL="0" indent="0">
              <a:buNone/>
            </a:pPr>
            <a:r>
              <a:rPr lang="en-US" b="1" u="sng" dirty="0">
                <a:latin typeface="Times"/>
                <a:cs typeface="Times"/>
              </a:rPr>
              <a:t>System is made up of:</a:t>
            </a:r>
          </a:p>
          <a:p>
            <a:r>
              <a:rPr lang="en-US" dirty="0" smtClean="0">
                <a:latin typeface="Times"/>
                <a:cs typeface="Times"/>
              </a:rPr>
              <a:t>Heart</a:t>
            </a:r>
          </a:p>
          <a:p>
            <a:r>
              <a:rPr lang="en-US" dirty="0" smtClean="0">
                <a:latin typeface="Times"/>
                <a:cs typeface="Times"/>
              </a:rPr>
              <a:t>Arteries</a:t>
            </a:r>
          </a:p>
          <a:p>
            <a:r>
              <a:rPr lang="en-US" dirty="0" smtClean="0">
                <a:latin typeface="Times"/>
                <a:cs typeface="Times"/>
              </a:rPr>
              <a:t>Veins</a:t>
            </a:r>
          </a:p>
          <a:p>
            <a:r>
              <a:rPr lang="en-US" dirty="0" smtClean="0">
                <a:latin typeface="Times"/>
                <a:cs typeface="Times"/>
              </a:rPr>
              <a:t>Capillaries</a:t>
            </a:r>
            <a:endParaRPr lang="en-US" dirty="0">
              <a:latin typeface="Times"/>
              <a:cs typeface="Times"/>
            </a:endParaRPr>
          </a:p>
          <a:p>
            <a:pPr marL="0" indent="0">
              <a:buNone/>
            </a:pPr>
            <a:endParaRPr lang="en-US" dirty="0">
              <a:latin typeface="Times"/>
              <a:cs typeface="Times"/>
            </a:endParaRPr>
          </a:p>
        </p:txBody>
      </p:sp>
      <p:sp>
        <p:nvSpPr>
          <p:cNvPr id="4" name="Rectangle 3"/>
          <p:cNvSpPr/>
          <p:nvPr/>
        </p:nvSpPr>
        <p:spPr>
          <a:xfrm>
            <a:off x="-1" y="0"/>
            <a:ext cx="7222315" cy="369332"/>
          </a:xfrm>
          <a:prstGeom prst="rect">
            <a:avLst/>
          </a:prstGeom>
        </p:spPr>
        <p:txBody>
          <a:bodyPr wrap="square">
            <a:spAutoFit/>
          </a:bodyPr>
          <a:lstStyle/>
          <a:p>
            <a:r>
              <a:rPr lang="en-US" dirty="0" smtClean="0">
                <a:latin typeface="Times"/>
                <a:cs typeface="Times"/>
              </a:rPr>
              <a:t>B.  Describe </a:t>
            </a:r>
            <a:r>
              <a:rPr lang="en-US" dirty="0">
                <a:latin typeface="Times"/>
                <a:cs typeface="Times"/>
              </a:rPr>
              <a:t>the role of the respiratory &amp; circulatory system</a:t>
            </a:r>
          </a:p>
        </p:txBody>
      </p:sp>
    </p:spTree>
    <p:extLst>
      <p:ext uri="{BB962C8B-B14F-4D97-AF65-F5344CB8AC3E}">
        <p14:creationId xmlns:p14="http://schemas.microsoft.com/office/powerpoint/2010/main" val="2713481687"/>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660066"/>
                </a:solidFill>
                <a:effectLst>
                  <a:outerShdw blurRad="50800" dist="38100" dir="2700000" algn="tl" rotWithShape="0">
                    <a:prstClr val="black">
                      <a:alpha val="40000"/>
                    </a:prstClr>
                  </a:outerShdw>
                </a:effectLst>
                <a:latin typeface="Britannic Bold"/>
                <a:cs typeface="Britannic Bold"/>
              </a:rPr>
              <a:t>Circulatory System</a:t>
            </a:r>
            <a:endParaRPr lang="en-US" sz="5400" dirty="0">
              <a:solidFill>
                <a:srgbClr val="660066"/>
              </a:solidFill>
              <a:effectLst>
                <a:outerShdw blurRad="50800" dist="38100" dir="2700000" algn="tl" rotWithShape="0">
                  <a:prstClr val="black">
                    <a:alpha val="40000"/>
                  </a:prstClr>
                </a:outerShdw>
              </a:effectLst>
              <a:latin typeface="Britannic Bold"/>
              <a:cs typeface="Britannic Bold"/>
            </a:endParaRPr>
          </a:p>
        </p:txBody>
      </p:sp>
      <p:sp>
        <p:nvSpPr>
          <p:cNvPr id="3" name="Content Placeholder 2"/>
          <p:cNvSpPr>
            <a:spLocks noGrp="1"/>
          </p:cNvSpPr>
          <p:nvPr>
            <p:ph idx="1"/>
          </p:nvPr>
        </p:nvSpPr>
        <p:spPr>
          <a:xfrm>
            <a:off x="457200" y="1689602"/>
            <a:ext cx="5104191" cy="4257774"/>
          </a:xfrm>
        </p:spPr>
        <p:txBody>
          <a:bodyPr>
            <a:normAutofit/>
          </a:bodyPr>
          <a:lstStyle/>
          <a:p>
            <a:r>
              <a:rPr lang="en-US" sz="3600" dirty="0" smtClean="0">
                <a:latin typeface="Times"/>
                <a:cs typeface="Times"/>
              </a:rPr>
              <a:t>Closed circuit pathway</a:t>
            </a:r>
          </a:p>
          <a:p>
            <a:endParaRPr lang="en-US" sz="3600" dirty="0" smtClean="0">
              <a:latin typeface="Times"/>
              <a:cs typeface="Times"/>
            </a:endParaRPr>
          </a:p>
          <a:p>
            <a:r>
              <a:rPr lang="en-US" sz="3600" dirty="0" smtClean="0">
                <a:latin typeface="Times"/>
                <a:cs typeface="Times"/>
              </a:rPr>
              <a:t>Blood cells follow this path over, and over, and over again</a:t>
            </a:r>
            <a:endParaRPr lang="en-US" sz="3600" dirty="0">
              <a:latin typeface="Times"/>
              <a:cs typeface="Times"/>
            </a:endParaRPr>
          </a:p>
          <a:p>
            <a:pPr marL="0" indent="0">
              <a:buNone/>
            </a:pPr>
            <a:endParaRPr lang="en-US" dirty="0">
              <a:latin typeface="Times"/>
              <a:cs typeface="Times"/>
            </a:endParaRPr>
          </a:p>
        </p:txBody>
      </p:sp>
      <p:sp>
        <p:nvSpPr>
          <p:cNvPr id="4" name="Rectangle 3"/>
          <p:cNvSpPr/>
          <p:nvPr/>
        </p:nvSpPr>
        <p:spPr>
          <a:xfrm>
            <a:off x="-1" y="0"/>
            <a:ext cx="7222315" cy="369332"/>
          </a:xfrm>
          <a:prstGeom prst="rect">
            <a:avLst/>
          </a:prstGeom>
        </p:spPr>
        <p:txBody>
          <a:bodyPr wrap="square">
            <a:spAutoFit/>
          </a:bodyPr>
          <a:lstStyle/>
          <a:p>
            <a:r>
              <a:rPr lang="en-US" dirty="0" smtClean="0">
                <a:latin typeface="Times"/>
                <a:cs typeface="Times"/>
              </a:rPr>
              <a:t>B.  Describe </a:t>
            </a:r>
            <a:r>
              <a:rPr lang="en-US" dirty="0">
                <a:latin typeface="Times"/>
                <a:cs typeface="Times"/>
              </a:rPr>
              <a:t>the role of the respiratory &amp; circulatory system</a:t>
            </a:r>
          </a:p>
        </p:txBody>
      </p:sp>
      <p:pic>
        <p:nvPicPr>
          <p:cNvPr id="5" name="Picture 4" descr="cow circ 3 3d.jpg"/>
          <p:cNvPicPr>
            <a:picLocks noChangeAspect="1"/>
          </p:cNvPicPr>
          <p:nvPr/>
        </p:nvPicPr>
        <p:blipFill>
          <a:blip r:embed="rId2" cstate="print"/>
          <a:stretch>
            <a:fillRect/>
          </a:stretch>
        </p:blipFill>
        <p:spPr>
          <a:xfrm>
            <a:off x="5561391" y="1685765"/>
            <a:ext cx="3259116" cy="32591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9191162"/>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500" fill="hold"/>
                                        <p:tgtEl>
                                          <p:spTgt spid="3">
                                            <p:txEl>
                                              <p:pRg st="2" end="2"/>
                                            </p:txEl>
                                          </p:spTgt>
                                        </p:tgtEl>
                                        <p:attrNameLst>
                                          <p:attrName>style.rotation</p:attrName>
                                        </p:attrNameLst>
                                      </p:cBhvr>
                                      <p:tavLst>
                                        <p:tav tm="0">
                                          <p:val>
                                            <p:fltVal val="360"/>
                                          </p:val>
                                        </p:tav>
                                        <p:tav tm="100000">
                                          <p:val>
                                            <p:fltVal val="0"/>
                                          </p:val>
                                        </p:tav>
                                      </p:tavLst>
                                    </p:anim>
                                    <p:animEffect transition="in" filter="fade">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srcRect/>
          <a:stretch>
            <a:fillRect/>
          </a:stretch>
        </p:blipFill>
        <p:spPr bwMode="auto">
          <a:xfrm>
            <a:off x="2760133" y="1067078"/>
            <a:ext cx="3759200" cy="4298982"/>
          </a:xfrm>
          <a:prstGeom prst="rect">
            <a:avLst/>
          </a:prstGeom>
          <a:noFill/>
          <a:ln w="9525">
            <a:noFill/>
            <a:miter lim="800000"/>
            <a:headEnd/>
            <a:tailEnd/>
          </a:ln>
        </p:spPr>
      </p:pic>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660066"/>
                </a:solidFill>
                <a:effectLst>
                  <a:outerShdw blurRad="50800" dist="38100" dir="2700000" algn="tl" rotWithShape="0">
                    <a:prstClr val="black">
                      <a:alpha val="40000"/>
                    </a:prstClr>
                  </a:outerShdw>
                </a:effectLst>
                <a:latin typeface="Britannic Bold"/>
                <a:cs typeface="Britannic Bold"/>
              </a:rPr>
              <a:t>Circulatory System</a:t>
            </a:r>
            <a:endParaRPr lang="en-US" sz="5400" dirty="0">
              <a:solidFill>
                <a:srgbClr val="660066"/>
              </a:solidFill>
              <a:effectLst>
                <a:outerShdw blurRad="50800" dist="38100" dir="2700000" algn="tl" rotWithShape="0">
                  <a:prstClr val="black">
                    <a:alpha val="40000"/>
                  </a:prstClr>
                </a:outerShdw>
              </a:effectLst>
              <a:latin typeface="Britannic Bold"/>
              <a:cs typeface="Britannic Bold"/>
            </a:endParaRPr>
          </a:p>
        </p:txBody>
      </p:sp>
      <p:sp>
        <p:nvSpPr>
          <p:cNvPr id="4" name="Rectangle 3"/>
          <p:cNvSpPr/>
          <p:nvPr/>
        </p:nvSpPr>
        <p:spPr>
          <a:xfrm>
            <a:off x="-1" y="0"/>
            <a:ext cx="7222315" cy="369332"/>
          </a:xfrm>
          <a:prstGeom prst="rect">
            <a:avLst/>
          </a:prstGeom>
        </p:spPr>
        <p:txBody>
          <a:bodyPr wrap="square">
            <a:spAutoFit/>
          </a:bodyPr>
          <a:lstStyle/>
          <a:p>
            <a:r>
              <a:rPr lang="en-US" dirty="0" smtClean="0">
                <a:latin typeface="Times"/>
                <a:cs typeface="Times"/>
              </a:rPr>
              <a:t>B.  Describe </a:t>
            </a:r>
            <a:r>
              <a:rPr lang="en-US" dirty="0">
                <a:latin typeface="Times"/>
                <a:cs typeface="Times"/>
              </a:rPr>
              <a:t>the role of the respiratory &amp; circulatory system</a:t>
            </a:r>
          </a:p>
        </p:txBody>
      </p:sp>
      <p:sp>
        <p:nvSpPr>
          <p:cNvPr id="7" name="TextBox 6"/>
          <p:cNvSpPr txBox="1"/>
          <p:nvPr/>
        </p:nvSpPr>
        <p:spPr>
          <a:xfrm>
            <a:off x="1689106" y="1367826"/>
            <a:ext cx="2819400" cy="461665"/>
          </a:xfrm>
          <a:prstGeom prst="rect">
            <a:avLst/>
          </a:prstGeom>
          <a:noFill/>
        </p:spPr>
        <p:txBody>
          <a:bodyPr wrap="square" rtlCol="0">
            <a:spAutoFit/>
          </a:bodyPr>
          <a:lstStyle/>
          <a:p>
            <a:r>
              <a:rPr lang="en-US" sz="2400" dirty="0" smtClean="0">
                <a:latin typeface="Times"/>
                <a:cs typeface="Times"/>
              </a:rPr>
              <a:t>Superior Vena Cava</a:t>
            </a:r>
            <a:endParaRPr lang="en-US" sz="2400" dirty="0">
              <a:latin typeface="Times"/>
              <a:cs typeface="Times"/>
            </a:endParaRPr>
          </a:p>
        </p:txBody>
      </p:sp>
      <p:sp>
        <p:nvSpPr>
          <p:cNvPr id="8" name="TextBox 7"/>
          <p:cNvSpPr txBox="1"/>
          <p:nvPr/>
        </p:nvSpPr>
        <p:spPr>
          <a:xfrm>
            <a:off x="1540937" y="2937700"/>
            <a:ext cx="1828800" cy="461665"/>
          </a:xfrm>
          <a:prstGeom prst="rect">
            <a:avLst/>
          </a:prstGeom>
          <a:noFill/>
        </p:spPr>
        <p:txBody>
          <a:bodyPr wrap="square" rtlCol="0">
            <a:spAutoFit/>
          </a:bodyPr>
          <a:lstStyle/>
          <a:p>
            <a:r>
              <a:rPr lang="en-US" sz="2400" dirty="0" smtClean="0">
                <a:latin typeface="Times"/>
                <a:cs typeface="Times"/>
              </a:rPr>
              <a:t>Right Atrium</a:t>
            </a:r>
            <a:endParaRPr lang="en-US" sz="2400" dirty="0">
              <a:latin typeface="Times"/>
              <a:cs typeface="Times"/>
            </a:endParaRPr>
          </a:p>
        </p:txBody>
      </p:sp>
      <p:sp>
        <p:nvSpPr>
          <p:cNvPr id="9" name="TextBox 8"/>
          <p:cNvSpPr txBox="1"/>
          <p:nvPr/>
        </p:nvSpPr>
        <p:spPr>
          <a:xfrm>
            <a:off x="1439344" y="3416289"/>
            <a:ext cx="2286000" cy="461665"/>
          </a:xfrm>
          <a:prstGeom prst="rect">
            <a:avLst/>
          </a:prstGeom>
          <a:noFill/>
        </p:spPr>
        <p:txBody>
          <a:bodyPr wrap="square" rtlCol="0">
            <a:spAutoFit/>
          </a:bodyPr>
          <a:lstStyle/>
          <a:p>
            <a:r>
              <a:rPr lang="en-US" sz="2400" dirty="0" smtClean="0">
                <a:latin typeface="Times"/>
                <a:cs typeface="Times"/>
              </a:rPr>
              <a:t>Tricuspid Valve</a:t>
            </a:r>
            <a:endParaRPr lang="en-US" sz="2400" dirty="0">
              <a:latin typeface="Times"/>
              <a:cs typeface="Times"/>
            </a:endParaRPr>
          </a:p>
        </p:txBody>
      </p:sp>
      <p:sp>
        <p:nvSpPr>
          <p:cNvPr id="10" name="TextBox 9"/>
          <p:cNvSpPr txBox="1"/>
          <p:nvPr/>
        </p:nvSpPr>
        <p:spPr>
          <a:xfrm>
            <a:off x="1384306" y="4157132"/>
            <a:ext cx="2133600" cy="461665"/>
          </a:xfrm>
          <a:prstGeom prst="rect">
            <a:avLst/>
          </a:prstGeom>
          <a:noFill/>
        </p:spPr>
        <p:txBody>
          <a:bodyPr wrap="square" rtlCol="0">
            <a:spAutoFit/>
          </a:bodyPr>
          <a:lstStyle/>
          <a:p>
            <a:r>
              <a:rPr lang="en-US" sz="2400" dirty="0" smtClean="0">
                <a:latin typeface="Times"/>
                <a:cs typeface="Times"/>
              </a:rPr>
              <a:t>Right Ventricle</a:t>
            </a:r>
            <a:endParaRPr lang="en-US" sz="2400" dirty="0">
              <a:latin typeface="Times"/>
              <a:cs typeface="Times"/>
            </a:endParaRPr>
          </a:p>
        </p:txBody>
      </p:sp>
      <p:sp>
        <p:nvSpPr>
          <p:cNvPr id="11" name="TextBox 10"/>
          <p:cNvSpPr txBox="1"/>
          <p:nvPr/>
        </p:nvSpPr>
        <p:spPr>
          <a:xfrm>
            <a:off x="1214970" y="4593396"/>
            <a:ext cx="2514600" cy="461665"/>
          </a:xfrm>
          <a:prstGeom prst="rect">
            <a:avLst/>
          </a:prstGeom>
          <a:noFill/>
        </p:spPr>
        <p:txBody>
          <a:bodyPr wrap="square" rtlCol="0">
            <a:spAutoFit/>
          </a:bodyPr>
          <a:lstStyle/>
          <a:p>
            <a:r>
              <a:rPr lang="en-US" sz="2400" dirty="0" smtClean="0">
                <a:latin typeface="Times"/>
                <a:cs typeface="Times"/>
              </a:rPr>
              <a:t>Inferior Vena Cava</a:t>
            </a:r>
            <a:endParaRPr lang="en-US" sz="2400" dirty="0">
              <a:latin typeface="Times"/>
              <a:cs typeface="Times"/>
            </a:endParaRPr>
          </a:p>
        </p:txBody>
      </p:sp>
      <p:sp>
        <p:nvSpPr>
          <p:cNvPr id="12" name="TextBox 11"/>
          <p:cNvSpPr txBox="1"/>
          <p:nvPr/>
        </p:nvSpPr>
        <p:spPr>
          <a:xfrm>
            <a:off x="6222180" y="3783001"/>
            <a:ext cx="2819400" cy="461665"/>
          </a:xfrm>
          <a:prstGeom prst="rect">
            <a:avLst/>
          </a:prstGeom>
          <a:noFill/>
        </p:spPr>
        <p:txBody>
          <a:bodyPr wrap="square" rtlCol="0">
            <a:spAutoFit/>
          </a:bodyPr>
          <a:lstStyle/>
          <a:p>
            <a:r>
              <a:rPr lang="en-US" sz="2400" dirty="0" smtClean="0">
                <a:latin typeface="Times"/>
                <a:cs typeface="Times"/>
              </a:rPr>
              <a:t>Left Ventricle</a:t>
            </a:r>
            <a:endParaRPr lang="en-US" sz="2400" dirty="0">
              <a:latin typeface="Times"/>
              <a:cs typeface="Times"/>
            </a:endParaRPr>
          </a:p>
        </p:txBody>
      </p:sp>
      <p:sp>
        <p:nvSpPr>
          <p:cNvPr id="13" name="TextBox 12"/>
          <p:cNvSpPr txBox="1"/>
          <p:nvPr/>
        </p:nvSpPr>
        <p:spPr>
          <a:xfrm>
            <a:off x="6135465" y="3424745"/>
            <a:ext cx="2819400" cy="461665"/>
          </a:xfrm>
          <a:prstGeom prst="rect">
            <a:avLst/>
          </a:prstGeom>
          <a:noFill/>
        </p:spPr>
        <p:txBody>
          <a:bodyPr wrap="square" rtlCol="0">
            <a:spAutoFit/>
          </a:bodyPr>
          <a:lstStyle/>
          <a:p>
            <a:r>
              <a:rPr lang="en-US" sz="2400" dirty="0" smtClean="0">
                <a:latin typeface="Times"/>
                <a:cs typeface="Times"/>
              </a:rPr>
              <a:t>Mitral Valve</a:t>
            </a:r>
            <a:endParaRPr lang="en-US" sz="2400" dirty="0">
              <a:latin typeface="Times"/>
              <a:cs typeface="Times"/>
            </a:endParaRPr>
          </a:p>
        </p:txBody>
      </p:sp>
      <p:sp>
        <p:nvSpPr>
          <p:cNvPr id="14" name="TextBox 13"/>
          <p:cNvSpPr txBox="1"/>
          <p:nvPr/>
        </p:nvSpPr>
        <p:spPr>
          <a:xfrm>
            <a:off x="6287865" y="3066489"/>
            <a:ext cx="2819400" cy="461665"/>
          </a:xfrm>
          <a:prstGeom prst="rect">
            <a:avLst/>
          </a:prstGeom>
          <a:noFill/>
        </p:spPr>
        <p:txBody>
          <a:bodyPr wrap="square" rtlCol="0">
            <a:spAutoFit/>
          </a:bodyPr>
          <a:lstStyle/>
          <a:p>
            <a:r>
              <a:rPr lang="en-US" sz="2400" dirty="0" err="1" smtClean="0">
                <a:latin typeface="Times"/>
                <a:cs typeface="Times"/>
              </a:rPr>
              <a:t>Semilunar</a:t>
            </a:r>
            <a:r>
              <a:rPr lang="en-US" sz="2400" dirty="0" smtClean="0">
                <a:latin typeface="Times"/>
                <a:cs typeface="Times"/>
              </a:rPr>
              <a:t> Valve</a:t>
            </a:r>
            <a:endParaRPr lang="en-US" sz="2400" dirty="0">
              <a:latin typeface="Times"/>
              <a:cs typeface="Times"/>
            </a:endParaRPr>
          </a:p>
        </p:txBody>
      </p:sp>
      <p:sp>
        <p:nvSpPr>
          <p:cNvPr id="15" name="TextBox 14"/>
          <p:cNvSpPr txBox="1"/>
          <p:nvPr/>
        </p:nvSpPr>
        <p:spPr>
          <a:xfrm>
            <a:off x="6165724" y="2742749"/>
            <a:ext cx="2819400" cy="461665"/>
          </a:xfrm>
          <a:prstGeom prst="rect">
            <a:avLst/>
          </a:prstGeom>
          <a:noFill/>
        </p:spPr>
        <p:txBody>
          <a:bodyPr wrap="square" rtlCol="0">
            <a:spAutoFit/>
          </a:bodyPr>
          <a:lstStyle/>
          <a:p>
            <a:r>
              <a:rPr lang="en-US" sz="2400" dirty="0" smtClean="0">
                <a:latin typeface="Times"/>
                <a:cs typeface="Times"/>
              </a:rPr>
              <a:t>Left Atrium</a:t>
            </a:r>
            <a:endParaRPr lang="en-US" sz="2400" dirty="0">
              <a:latin typeface="Times"/>
              <a:cs typeface="Times"/>
            </a:endParaRPr>
          </a:p>
        </p:txBody>
      </p:sp>
      <p:sp>
        <p:nvSpPr>
          <p:cNvPr id="16" name="12-Point Star 15"/>
          <p:cNvSpPr/>
          <p:nvPr/>
        </p:nvSpPr>
        <p:spPr>
          <a:xfrm>
            <a:off x="6004095" y="1328718"/>
            <a:ext cx="2911306" cy="1079518"/>
          </a:xfrm>
          <a:prstGeom prst="star1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943600" y="1507213"/>
            <a:ext cx="2971800" cy="923330"/>
          </a:xfrm>
          <a:prstGeom prst="rect">
            <a:avLst/>
          </a:prstGeom>
          <a:noFill/>
        </p:spPr>
        <p:txBody>
          <a:bodyPr wrap="square" rtlCol="0">
            <a:spAutoFit/>
          </a:bodyPr>
          <a:lstStyle/>
          <a:p>
            <a:pPr algn="ctr"/>
            <a:r>
              <a:rPr lang="en-US" dirty="0" smtClean="0">
                <a:latin typeface="Times"/>
                <a:cs typeface="Times"/>
              </a:rPr>
              <a:t>Red = Oxygenated</a:t>
            </a:r>
          </a:p>
          <a:p>
            <a:pPr algn="ctr"/>
            <a:r>
              <a:rPr lang="en-US" dirty="0" smtClean="0">
                <a:latin typeface="Times"/>
                <a:cs typeface="Times"/>
              </a:rPr>
              <a:t>Blue = Deoxygenated</a:t>
            </a:r>
          </a:p>
          <a:p>
            <a:pPr algn="ctr"/>
            <a:endParaRPr lang="en-US" dirty="0" smtClean="0">
              <a:latin typeface="Times"/>
              <a:cs typeface="Times"/>
            </a:endParaRPr>
          </a:p>
        </p:txBody>
      </p:sp>
      <p:sp>
        <p:nvSpPr>
          <p:cNvPr id="18" name="TextBox 17"/>
          <p:cNvSpPr txBox="1"/>
          <p:nvPr/>
        </p:nvSpPr>
        <p:spPr>
          <a:xfrm>
            <a:off x="1455815" y="3877954"/>
            <a:ext cx="2819400" cy="400110"/>
          </a:xfrm>
          <a:prstGeom prst="rect">
            <a:avLst/>
          </a:prstGeom>
          <a:noFill/>
        </p:spPr>
        <p:txBody>
          <a:bodyPr wrap="square" rtlCol="0">
            <a:spAutoFit/>
          </a:bodyPr>
          <a:lstStyle/>
          <a:p>
            <a:r>
              <a:rPr lang="en-US" sz="2000" dirty="0" err="1" smtClean="0">
                <a:latin typeface="Times"/>
                <a:cs typeface="Times"/>
              </a:rPr>
              <a:t>Perkinje</a:t>
            </a:r>
            <a:r>
              <a:rPr lang="en-US" sz="2000" dirty="0" smtClean="0">
                <a:latin typeface="Times"/>
                <a:cs typeface="Times"/>
              </a:rPr>
              <a:t> Fibers</a:t>
            </a:r>
            <a:endParaRPr lang="en-US" sz="2000" dirty="0">
              <a:latin typeface="Times"/>
              <a:cs typeface="Times"/>
            </a:endParaRPr>
          </a:p>
        </p:txBody>
      </p:sp>
    </p:spTree>
    <p:extLst>
      <p:ext uri="{BB962C8B-B14F-4D97-AF65-F5344CB8AC3E}">
        <p14:creationId xmlns:p14="http://schemas.microsoft.com/office/powerpoint/2010/main" val="3159519792"/>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660066"/>
                </a:solidFill>
                <a:effectLst>
                  <a:outerShdw blurRad="50800" dist="38100" dir="2700000" algn="tl" rotWithShape="0">
                    <a:prstClr val="black">
                      <a:alpha val="40000"/>
                    </a:prstClr>
                  </a:outerShdw>
                </a:effectLst>
                <a:latin typeface="Britannic Bold"/>
                <a:cs typeface="Britannic Bold"/>
              </a:rPr>
              <a:t>Circulatory System</a:t>
            </a:r>
            <a:endParaRPr lang="en-US" sz="5400" dirty="0">
              <a:solidFill>
                <a:srgbClr val="660066"/>
              </a:solidFill>
              <a:effectLst>
                <a:outerShdw blurRad="50800" dist="38100" dir="2700000" algn="tl" rotWithShape="0">
                  <a:prstClr val="black">
                    <a:alpha val="40000"/>
                  </a:prstClr>
                </a:outerShdw>
              </a:effectLst>
              <a:latin typeface="Britannic Bold"/>
              <a:cs typeface="Britannic Bold"/>
            </a:endParaRPr>
          </a:p>
        </p:txBody>
      </p:sp>
      <p:sp>
        <p:nvSpPr>
          <p:cNvPr id="4" name="Rectangle 3"/>
          <p:cNvSpPr/>
          <p:nvPr/>
        </p:nvSpPr>
        <p:spPr>
          <a:xfrm>
            <a:off x="-1" y="0"/>
            <a:ext cx="7222315" cy="369332"/>
          </a:xfrm>
          <a:prstGeom prst="rect">
            <a:avLst/>
          </a:prstGeom>
        </p:spPr>
        <p:txBody>
          <a:bodyPr wrap="square">
            <a:spAutoFit/>
          </a:bodyPr>
          <a:lstStyle/>
          <a:p>
            <a:r>
              <a:rPr lang="en-US" dirty="0" smtClean="0">
                <a:latin typeface="Times"/>
                <a:cs typeface="Times"/>
              </a:rPr>
              <a:t>B.  Describe </a:t>
            </a:r>
            <a:r>
              <a:rPr lang="en-US" dirty="0">
                <a:latin typeface="Times"/>
                <a:cs typeface="Times"/>
              </a:rPr>
              <a:t>the role of the respiratory &amp; circulatory system</a:t>
            </a:r>
          </a:p>
        </p:txBody>
      </p:sp>
      <p:sp>
        <p:nvSpPr>
          <p:cNvPr id="7" name="Content Placeholder 2"/>
          <p:cNvSpPr>
            <a:spLocks noGrp="1"/>
          </p:cNvSpPr>
          <p:nvPr>
            <p:ph idx="1"/>
          </p:nvPr>
        </p:nvSpPr>
        <p:spPr>
          <a:xfrm>
            <a:off x="0" y="1086991"/>
            <a:ext cx="4953000" cy="5486400"/>
          </a:xfrm>
        </p:spPr>
        <p:txBody>
          <a:bodyPr/>
          <a:lstStyle/>
          <a:p>
            <a:r>
              <a:rPr lang="en-US" sz="4000" b="1" dirty="0" smtClean="0">
                <a:latin typeface="Times"/>
                <a:cs typeface="Times"/>
              </a:rPr>
              <a:t>1-Capillary:</a:t>
            </a:r>
          </a:p>
          <a:p>
            <a:pPr lvl="1"/>
            <a:r>
              <a:rPr lang="en-US" sz="3400" dirty="0" smtClean="0">
                <a:latin typeface="Times"/>
                <a:cs typeface="Times"/>
              </a:rPr>
              <a:t>Site of gas exchange</a:t>
            </a:r>
          </a:p>
          <a:p>
            <a:pPr lvl="1"/>
            <a:r>
              <a:rPr lang="en-US" sz="3400" dirty="0" smtClean="0">
                <a:latin typeface="Times"/>
                <a:cs typeface="Times"/>
              </a:rPr>
              <a:t>Microscopic in size</a:t>
            </a:r>
          </a:p>
          <a:p>
            <a:pPr lvl="1"/>
            <a:r>
              <a:rPr lang="en-US" sz="3400" dirty="0" smtClean="0">
                <a:latin typeface="Times"/>
                <a:cs typeface="Times"/>
              </a:rPr>
              <a:t>Every inch of your body is covered in hundreds of capillaries</a:t>
            </a:r>
          </a:p>
          <a:p>
            <a:pPr lvl="1"/>
            <a:endParaRPr lang="en-US" dirty="0">
              <a:latin typeface="Times"/>
              <a:cs typeface="Times"/>
            </a:endParaRPr>
          </a:p>
        </p:txBody>
      </p:sp>
      <p:pic>
        <p:nvPicPr>
          <p:cNvPr id="8" name="Picture 3"/>
          <p:cNvPicPr>
            <a:picLocks noChangeAspect="1" noChangeArrowheads="1"/>
          </p:cNvPicPr>
          <p:nvPr/>
        </p:nvPicPr>
        <p:blipFill>
          <a:blip r:embed="rId2" cstate="print"/>
          <a:srcRect/>
          <a:stretch>
            <a:fillRect/>
          </a:stretch>
        </p:blipFill>
        <p:spPr bwMode="auto">
          <a:xfrm>
            <a:off x="4743243" y="1315591"/>
            <a:ext cx="4400757" cy="3962400"/>
          </a:xfrm>
          <a:prstGeom prst="rect">
            <a:avLst/>
          </a:prstGeom>
          <a:noFill/>
          <a:ln w="9525">
            <a:noFill/>
            <a:miter lim="800000"/>
            <a:headEnd/>
            <a:tailEnd/>
          </a:ln>
        </p:spPr>
      </p:pic>
    </p:spTree>
    <p:extLst>
      <p:ext uri="{BB962C8B-B14F-4D97-AF65-F5344CB8AC3E}">
        <p14:creationId xmlns:p14="http://schemas.microsoft.com/office/powerpoint/2010/main" val="1182935715"/>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to="" calcmode="lin" valueType="num">
                                      <p:cBhvr>
                                        <p:cTn id="7" dur="1" fill="hold"/>
                                        <p:tgtEl>
                                          <p:spTgt spid="7">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 to="" calcmode="lin" valueType="num">
                                      <p:cBhvr>
                                        <p:cTn id="12" dur="1" fill="hold"/>
                                        <p:tgtEl>
                                          <p:spTgt spid="7">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 to="" calcmode="lin" valueType="num">
                                      <p:cBhvr>
                                        <p:cTn id="17" dur="1" fill="hold"/>
                                        <p:tgtEl>
                                          <p:spTgt spid="7">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660066"/>
                </a:solidFill>
                <a:effectLst>
                  <a:outerShdw blurRad="50800" dist="38100" dir="2700000" algn="tl" rotWithShape="0">
                    <a:prstClr val="black">
                      <a:alpha val="40000"/>
                    </a:prstClr>
                  </a:outerShdw>
                </a:effectLst>
                <a:latin typeface="Britannic Bold"/>
                <a:cs typeface="Britannic Bold"/>
              </a:rPr>
              <a:t>Circulatory System</a:t>
            </a:r>
            <a:endParaRPr lang="en-US" sz="5400" dirty="0">
              <a:solidFill>
                <a:srgbClr val="660066"/>
              </a:solidFill>
              <a:effectLst>
                <a:outerShdw blurRad="50800" dist="38100" dir="2700000" algn="tl" rotWithShape="0">
                  <a:prstClr val="black">
                    <a:alpha val="40000"/>
                  </a:prstClr>
                </a:outerShdw>
              </a:effectLst>
              <a:latin typeface="Britannic Bold"/>
              <a:cs typeface="Britannic Bold"/>
            </a:endParaRPr>
          </a:p>
        </p:txBody>
      </p:sp>
      <p:sp>
        <p:nvSpPr>
          <p:cNvPr id="4" name="Rectangle 3"/>
          <p:cNvSpPr/>
          <p:nvPr/>
        </p:nvSpPr>
        <p:spPr>
          <a:xfrm>
            <a:off x="-1" y="0"/>
            <a:ext cx="7222315" cy="369332"/>
          </a:xfrm>
          <a:prstGeom prst="rect">
            <a:avLst/>
          </a:prstGeom>
        </p:spPr>
        <p:txBody>
          <a:bodyPr wrap="square">
            <a:spAutoFit/>
          </a:bodyPr>
          <a:lstStyle/>
          <a:p>
            <a:r>
              <a:rPr lang="en-US" dirty="0" smtClean="0">
                <a:latin typeface="Times"/>
                <a:cs typeface="Times"/>
              </a:rPr>
              <a:t>B.  Describe </a:t>
            </a:r>
            <a:r>
              <a:rPr lang="en-US" dirty="0">
                <a:latin typeface="Times"/>
                <a:cs typeface="Times"/>
              </a:rPr>
              <a:t>the role of the respiratory &amp; circulatory system</a:t>
            </a:r>
          </a:p>
        </p:txBody>
      </p:sp>
      <p:sp>
        <p:nvSpPr>
          <p:cNvPr id="5" name="Content Placeholder 2"/>
          <p:cNvSpPr>
            <a:spLocks noGrp="1"/>
          </p:cNvSpPr>
          <p:nvPr>
            <p:ph idx="1"/>
          </p:nvPr>
        </p:nvSpPr>
        <p:spPr>
          <a:xfrm>
            <a:off x="0" y="1295400"/>
            <a:ext cx="6934200" cy="5029201"/>
          </a:xfrm>
        </p:spPr>
        <p:txBody>
          <a:bodyPr/>
          <a:lstStyle/>
          <a:p>
            <a:r>
              <a:rPr lang="en-US" sz="4000" b="1" dirty="0" smtClean="0">
                <a:latin typeface="Times"/>
                <a:cs typeface="Times"/>
              </a:rPr>
              <a:t>2-Vein:</a:t>
            </a:r>
          </a:p>
          <a:p>
            <a:pPr lvl="1"/>
            <a:r>
              <a:rPr lang="en-US" sz="3600" dirty="0" smtClean="0">
                <a:latin typeface="Times"/>
                <a:cs typeface="Times"/>
              </a:rPr>
              <a:t>Pathway of blood headed BACK to the heart</a:t>
            </a:r>
          </a:p>
          <a:p>
            <a:pPr lvl="1"/>
            <a:r>
              <a:rPr lang="en-US" sz="3600" dirty="0" smtClean="0">
                <a:latin typeface="Times"/>
                <a:cs typeface="Times"/>
              </a:rPr>
              <a:t>Always deoxygenated </a:t>
            </a:r>
          </a:p>
          <a:p>
            <a:pPr lvl="2"/>
            <a:r>
              <a:rPr lang="en-US" sz="3300" dirty="0" smtClean="0">
                <a:latin typeface="Times"/>
                <a:cs typeface="Times"/>
              </a:rPr>
              <a:t>With 1 exception</a:t>
            </a:r>
          </a:p>
          <a:p>
            <a:pPr lvl="1"/>
            <a:endParaRPr lang="en-US" dirty="0">
              <a:latin typeface="Times"/>
              <a:cs typeface="Times"/>
            </a:endParaRPr>
          </a:p>
        </p:txBody>
      </p:sp>
      <p:sp>
        <p:nvSpPr>
          <p:cNvPr id="6" name="12-Point Star 5"/>
          <p:cNvSpPr/>
          <p:nvPr/>
        </p:nvSpPr>
        <p:spPr>
          <a:xfrm rot="495652">
            <a:off x="5130540" y="3055677"/>
            <a:ext cx="3809127" cy="2070841"/>
          </a:xfrm>
          <a:prstGeom prst="star12">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a:cs typeface="Times"/>
            </a:endParaRPr>
          </a:p>
        </p:txBody>
      </p:sp>
      <p:sp>
        <p:nvSpPr>
          <p:cNvPr id="7" name="TextBox 6"/>
          <p:cNvSpPr txBox="1"/>
          <p:nvPr/>
        </p:nvSpPr>
        <p:spPr>
          <a:xfrm rot="741903">
            <a:off x="5555144" y="3530233"/>
            <a:ext cx="2971800" cy="1415772"/>
          </a:xfrm>
          <a:prstGeom prst="rect">
            <a:avLst/>
          </a:prstGeom>
          <a:noFill/>
        </p:spPr>
        <p:txBody>
          <a:bodyPr wrap="square" rtlCol="0">
            <a:spAutoFit/>
          </a:bodyPr>
          <a:lstStyle/>
          <a:p>
            <a:pPr algn="ctr"/>
            <a:r>
              <a:rPr lang="en-US" sz="3200" dirty="0" smtClean="0">
                <a:latin typeface="Times"/>
                <a:cs typeface="Times"/>
              </a:rPr>
              <a:t>Small Veins are called </a:t>
            </a:r>
            <a:r>
              <a:rPr lang="en-US" sz="3200" dirty="0" err="1" smtClean="0">
                <a:latin typeface="Times"/>
                <a:cs typeface="Times"/>
              </a:rPr>
              <a:t>Venules</a:t>
            </a:r>
            <a:endParaRPr lang="en-US" sz="3200" dirty="0" smtClean="0">
              <a:latin typeface="Times"/>
              <a:cs typeface="Times"/>
            </a:endParaRPr>
          </a:p>
          <a:p>
            <a:pPr algn="ctr"/>
            <a:endParaRPr lang="en-US" sz="2200" dirty="0" smtClean="0">
              <a:latin typeface="Times"/>
              <a:cs typeface="Times"/>
            </a:endParaRPr>
          </a:p>
        </p:txBody>
      </p:sp>
    </p:spTree>
    <p:extLst>
      <p:ext uri="{BB962C8B-B14F-4D97-AF65-F5344CB8AC3E}">
        <p14:creationId xmlns:p14="http://schemas.microsoft.com/office/powerpoint/2010/main" val="2766191444"/>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to="" calcmode="lin" valueType="num">
                                      <p:cBhvr>
                                        <p:cTn id="7" dur="1" fill="hold"/>
                                        <p:tgtEl>
                                          <p:spTgt spid="5">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 to="" calcmode="lin" valueType="num">
                                      <p:cBhvr>
                                        <p:cTn id="12" dur="1" fill="hold"/>
                                        <p:tgtEl>
                                          <p:spTgt spid="5">
                                            <p:txEl>
                                              <p:pRg st="2" end="2"/>
                                            </p:txEl>
                                          </p:spTgt>
                                        </p:tgtEl>
                                        <p:attrNameLst>
                                          <p:attrName/>
                                        </p:attrNameLst>
                                      </p:cBhvr>
                                    </p:anim>
                                  </p:childTnLst>
                                </p:cTn>
                              </p:par>
                              <p:par>
                                <p:cTn id="13" presetID="24"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 to="" calcmode="lin" valueType="num">
                                      <p:cBhvr>
                                        <p:cTn id="15" dur="1" fill="hold"/>
                                        <p:tgtEl>
                                          <p:spTgt spid="5">
                                            <p:txEl>
                                              <p:pRg st="3" end="3"/>
                                            </p:txEl>
                                          </p:spTgt>
                                        </p:tgtEl>
                                        <p:attrNameLst>
                                          <p:attrName/>
                                        </p:attrNameLst>
                                      </p:cBhvr>
                                    </p:anim>
                                  </p:childTnLst>
                                </p:cTn>
                              </p:par>
                              <p:par>
                                <p:cTn id="16" presetID="24" presetClass="entr" presetSubtype="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 to="" calcmode="lin" valueType="num">
                                      <p:cBhvr>
                                        <p:cTn id="18" dur="1" fill="hold"/>
                                        <p:tgtEl>
                                          <p:spTgt spid="5">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430020" y="463876"/>
            <a:ext cx="3712437" cy="4933634"/>
          </a:xfrm>
          <a:prstGeom prst="rect">
            <a:avLst/>
          </a:prstGeom>
        </p:spPr>
      </p:pic>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660066"/>
                </a:solidFill>
                <a:effectLst>
                  <a:outerShdw blurRad="50800" dist="38100" dir="2700000" algn="tl" rotWithShape="0">
                    <a:prstClr val="black">
                      <a:alpha val="40000"/>
                    </a:prstClr>
                  </a:outerShdw>
                </a:effectLst>
                <a:latin typeface="Britannic Bold"/>
                <a:cs typeface="Britannic Bold"/>
              </a:rPr>
              <a:t>Circulatory System</a:t>
            </a:r>
            <a:endParaRPr lang="en-US" sz="5400" dirty="0">
              <a:solidFill>
                <a:srgbClr val="660066"/>
              </a:solidFill>
              <a:effectLst>
                <a:outerShdw blurRad="50800" dist="38100" dir="2700000" algn="tl" rotWithShape="0">
                  <a:prstClr val="black">
                    <a:alpha val="40000"/>
                  </a:prstClr>
                </a:outerShdw>
              </a:effectLst>
              <a:latin typeface="Britannic Bold"/>
              <a:cs typeface="Britannic Bold"/>
            </a:endParaRPr>
          </a:p>
        </p:txBody>
      </p:sp>
      <p:sp>
        <p:nvSpPr>
          <p:cNvPr id="4" name="Rectangle 3"/>
          <p:cNvSpPr/>
          <p:nvPr/>
        </p:nvSpPr>
        <p:spPr>
          <a:xfrm>
            <a:off x="-1" y="0"/>
            <a:ext cx="7222315" cy="369332"/>
          </a:xfrm>
          <a:prstGeom prst="rect">
            <a:avLst/>
          </a:prstGeom>
        </p:spPr>
        <p:txBody>
          <a:bodyPr wrap="square">
            <a:spAutoFit/>
          </a:bodyPr>
          <a:lstStyle/>
          <a:p>
            <a:r>
              <a:rPr lang="en-US" dirty="0" smtClean="0">
                <a:latin typeface="Times"/>
                <a:cs typeface="Times"/>
              </a:rPr>
              <a:t>B.  Describe </a:t>
            </a:r>
            <a:r>
              <a:rPr lang="en-US" dirty="0">
                <a:latin typeface="Times"/>
                <a:cs typeface="Times"/>
              </a:rPr>
              <a:t>the role of the respiratory &amp; circulatory system</a:t>
            </a:r>
          </a:p>
        </p:txBody>
      </p:sp>
      <p:sp>
        <p:nvSpPr>
          <p:cNvPr id="5" name="Content Placeholder 2"/>
          <p:cNvSpPr>
            <a:spLocks noGrp="1"/>
          </p:cNvSpPr>
          <p:nvPr>
            <p:ph idx="1"/>
          </p:nvPr>
        </p:nvSpPr>
        <p:spPr>
          <a:xfrm>
            <a:off x="0" y="1295400"/>
            <a:ext cx="5638800" cy="5029201"/>
          </a:xfrm>
        </p:spPr>
        <p:txBody>
          <a:bodyPr/>
          <a:lstStyle/>
          <a:p>
            <a:r>
              <a:rPr lang="en-US" sz="4000" b="1" dirty="0" smtClean="0">
                <a:latin typeface="Times"/>
                <a:cs typeface="Times"/>
              </a:rPr>
              <a:t>3-Superior/Inferior Vena Cava</a:t>
            </a:r>
          </a:p>
          <a:p>
            <a:pPr lvl="1"/>
            <a:r>
              <a:rPr lang="en-US" sz="4000" dirty="0" smtClean="0">
                <a:latin typeface="Times"/>
                <a:cs typeface="Times"/>
              </a:rPr>
              <a:t>Where blood ENTERS heart</a:t>
            </a:r>
          </a:p>
          <a:p>
            <a:pPr lvl="1"/>
            <a:endParaRPr lang="en-US" dirty="0">
              <a:latin typeface="Times"/>
              <a:cs typeface="Times"/>
            </a:endParaRPr>
          </a:p>
        </p:txBody>
      </p:sp>
    </p:spTree>
    <p:extLst>
      <p:ext uri="{BB962C8B-B14F-4D97-AF65-F5344CB8AC3E}">
        <p14:creationId xmlns:p14="http://schemas.microsoft.com/office/powerpoint/2010/main" val="3888390288"/>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to="" calcmode="lin" valueType="num">
                                      <p:cBhvr>
                                        <p:cTn id="7" dur="1" fill="hold"/>
                                        <p:tgtEl>
                                          <p:spTgt spid="5">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22794" y="525433"/>
            <a:ext cx="3821205" cy="4883202"/>
          </a:xfrm>
          <a:prstGeom prst="rect">
            <a:avLst/>
          </a:prstGeom>
        </p:spPr>
      </p:pic>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660066"/>
                </a:solidFill>
                <a:effectLst>
                  <a:outerShdw blurRad="50800" dist="38100" dir="2700000" algn="tl" rotWithShape="0">
                    <a:prstClr val="black">
                      <a:alpha val="40000"/>
                    </a:prstClr>
                  </a:outerShdw>
                </a:effectLst>
                <a:latin typeface="Britannic Bold"/>
                <a:cs typeface="Britannic Bold"/>
              </a:rPr>
              <a:t>Circulatory System</a:t>
            </a:r>
            <a:endParaRPr lang="en-US" sz="5400" dirty="0">
              <a:solidFill>
                <a:srgbClr val="660066"/>
              </a:solidFill>
              <a:effectLst>
                <a:outerShdw blurRad="50800" dist="38100" dir="2700000" algn="tl" rotWithShape="0">
                  <a:prstClr val="black">
                    <a:alpha val="40000"/>
                  </a:prstClr>
                </a:outerShdw>
              </a:effectLst>
              <a:latin typeface="Britannic Bold"/>
              <a:cs typeface="Britannic Bold"/>
            </a:endParaRPr>
          </a:p>
        </p:txBody>
      </p:sp>
      <p:sp>
        <p:nvSpPr>
          <p:cNvPr id="4" name="Rectangle 3"/>
          <p:cNvSpPr/>
          <p:nvPr/>
        </p:nvSpPr>
        <p:spPr>
          <a:xfrm>
            <a:off x="-1" y="0"/>
            <a:ext cx="7222315" cy="369332"/>
          </a:xfrm>
          <a:prstGeom prst="rect">
            <a:avLst/>
          </a:prstGeom>
        </p:spPr>
        <p:txBody>
          <a:bodyPr wrap="square">
            <a:spAutoFit/>
          </a:bodyPr>
          <a:lstStyle/>
          <a:p>
            <a:r>
              <a:rPr lang="en-US" dirty="0" smtClean="0">
                <a:latin typeface="Times"/>
                <a:cs typeface="Times"/>
              </a:rPr>
              <a:t>B.  Describe </a:t>
            </a:r>
            <a:r>
              <a:rPr lang="en-US" dirty="0">
                <a:latin typeface="Times"/>
                <a:cs typeface="Times"/>
              </a:rPr>
              <a:t>the role of the respiratory &amp; circulatory system</a:t>
            </a:r>
          </a:p>
        </p:txBody>
      </p:sp>
      <p:sp>
        <p:nvSpPr>
          <p:cNvPr id="5" name="Content Placeholder 2"/>
          <p:cNvSpPr>
            <a:spLocks noGrp="1"/>
          </p:cNvSpPr>
          <p:nvPr>
            <p:ph idx="1"/>
          </p:nvPr>
        </p:nvSpPr>
        <p:spPr>
          <a:xfrm>
            <a:off x="0" y="1295400"/>
            <a:ext cx="5105400" cy="5029201"/>
          </a:xfrm>
        </p:spPr>
        <p:txBody>
          <a:bodyPr/>
          <a:lstStyle/>
          <a:p>
            <a:r>
              <a:rPr lang="en-US" sz="4000" b="1" dirty="0" smtClean="0">
                <a:latin typeface="Times"/>
                <a:cs typeface="Times"/>
              </a:rPr>
              <a:t>4-Right Atrium</a:t>
            </a:r>
          </a:p>
          <a:p>
            <a:pPr lvl="1"/>
            <a:r>
              <a:rPr lang="en-US" sz="4000" dirty="0" smtClean="0">
                <a:latin typeface="Times"/>
                <a:cs typeface="Times"/>
              </a:rPr>
              <a:t>1</a:t>
            </a:r>
            <a:r>
              <a:rPr lang="en-US" sz="4000" baseline="30000" dirty="0" smtClean="0">
                <a:latin typeface="Times"/>
                <a:cs typeface="Times"/>
              </a:rPr>
              <a:t>st</a:t>
            </a:r>
            <a:r>
              <a:rPr lang="en-US" sz="4000" dirty="0" smtClean="0">
                <a:latin typeface="Times"/>
                <a:cs typeface="Times"/>
              </a:rPr>
              <a:t> Chamber of the heart</a:t>
            </a:r>
          </a:p>
          <a:p>
            <a:pPr lvl="1"/>
            <a:endParaRPr lang="en-US" dirty="0">
              <a:latin typeface="Times"/>
              <a:cs typeface="Times"/>
            </a:endParaRPr>
          </a:p>
        </p:txBody>
      </p:sp>
    </p:spTree>
    <p:extLst>
      <p:ext uri="{BB962C8B-B14F-4D97-AF65-F5344CB8AC3E}">
        <p14:creationId xmlns:p14="http://schemas.microsoft.com/office/powerpoint/2010/main" val="431583117"/>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to="" calcmode="lin" valueType="num">
                                      <p:cBhvr>
                                        <p:cTn id="7" dur="1" fill="hold"/>
                                        <p:tgtEl>
                                          <p:spTgt spid="5">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64335" y="498976"/>
            <a:ext cx="3779666" cy="4830118"/>
          </a:xfrm>
          <a:prstGeom prst="rect">
            <a:avLst/>
          </a:prstGeom>
        </p:spPr>
      </p:pic>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660066"/>
                </a:solidFill>
                <a:effectLst>
                  <a:outerShdw blurRad="50800" dist="38100" dir="2700000" algn="tl" rotWithShape="0">
                    <a:prstClr val="black">
                      <a:alpha val="40000"/>
                    </a:prstClr>
                  </a:outerShdw>
                </a:effectLst>
                <a:latin typeface="Britannic Bold"/>
                <a:cs typeface="Britannic Bold"/>
              </a:rPr>
              <a:t>Circulatory System</a:t>
            </a:r>
            <a:endParaRPr lang="en-US" sz="5400" dirty="0">
              <a:solidFill>
                <a:srgbClr val="660066"/>
              </a:solidFill>
              <a:effectLst>
                <a:outerShdw blurRad="50800" dist="38100" dir="2700000" algn="tl" rotWithShape="0">
                  <a:prstClr val="black">
                    <a:alpha val="40000"/>
                  </a:prstClr>
                </a:outerShdw>
              </a:effectLst>
              <a:latin typeface="Britannic Bold"/>
              <a:cs typeface="Britannic Bold"/>
            </a:endParaRPr>
          </a:p>
        </p:txBody>
      </p:sp>
      <p:sp>
        <p:nvSpPr>
          <p:cNvPr id="4" name="Rectangle 3"/>
          <p:cNvSpPr/>
          <p:nvPr/>
        </p:nvSpPr>
        <p:spPr>
          <a:xfrm>
            <a:off x="-1" y="0"/>
            <a:ext cx="7222315" cy="369332"/>
          </a:xfrm>
          <a:prstGeom prst="rect">
            <a:avLst/>
          </a:prstGeom>
        </p:spPr>
        <p:txBody>
          <a:bodyPr wrap="square">
            <a:spAutoFit/>
          </a:bodyPr>
          <a:lstStyle/>
          <a:p>
            <a:r>
              <a:rPr lang="en-US" dirty="0" smtClean="0">
                <a:latin typeface="Times"/>
                <a:cs typeface="Times"/>
              </a:rPr>
              <a:t>B.  Describe </a:t>
            </a:r>
            <a:r>
              <a:rPr lang="en-US" dirty="0">
                <a:latin typeface="Times"/>
                <a:cs typeface="Times"/>
              </a:rPr>
              <a:t>the role of the respiratory &amp; circulatory system</a:t>
            </a:r>
          </a:p>
        </p:txBody>
      </p:sp>
      <p:sp>
        <p:nvSpPr>
          <p:cNvPr id="5" name="Content Placeholder 2"/>
          <p:cNvSpPr>
            <a:spLocks noGrp="1"/>
          </p:cNvSpPr>
          <p:nvPr>
            <p:ph idx="1"/>
          </p:nvPr>
        </p:nvSpPr>
        <p:spPr>
          <a:xfrm>
            <a:off x="0" y="1295400"/>
            <a:ext cx="5638800" cy="5029201"/>
          </a:xfrm>
        </p:spPr>
        <p:txBody>
          <a:bodyPr/>
          <a:lstStyle/>
          <a:p>
            <a:r>
              <a:rPr lang="en-US" sz="4000" b="1" dirty="0" smtClean="0">
                <a:latin typeface="Times"/>
                <a:cs typeface="Times"/>
              </a:rPr>
              <a:t>5-Tricuspid Valve</a:t>
            </a:r>
          </a:p>
          <a:p>
            <a:pPr lvl="1"/>
            <a:r>
              <a:rPr lang="en-US" sz="3600" dirty="0" smtClean="0">
                <a:latin typeface="Times"/>
                <a:cs typeface="Times"/>
              </a:rPr>
              <a:t>3 Sections</a:t>
            </a:r>
            <a:endParaRPr lang="en-US" sz="3600" dirty="0">
              <a:latin typeface="Times"/>
              <a:cs typeface="Times"/>
            </a:endParaRPr>
          </a:p>
        </p:txBody>
      </p:sp>
      <p:pic>
        <p:nvPicPr>
          <p:cNvPr id="6" name="Picture 2" descr="http://static.howstuffworks.com/gif/sound-of-heartbeat2.jpg"/>
          <p:cNvPicPr>
            <a:picLocks noChangeAspect="1" noChangeArrowheads="1"/>
          </p:cNvPicPr>
          <p:nvPr/>
        </p:nvPicPr>
        <p:blipFill>
          <a:blip r:embed="rId3" cstate="print"/>
          <a:srcRect l="40000" b="53668"/>
          <a:stretch>
            <a:fillRect/>
          </a:stretch>
        </p:blipFill>
        <p:spPr bwMode="auto">
          <a:xfrm>
            <a:off x="988461" y="2802310"/>
            <a:ext cx="4375874" cy="2187937"/>
          </a:xfrm>
          <a:prstGeom prst="rect">
            <a:avLst/>
          </a:prstGeom>
          <a:noFill/>
        </p:spPr>
      </p:pic>
    </p:spTree>
    <p:extLst>
      <p:ext uri="{BB962C8B-B14F-4D97-AF65-F5344CB8AC3E}">
        <p14:creationId xmlns:p14="http://schemas.microsoft.com/office/powerpoint/2010/main" val="1347384493"/>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12278"/>
          <a:stretch/>
        </p:blipFill>
        <p:spPr>
          <a:xfrm>
            <a:off x="5232957" y="435011"/>
            <a:ext cx="3911043" cy="4960775"/>
          </a:xfrm>
          <a:prstGeom prst="rect">
            <a:avLst/>
          </a:prstGeom>
        </p:spPr>
      </p:pic>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660066"/>
                </a:solidFill>
                <a:effectLst>
                  <a:outerShdw blurRad="50800" dist="38100" dir="2700000" algn="tl" rotWithShape="0">
                    <a:prstClr val="black">
                      <a:alpha val="40000"/>
                    </a:prstClr>
                  </a:outerShdw>
                </a:effectLst>
                <a:latin typeface="Britannic Bold"/>
                <a:cs typeface="Britannic Bold"/>
              </a:rPr>
              <a:t>Circulatory System</a:t>
            </a:r>
            <a:endParaRPr lang="en-US" sz="5400" dirty="0">
              <a:solidFill>
                <a:srgbClr val="660066"/>
              </a:solidFill>
              <a:effectLst>
                <a:outerShdw blurRad="50800" dist="38100" dir="2700000" algn="tl" rotWithShape="0">
                  <a:prstClr val="black">
                    <a:alpha val="40000"/>
                  </a:prstClr>
                </a:outerShdw>
              </a:effectLst>
              <a:latin typeface="Britannic Bold"/>
              <a:cs typeface="Britannic Bold"/>
            </a:endParaRPr>
          </a:p>
        </p:txBody>
      </p:sp>
      <p:sp>
        <p:nvSpPr>
          <p:cNvPr id="4" name="Rectangle 3"/>
          <p:cNvSpPr/>
          <p:nvPr/>
        </p:nvSpPr>
        <p:spPr>
          <a:xfrm>
            <a:off x="-1" y="0"/>
            <a:ext cx="7222315" cy="369332"/>
          </a:xfrm>
          <a:prstGeom prst="rect">
            <a:avLst/>
          </a:prstGeom>
        </p:spPr>
        <p:txBody>
          <a:bodyPr wrap="square">
            <a:spAutoFit/>
          </a:bodyPr>
          <a:lstStyle/>
          <a:p>
            <a:r>
              <a:rPr lang="en-US" dirty="0" smtClean="0">
                <a:latin typeface="Times"/>
                <a:cs typeface="Times"/>
              </a:rPr>
              <a:t>B.  Describe </a:t>
            </a:r>
            <a:r>
              <a:rPr lang="en-US" dirty="0">
                <a:latin typeface="Times"/>
                <a:cs typeface="Times"/>
              </a:rPr>
              <a:t>the role of the respiratory &amp; circulatory system</a:t>
            </a:r>
          </a:p>
        </p:txBody>
      </p:sp>
      <p:sp>
        <p:nvSpPr>
          <p:cNvPr id="8" name="Content Placeholder 2"/>
          <p:cNvSpPr>
            <a:spLocks noGrp="1"/>
          </p:cNvSpPr>
          <p:nvPr>
            <p:ph idx="1"/>
          </p:nvPr>
        </p:nvSpPr>
        <p:spPr>
          <a:xfrm>
            <a:off x="0" y="1295400"/>
            <a:ext cx="5638800" cy="5029201"/>
          </a:xfrm>
        </p:spPr>
        <p:txBody>
          <a:bodyPr/>
          <a:lstStyle/>
          <a:p>
            <a:r>
              <a:rPr lang="en-US" sz="4000" b="1" dirty="0" smtClean="0">
                <a:latin typeface="Times"/>
                <a:cs typeface="Times"/>
              </a:rPr>
              <a:t>6-Purkinje Fibers</a:t>
            </a:r>
          </a:p>
          <a:p>
            <a:pPr lvl="1"/>
            <a:r>
              <a:rPr lang="en-US" sz="3600" dirty="0" smtClean="0">
                <a:latin typeface="Times"/>
                <a:cs typeface="Times"/>
              </a:rPr>
              <a:t>Prevent backflow of blood</a:t>
            </a:r>
            <a:endParaRPr lang="en-US" sz="3300" dirty="0" smtClean="0">
              <a:latin typeface="Times"/>
              <a:cs typeface="Times"/>
            </a:endParaRPr>
          </a:p>
          <a:p>
            <a:pPr lvl="1"/>
            <a:endParaRPr lang="en-US" dirty="0">
              <a:latin typeface="Times"/>
              <a:cs typeface="Times"/>
            </a:endParaRPr>
          </a:p>
        </p:txBody>
      </p:sp>
    </p:spTree>
    <p:extLst>
      <p:ext uri="{BB962C8B-B14F-4D97-AF65-F5344CB8AC3E}">
        <p14:creationId xmlns:p14="http://schemas.microsoft.com/office/powerpoint/2010/main" val="269293232"/>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to="" calcmode="lin" valueType="num">
                                      <p:cBhvr>
                                        <p:cTn id="7" dur="1" fill="hold"/>
                                        <p:tgtEl>
                                          <p:spTgt spid="8">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FF0000"/>
                </a:solidFill>
                <a:effectLst>
                  <a:outerShdw blurRad="50800" dist="38100" dir="2700000" algn="tl" rotWithShape="0">
                    <a:prstClr val="black">
                      <a:alpha val="40000"/>
                    </a:prstClr>
                  </a:outerShdw>
                </a:effectLst>
                <a:latin typeface="Britannic Bold"/>
                <a:cs typeface="Britannic Bold"/>
              </a:rPr>
              <a:t>Muscular System</a:t>
            </a:r>
            <a:endParaRPr lang="en-US" sz="5400" dirty="0">
              <a:solidFill>
                <a:srgbClr val="FF0000"/>
              </a:solidFill>
              <a:effectLst>
                <a:outerShdw blurRad="50800" dist="38100" dir="2700000" algn="tl" rotWithShape="0">
                  <a:prstClr val="black">
                    <a:alpha val="40000"/>
                  </a:prstClr>
                </a:outerShdw>
              </a:effectLst>
              <a:latin typeface="Britannic Bold"/>
              <a:cs typeface="Britannic Bold"/>
            </a:endParaRPr>
          </a:p>
        </p:txBody>
      </p:sp>
      <p:sp>
        <p:nvSpPr>
          <p:cNvPr id="3" name="Content Placeholder 2"/>
          <p:cNvSpPr>
            <a:spLocks noGrp="1"/>
          </p:cNvSpPr>
          <p:nvPr>
            <p:ph idx="1"/>
          </p:nvPr>
        </p:nvSpPr>
        <p:spPr>
          <a:xfrm>
            <a:off x="457200" y="1164170"/>
            <a:ext cx="8229600" cy="4257774"/>
          </a:xfrm>
        </p:spPr>
        <p:txBody>
          <a:bodyPr/>
          <a:lstStyle/>
          <a:p>
            <a:pPr marL="0" indent="0">
              <a:buNone/>
            </a:pPr>
            <a:r>
              <a:rPr lang="en-US" b="1" u="sng" dirty="0">
                <a:latin typeface="Times"/>
                <a:cs typeface="Times"/>
              </a:rPr>
              <a:t>Function &amp; Purpose:</a:t>
            </a:r>
          </a:p>
          <a:p>
            <a:pPr marL="0" indent="0">
              <a:buNone/>
            </a:pPr>
            <a:r>
              <a:rPr lang="en-US" dirty="0" smtClean="0">
                <a:latin typeface="Times"/>
                <a:cs typeface="Times"/>
              </a:rPr>
              <a:t>Provides movement to </a:t>
            </a:r>
            <a:r>
              <a:rPr lang="en-US" dirty="0">
                <a:latin typeface="Times"/>
                <a:cs typeface="Times"/>
              </a:rPr>
              <a:t>the body</a:t>
            </a:r>
          </a:p>
          <a:p>
            <a:pPr marL="0" indent="0">
              <a:buNone/>
            </a:pPr>
            <a:endParaRPr lang="en-US" dirty="0">
              <a:latin typeface="Times"/>
              <a:cs typeface="Times"/>
            </a:endParaRPr>
          </a:p>
          <a:p>
            <a:pPr marL="0" indent="0">
              <a:buNone/>
            </a:pPr>
            <a:r>
              <a:rPr lang="en-US" b="1" u="sng" dirty="0">
                <a:latin typeface="Times"/>
                <a:cs typeface="Times"/>
              </a:rPr>
              <a:t>System is made up of:</a:t>
            </a:r>
          </a:p>
          <a:p>
            <a:r>
              <a:rPr lang="en-US" dirty="0" smtClean="0">
                <a:latin typeface="Times"/>
                <a:cs typeface="Times"/>
              </a:rPr>
              <a:t>Skeletal Muscle</a:t>
            </a:r>
          </a:p>
          <a:p>
            <a:r>
              <a:rPr lang="en-US" dirty="0" smtClean="0">
                <a:latin typeface="Times"/>
                <a:cs typeface="Times"/>
              </a:rPr>
              <a:t>Smooth Muscle</a:t>
            </a:r>
          </a:p>
          <a:p>
            <a:r>
              <a:rPr lang="en-US" dirty="0" smtClean="0">
                <a:latin typeface="Times"/>
                <a:cs typeface="Times"/>
              </a:rPr>
              <a:t>Cardiac</a:t>
            </a:r>
            <a:endParaRPr lang="en-US" dirty="0">
              <a:latin typeface="Times"/>
              <a:cs typeface="Times"/>
            </a:endParaRPr>
          </a:p>
          <a:p>
            <a:pPr marL="0" indent="0">
              <a:buNone/>
            </a:pPr>
            <a:endParaRPr lang="en-US" dirty="0">
              <a:latin typeface="Times"/>
              <a:cs typeface="Times"/>
            </a:endParaRPr>
          </a:p>
        </p:txBody>
      </p:sp>
      <p:sp>
        <p:nvSpPr>
          <p:cNvPr id="4" name="Rectangle 3"/>
          <p:cNvSpPr/>
          <p:nvPr/>
        </p:nvSpPr>
        <p:spPr>
          <a:xfrm>
            <a:off x="-1" y="0"/>
            <a:ext cx="7222315" cy="369332"/>
          </a:xfrm>
          <a:prstGeom prst="rect">
            <a:avLst/>
          </a:prstGeom>
        </p:spPr>
        <p:txBody>
          <a:bodyPr wrap="square">
            <a:spAutoFit/>
          </a:bodyPr>
          <a:lstStyle/>
          <a:p>
            <a:pPr marL="514350" indent="-514350">
              <a:buFont typeface="+mj-lt"/>
              <a:buAutoNum type="alphaUcPeriod"/>
            </a:pPr>
            <a:r>
              <a:rPr lang="en-US" dirty="0">
                <a:latin typeface="Times"/>
                <a:cs typeface="Times"/>
              </a:rPr>
              <a:t>Describe the role of the muscular and skeletal system</a:t>
            </a:r>
          </a:p>
        </p:txBody>
      </p:sp>
    </p:spTree>
    <p:extLst>
      <p:ext uri="{BB962C8B-B14F-4D97-AF65-F5344CB8AC3E}">
        <p14:creationId xmlns:p14="http://schemas.microsoft.com/office/powerpoint/2010/main" val="132180973"/>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882639" y="686041"/>
            <a:ext cx="4261361" cy="4708356"/>
          </a:xfrm>
          <a:prstGeom prst="rect">
            <a:avLst/>
          </a:prstGeom>
        </p:spPr>
      </p:pic>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660066"/>
                </a:solidFill>
                <a:effectLst>
                  <a:outerShdw blurRad="50800" dist="38100" dir="2700000" algn="tl" rotWithShape="0">
                    <a:prstClr val="black">
                      <a:alpha val="40000"/>
                    </a:prstClr>
                  </a:outerShdw>
                </a:effectLst>
                <a:latin typeface="Britannic Bold"/>
                <a:cs typeface="Britannic Bold"/>
              </a:rPr>
              <a:t>Circulatory System</a:t>
            </a:r>
            <a:endParaRPr lang="en-US" sz="5400" dirty="0">
              <a:solidFill>
                <a:srgbClr val="660066"/>
              </a:solidFill>
              <a:effectLst>
                <a:outerShdw blurRad="50800" dist="38100" dir="2700000" algn="tl" rotWithShape="0">
                  <a:prstClr val="black">
                    <a:alpha val="40000"/>
                  </a:prstClr>
                </a:outerShdw>
              </a:effectLst>
              <a:latin typeface="Britannic Bold"/>
              <a:cs typeface="Britannic Bold"/>
            </a:endParaRPr>
          </a:p>
        </p:txBody>
      </p:sp>
      <p:sp>
        <p:nvSpPr>
          <p:cNvPr id="4" name="Rectangle 3"/>
          <p:cNvSpPr/>
          <p:nvPr/>
        </p:nvSpPr>
        <p:spPr>
          <a:xfrm>
            <a:off x="-1" y="0"/>
            <a:ext cx="7222315" cy="369332"/>
          </a:xfrm>
          <a:prstGeom prst="rect">
            <a:avLst/>
          </a:prstGeom>
        </p:spPr>
        <p:txBody>
          <a:bodyPr wrap="square">
            <a:spAutoFit/>
          </a:bodyPr>
          <a:lstStyle/>
          <a:p>
            <a:r>
              <a:rPr lang="en-US" dirty="0" smtClean="0">
                <a:latin typeface="Times"/>
                <a:cs typeface="Times"/>
              </a:rPr>
              <a:t>B.  Describe </a:t>
            </a:r>
            <a:r>
              <a:rPr lang="en-US" dirty="0">
                <a:latin typeface="Times"/>
                <a:cs typeface="Times"/>
              </a:rPr>
              <a:t>the role of the respiratory &amp; circulatory system</a:t>
            </a:r>
          </a:p>
        </p:txBody>
      </p:sp>
      <p:sp>
        <p:nvSpPr>
          <p:cNvPr id="7" name="Content Placeholder 2"/>
          <p:cNvSpPr>
            <a:spLocks noGrp="1"/>
          </p:cNvSpPr>
          <p:nvPr>
            <p:ph idx="1"/>
          </p:nvPr>
        </p:nvSpPr>
        <p:spPr>
          <a:xfrm>
            <a:off x="0" y="1295400"/>
            <a:ext cx="5638800" cy="5029201"/>
          </a:xfrm>
        </p:spPr>
        <p:txBody>
          <a:bodyPr/>
          <a:lstStyle/>
          <a:p>
            <a:r>
              <a:rPr lang="en-US" sz="4000" b="1" dirty="0" smtClean="0">
                <a:latin typeface="Times"/>
                <a:cs typeface="Times"/>
              </a:rPr>
              <a:t>7-Right Ventricle</a:t>
            </a:r>
          </a:p>
          <a:p>
            <a:pPr lvl="1"/>
            <a:r>
              <a:rPr lang="en-US" sz="3600" dirty="0" smtClean="0">
                <a:latin typeface="Times"/>
                <a:cs typeface="Times"/>
              </a:rPr>
              <a:t>2</a:t>
            </a:r>
            <a:r>
              <a:rPr lang="en-US" sz="3600" baseline="30000" dirty="0" smtClean="0">
                <a:latin typeface="Times"/>
                <a:cs typeface="Times"/>
              </a:rPr>
              <a:t>nd</a:t>
            </a:r>
            <a:r>
              <a:rPr lang="en-US" sz="3600" dirty="0" smtClean="0">
                <a:latin typeface="Times"/>
                <a:cs typeface="Times"/>
              </a:rPr>
              <a:t> Chamber of heart</a:t>
            </a:r>
            <a:endParaRPr lang="en-US" sz="3300" dirty="0" smtClean="0">
              <a:latin typeface="Times"/>
              <a:cs typeface="Times"/>
            </a:endParaRPr>
          </a:p>
          <a:p>
            <a:pPr lvl="1"/>
            <a:endParaRPr lang="en-US" dirty="0">
              <a:latin typeface="Times"/>
              <a:cs typeface="Times"/>
            </a:endParaRPr>
          </a:p>
        </p:txBody>
      </p:sp>
    </p:spTree>
    <p:extLst>
      <p:ext uri="{BB962C8B-B14F-4D97-AF65-F5344CB8AC3E}">
        <p14:creationId xmlns:p14="http://schemas.microsoft.com/office/powerpoint/2010/main" val="750921842"/>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to="" calcmode="lin" valueType="num">
                                      <p:cBhvr>
                                        <p:cTn id="7" dur="1" fill="hold"/>
                                        <p:tgtEl>
                                          <p:spTgt spid="7">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466628" y="573040"/>
            <a:ext cx="4677371" cy="4864466"/>
          </a:xfrm>
          <a:prstGeom prst="rect">
            <a:avLst/>
          </a:prstGeom>
        </p:spPr>
      </p:pic>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660066"/>
                </a:solidFill>
                <a:effectLst>
                  <a:outerShdw blurRad="50800" dist="38100" dir="2700000" algn="tl" rotWithShape="0">
                    <a:prstClr val="black">
                      <a:alpha val="40000"/>
                    </a:prstClr>
                  </a:outerShdw>
                </a:effectLst>
                <a:latin typeface="Britannic Bold"/>
                <a:cs typeface="Britannic Bold"/>
              </a:rPr>
              <a:t>Circulatory System</a:t>
            </a:r>
            <a:endParaRPr lang="en-US" sz="5400" dirty="0">
              <a:solidFill>
                <a:srgbClr val="660066"/>
              </a:solidFill>
              <a:effectLst>
                <a:outerShdw blurRad="50800" dist="38100" dir="2700000" algn="tl" rotWithShape="0">
                  <a:prstClr val="black">
                    <a:alpha val="40000"/>
                  </a:prstClr>
                </a:outerShdw>
              </a:effectLst>
              <a:latin typeface="Britannic Bold"/>
              <a:cs typeface="Britannic Bold"/>
            </a:endParaRPr>
          </a:p>
        </p:txBody>
      </p:sp>
      <p:sp>
        <p:nvSpPr>
          <p:cNvPr id="4" name="Rectangle 3"/>
          <p:cNvSpPr/>
          <p:nvPr/>
        </p:nvSpPr>
        <p:spPr>
          <a:xfrm>
            <a:off x="-1" y="0"/>
            <a:ext cx="7222315" cy="369332"/>
          </a:xfrm>
          <a:prstGeom prst="rect">
            <a:avLst/>
          </a:prstGeom>
        </p:spPr>
        <p:txBody>
          <a:bodyPr wrap="square">
            <a:spAutoFit/>
          </a:bodyPr>
          <a:lstStyle/>
          <a:p>
            <a:r>
              <a:rPr lang="en-US" dirty="0" smtClean="0">
                <a:latin typeface="Times"/>
                <a:cs typeface="Times"/>
              </a:rPr>
              <a:t>B.  Describe </a:t>
            </a:r>
            <a:r>
              <a:rPr lang="en-US" dirty="0">
                <a:latin typeface="Times"/>
                <a:cs typeface="Times"/>
              </a:rPr>
              <a:t>the role of the respiratory &amp; circulatory system</a:t>
            </a:r>
          </a:p>
        </p:txBody>
      </p:sp>
      <p:sp>
        <p:nvSpPr>
          <p:cNvPr id="8" name="Content Placeholder 2"/>
          <p:cNvSpPr>
            <a:spLocks noGrp="1"/>
          </p:cNvSpPr>
          <p:nvPr>
            <p:ph idx="1"/>
          </p:nvPr>
        </p:nvSpPr>
        <p:spPr>
          <a:xfrm>
            <a:off x="0" y="1295400"/>
            <a:ext cx="5638800" cy="5029201"/>
          </a:xfrm>
        </p:spPr>
        <p:txBody>
          <a:bodyPr/>
          <a:lstStyle/>
          <a:p>
            <a:r>
              <a:rPr lang="en-US" sz="4000" b="1" dirty="0" smtClean="0">
                <a:latin typeface="Times"/>
                <a:cs typeface="Times"/>
              </a:rPr>
              <a:t>8-Semilunar Valve</a:t>
            </a:r>
          </a:p>
          <a:p>
            <a:pPr lvl="1"/>
            <a:r>
              <a:rPr lang="en-US" sz="3600" dirty="0" smtClean="0">
                <a:latin typeface="Times"/>
                <a:cs typeface="Times"/>
              </a:rPr>
              <a:t>Deoxygenated blood LEAVES the heart through this valve</a:t>
            </a:r>
          </a:p>
          <a:p>
            <a:pPr lvl="1"/>
            <a:endParaRPr lang="en-US" dirty="0">
              <a:latin typeface="Times"/>
              <a:cs typeface="Times"/>
            </a:endParaRPr>
          </a:p>
        </p:txBody>
      </p:sp>
    </p:spTree>
    <p:extLst>
      <p:ext uri="{BB962C8B-B14F-4D97-AF65-F5344CB8AC3E}">
        <p14:creationId xmlns:p14="http://schemas.microsoft.com/office/powerpoint/2010/main" val="658168483"/>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to="" calcmode="lin" valueType="num">
                                      <p:cBhvr>
                                        <p:cTn id="7" dur="1" fill="hold"/>
                                        <p:tgtEl>
                                          <p:spTgt spid="8">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660066"/>
                </a:solidFill>
                <a:effectLst>
                  <a:outerShdw blurRad="50800" dist="38100" dir="2700000" algn="tl" rotWithShape="0">
                    <a:prstClr val="black">
                      <a:alpha val="40000"/>
                    </a:prstClr>
                  </a:outerShdw>
                </a:effectLst>
                <a:latin typeface="Britannic Bold"/>
                <a:cs typeface="Britannic Bold"/>
              </a:rPr>
              <a:t>Circulatory System</a:t>
            </a:r>
            <a:endParaRPr lang="en-US" sz="5400" dirty="0">
              <a:solidFill>
                <a:srgbClr val="660066"/>
              </a:solidFill>
              <a:effectLst>
                <a:outerShdw blurRad="50800" dist="38100" dir="2700000" algn="tl" rotWithShape="0">
                  <a:prstClr val="black">
                    <a:alpha val="40000"/>
                  </a:prstClr>
                </a:outerShdw>
              </a:effectLst>
              <a:latin typeface="Britannic Bold"/>
              <a:cs typeface="Britannic Bold"/>
            </a:endParaRPr>
          </a:p>
        </p:txBody>
      </p:sp>
      <p:sp>
        <p:nvSpPr>
          <p:cNvPr id="4" name="Rectangle 3"/>
          <p:cNvSpPr/>
          <p:nvPr/>
        </p:nvSpPr>
        <p:spPr>
          <a:xfrm>
            <a:off x="-1" y="0"/>
            <a:ext cx="7222315" cy="369332"/>
          </a:xfrm>
          <a:prstGeom prst="rect">
            <a:avLst/>
          </a:prstGeom>
        </p:spPr>
        <p:txBody>
          <a:bodyPr wrap="square">
            <a:spAutoFit/>
          </a:bodyPr>
          <a:lstStyle/>
          <a:p>
            <a:r>
              <a:rPr lang="en-US" dirty="0" smtClean="0">
                <a:latin typeface="Times"/>
                <a:cs typeface="Times"/>
              </a:rPr>
              <a:t>B.  Describe </a:t>
            </a:r>
            <a:r>
              <a:rPr lang="en-US" dirty="0">
                <a:latin typeface="Times"/>
                <a:cs typeface="Times"/>
              </a:rPr>
              <a:t>the role of the respiratory &amp; circulatory system</a:t>
            </a:r>
          </a:p>
        </p:txBody>
      </p:sp>
      <p:pic>
        <p:nvPicPr>
          <p:cNvPr id="5" name="Picture 5" descr="lung"/>
          <p:cNvPicPr>
            <a:picLocks noChangeAspect="1" noChangeArrowheads="1"/>
          </p:cNvPicPr>
          <p:nvPr/>
        </p:nvPicPr>
        <p:blipFill>
          <a:blip r:embed="rId2" cstate="print"/>
          <a:srcRect/>
          <a:stretch>
            <a:fillRect/>
          </a:stretch>
        </p:blipFill>
        <p:spPr bwMode="auto">
          <a:xfrm>
            <a:off x="5540486" y="1284932"/>
            <a:ext cx="3363656" cy="3826631"/>
          </a:xfrm>
          <a:prstGeom prst="rect">
            <a:avLst/>
          </a:prstGeom>
          <a:noFill/>
        </p:spPr>
      </p:pic>
      <p:sp>
        <p:nvSpPr>
          <p:cNvPr id="6" name="Content Placeholder 2"/>
          <p:cNvSpPr>
            <a:spLocks noGrp="1"/>
          </p:cNvSpPr>
          <p:nvPr>
            <p:ph idx="1"/>
          </p:nvPr>
        </p:nvSpPr>
        <p:spPr>
          <a:xfrm>
            <a:off x="0" y="1295400"/>
            <a:ext cx="5410200" cy="5029201"/>
          </a:xfrm>
        </p:spPr>
        <p:txBody>
          <a:bodyPr/>
          <a:lstStyle/>
          <a:p>
            <a:r>
              <a:rPr lang="en-US" sz="4000" b="1" dirty="0" smtClean="0">
                <a:latin typeface="Times"/>
                <a:cs typeface="Times"/>
              </a:rPr>
              <a:t>9-Lungs</a:t>
            </a:r>
          </a:p>
          <a:p>
            <a:pPr lvl="1"/>
            <a:r>
              <a:rPr lang="en-US" sz="3200" dirty="0" smtClean="0">
                <a:latin typeface="Times"/>
                <a:cs typeface="Times"/>
              </a:rPr>
              <a:t>Blood is oxygenated by lungs</a:t>
            </a:r>
          </a:p>
          <a:p>
            <a:pPr lvl="1"/>
            <a:r>
              <a:rPr lang="en-US" sz="3200" dirty="0" smtClean="0">
                <a:latin typeface="Times"/>
                <a:cs typeface="Times"/>
              </a:rPr>
              <a:t>Oxygen exchange takes place by passing from the alveoli</a:t>
            </a:r>
            <a:r>
              <a:rPr lang="en-US" dirty="0" smtClean="0">
                <a:latin typeface="Times"/>
                <a:cs typeface="Times"/>
              </a:rPr>
              <a:t> </a:t>
            </a:r>
            <a:r>
              <a:rPr lang="en-US" sz="2000" dirty="0" smtClean="0">
                <a:latin typeface="Times"/>
                <a:cs typeface="Times"/>
              </a:rPr>
              <a:t>(respiratory system)</a:t>
            </a:r>
            <a:r>
              <a:rPr lang="en-US" sz="3200" dirty="0" smtClean="0">
                <a:latin typeface="Times"/>
                <a:cs typeface="Times"/>
              </a:rPr>
              <a:t> to</a:t>
            </a:r>
            <a:r>
              <a:rPr lang="en-US" sz="3600" dirty="0" smtClean="0">
                <a:latin typeface="Times"/>
                <a:cs typeface="Times"/>
              </a:rPr>
              <a:t> </a:t>
            </a:r>
            <a:r>
              <a:rPr lang="en-US" sz="3200" dirty="0" smtClean="0">
                <a:latin typeface="Times"/>
                <a:cs typeface="Times"/>
              </a:rPr>
              <a:t>the capillaries </a:t>
            </a:r>
            <a:r>
              <a:rPr lang="en-US" sz="2000" dirty="0" smtClean="0">
                <a:latin typeface="Times"/>
                <a:cs typeface="Times"/>
              </a:rPr>
              <a:t>(circulatory system)</a:t>
            </a:r>
            <a:endParaRPr lang="en-US" dirty="0" smtClean="0">
              <a:latin typeface="Times"/>
              <a:cs typeface="Times"/>
            </a:endParaRPr>
          </a:p>
          <a:p>
            <a:pPr lvl="1"/>
            <a:endParaRPr lang="en-US" dirty="0">
              <a:latin typeface="Times"/>
              <a:cs typeface="Times"/>
            </a:endParaRPr>
          </a:p>
        </p:txBody>
      </p:sp>
    </p:spTree>
    <p:extLst>
      <p:ext uri="{BB962C8B-B14F-4D97-AF65-F5344CB8AC3E}">
        <p14:creationId xmlns:p14="http://schemas.microsoft.com/office/powerpoint/2010/main" val="516882305"/>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to="" calcmode="lin" valueType="num">
                                      <p:cBhvr>
                                        <p:cTn id="7" dur="1" fill="hold"/>
                                        <p:tgtEl>
                                          <p:spTgt spid="6">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 to="" calcmode="lin" valueType="num">
                                      <p:cBhvr>
                                        <p:cTn id="12" dur="1" fill="hold"/>
                                        <p:tgtEl>
                                          <p:spTgt spid="6">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172" y="571500"/>
            <a:ext cx="4646501" cy="4773802"/>
          </a:xfrm>
          <a:prstGeom prst="rect">
            <a:avLst/>
          </a:prstGeom>
        </p:spPr>
      </p:pic>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660066"/>
                </a:solidFill>
                <a:effectLst>
                  <a:outerShdw blurRad="50800" dist="38100" dir="2700000" algn="tl" rotWithShape="0">
                    <a:prstClr val="black">
                      <a:alpha val="40000"/>
                    </a:prstClr>
                  </a:outerShdw>
                </a:effectLst>
                <a:latin typeface="Britannic Bold"/>
                <a:cs typeface="Britannic Bold"/>
              </a:rPr>
              <a:t>Circulatory System</a:t>
            </a:r>
            <a:endParaRPr lang="en-US" sz="5400" dirty="0">
              <a:solidFill>
                <a:srgbClr val="660066"/>
              </a:solidFill>
              <a:effectLst>
                <a:outerShdw blurRad="50800" dist="38100" dir="2700000" algn="tl" rotWithShape="0">
                  <a:prstClr val="black">
                    <a:alpha val="40000"/>
                  </a:prstClr>
                </a:outerShdw>
              </a:effectLst>
              <a:latin typeface="Britannic Bold"/>
              <a:cs typeface="Britannic Bold"/>
            </a:endParaRPr>
          </a:p>
        </p:txBody>
      </p:sp>
      <p:sp>
        <p:nvSpPr>
          <p:cNvPr id="4" name="Rectangle 3"/>
          <p:cNvSpPr/>
          <p:nvPr/>
        </p:nvSpPr>
        <p:spPr>
          <a:xfrm>
            <a:off x="-1" y="0"/>
            <a:ext cx="7222315" cy="369332"/>
          </a:xfrm>
          <a:prstGeom prst="rect">
            <a:avLst/>
          </a:prstGeom>
        </p:spPr>
        <p:txBody>
          <a:bodyPr wrap="square">
            <a:spAutoFit/>
          </a:bodyPr>
          <a:lstStyle/>
          <a:p>
            <a:r>
              <a:rPr lang="en-US" dirty="0" smtClean="0">
                <a:latin typeface="Times"/>
                <a:cs typeface="Times"/>
              </a:rPr>
              <a:t>B.  Describe </a:t>
            </a:r>
            <a:r>
              <a:rPr lang="en-US" dirty="0">
                <a:latin typeface="Times"/>
                <a:cs typeface="Times"/>
              </a:rPr>
              <a:t>the role of the respiratory &amp; circulatory system</a:t>
            </a:r>
          </a:p>
        </p:txBody>
      </p:sp>
      <p:sp>
        <p:nvSpPr>
          <p:cNvPr id="5" name="Content Placeholder 2"/>
          <p:cNvSpPr>
            <a:spLocks noGrp="1"/>
          </p:cNvSpPr>
          <p:nvPr>
            <p:ph idx="1"/>
          </p:nvPr>
        </p:nvSpPr>
        <p:spPr>
          <a:xfrm>
            <a:off x="4800600" y="1143000"/>
            <a:ext cx="4343400" cy="5029201"/>
          </a:xfrm>
        </p:spPr>
        <p:txBody>
          <a:bodyPr/>
          <a:lstStyle/>
          <a:p>
            <a:r>
              <a:rPr lang="en-US" sz="4000" b="1" dirty="0" smtClean="0">
                <a:latin typeface="Times"/>
                <a:cs typeface="Times"/>
              </a:rPr>
              <a:t>10-Left Atrium</a:t>
            </a:r>
          </a:p>
          <a:p>
            <a:pPr lvl="1"/>
            <a:r>
              <a:rPr lang="en-US" sz="3600" dirty="0" smtClean="0">
                <a:latin typeface="Times"/>
                <a:cs typeface="Times"/>
              </a:rPr>
              <a:t>3</a:t>
            </a:r>
            <a:r>
              <a:rPr lang="en-US" sz="3600" baseline="30000" dirty="0" smtClean="0">
                <a:latin typeface="Times"/>
                <a:cs typeface="Times"/>
              </a:rPr>
              <a:t>rd</a:t>
            </a:r>
            <a:r>
              <a:rPr lang="en-US" sz="3600" dirty="0" smtClean="0">
                <a:latin typeface="Times"/>
                <a:cs typeface="Times"/>
              </a:rPr>
              <a:t> Chamber</a:t>
            </a:r>
          </a:p>
          <a:p>
            <a:pPr lvl="1"/>
            <a:r>
              <a:rPr lang="en-US" sz="3600" dirty="0" smtClean="0">
                <a:latin typeface="Times"/>
                <a:cs typeface="Times"/>
              </a:rPr>
              <a:t>OXYGENATED blood re enters the heart</a:t>
            </a:r>
          </a:p>
          <a:p>
            <a:pPr lvl="1"/>
            <a:endParaRPr lang="en-US" dirty="0">
              <a:latin typeface="Times"/>
              <a:cs typeface="Times"/>
            </a:endParaRPr>
          </a:p>
        </p:txBody>
      </p:sp>
    </p:spTree>
    <p:extLst>
      <p:ext uri="{BB962C8B-B14F-4D97-AF65-F5344CB8AC3E}">
        <p14:creationId xmlns:p14="http://schemas.microsoft.com/office/powerpoint/2010/main" val="1676305947"/>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to="" calcmode="lin" valueType="num">
                                      <p:cBhvr>
                                        <p:cTn id="7" dur="1" fill="hold"/>
                                        <p:tgtEl>
                                          <p:spTgt spid="5">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591113"/>
            <a:ext cx="5809540" cy="4685113"/>
          </a:xfrm>
          <a:prstGeom prst="rect">
            <a:avLst/>
          </a:prstGeom>
        </p:spPr>
      </p:pic>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660066"/>
                </a:solidFill>
                <a:effectLst>
                  <a:outerShdw blurRad="50800" dist="38100" dir="2700000" algn="tl" rotWithShape="0">
                    <a:prstClr val="black">
                      <a:alpha val="40000"/>
                    </a:prstClr>
                  </a:outerShdw>
                </a:effectLst>
                <a:latin typeface="Britannic Bold"/>
                <a:cs typeface="Britannic Bold"/>
              </a:rPr>
              <a:t>Circulatory System</a:t>
            </a:r>
            <a:endParaRPr lang="en-US" sz="5400" dirty="0">
              <a:solidFill>
                <a:srgbClr val="660066"/>
              </a:solidFill>
              <a:effectLst>
                <a:outerShdw blurRad="50800" dist="38100" dir="2700000" algn="tl" rotWithShape="0">
                  <a:prstClr val="black">
                    <a:alpha val="40000"/>
                  </a:prstClr>
                </a:outerShdw>
              </a:effectLst>
              <a:latin typeface="Britannic Bold"/>
              <a:cs typeface="Britannic Bold"/>
            </a:endParaRPr>
          </a:p>
        </p:txBody>
      </p:sp>
      <p:sp>
        <p:nvSpPr>
          <p:cNvPr id="4" name="Rectangle 3"/>
          <p:cNvSpPr/>
          <p:nvPr/>
        </p:nvSpPr>
        <p:spPr>
          <a:xfrm>
            <a:off x="-1" y="0"/>
            <a:ext cx="7222315" cy="369332"/>
          </a:xfrm>
          <a:prstGeom prst="rect">
            <a:avLst/>
          </a:prstGeom>
        </p:spPr>
        <p:txBody>
          <a:bodyPr wrap="square">
            <a:spAutoFit/>
          </a:bodyPr>
          <a:lstStyle/>
          <a:p>
            <a:r>
              <a:rPr lang="en-US" dirty="0" smtClean="0">
                <a:latin typeface="Times"/>
                <a:cs typeface="Times"/>
              </a:rPr>
              <a:t>B.  Describe </a:t>
            </a:r>
            <a:r>
              <a:rPr lang="en-US" dirty="0">
                <a:latin typeface="Times"/>
                <a:cs typeface="Times"/>
              </a:rPr>
              <a:t>the role of the respiratory &amp; circulatory system</a:t>
            </a:r>
          </a:p>
        </p:txBody>
      </p:sp>
      <p:sp>
        <p:nvSpPr>
          <p:cNvPr id="5" name="Rectangle 4"/>
          <p:cNvSpPr/>
          <p:nvPr/>
        </p:nvSpPr>
        <p:spPr>
          <a:xfrm>
            <a:off x="4572000" y="1288289"/>
            <a:ext cx="4572000" cy="1815882"/>
          </a:xfrm>
          <a:prstGeom prst="rect">
            <a:avLst/>
          </a:prstGeom>
        </p:spPr>
        <p:txBody>
          <a:bodyPr>
            <a:spAutoFit/>
          </a:bodyPr>
          <a:lstStyle/>
          <a:p>
            <a:r>
              <a:rPr lang="en-US" sz="4000" b="1" dirty="0">
                <a:latin typeface="Times"/>
                <a:cs typeface="Times"/>
              </a:rPr>
              <a:t>11-Mitral Valve</a:t>
            </a:r>
          </a:p>
          <a:p>
            <a:pPr lvl="1"/>
            <a:r>
              <a:rPr lang="en-US" sz="3600" dirty="0">
                <a:latin typeface="Times"/>
                <a:cs typeface="Times"/>
              </a:rPr>
              <a:t>Valve between LEFT atrium &amp; ventricle</a:t>
            </a:r>
          </a:p>
        </p:txBody>
      </p:sp>
      <p:pic>
        <p:nvPicPr>
          <p:cNvPr id="7" name="Picture 2" descr="http://www.heart-valve-surgery.com/Images/human-heart-diagram-valves.gif"/>
          <p:cNvPicPr>
            <a:picLocks noChangeAspect="1" noChangeArrowheads="1"/>
          </p:cNvPicPr>
          <p:nvPr/>
        </p:nvPicPr>
        <p:blipFill>
          <a:blip r:embed="rId3" cstate="print"/>
          <a:srcRect l="52000" b="17021"/>
          <a:stretch>
            <a:fillRect/>
          </a:stretch>
        </p:blipFill>
        <p:spPr bwMode="auto">
          <a:xfrm>
            <a:off x="7729020" y="3042562"/>
            <a:ext cx="1414980" cy="2299343"/>
          </a:xfrm>
          <a:prstGeom prst="rect">
            <a:avLst/>
          </a:prstGeom>
          <a:noFill/>
        </p:spPr>
      </p:pic>
    </p:spTree>
    <p:extLst>
      <p:ext uri="{BB962C8B-B14F-4D97-AF65-F5344CB8AC3E}">
        <p14:creationId xmlns:p14="http://schemas.microsoft.com/office/powerpoint/2010/main" val="1258833720"/>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613006"/>
            <a:ext cx="5824135" cy="4747936"/>
          </a:xfrm>
          <a:prstGeom prst="rect">
            <a:avLst/>
          </a:prstGeom>
        </p:spPr>
      </p:pic>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660066"/>
                </a:solidFill>
                <a:effectLst>
                  <a:outerShdw blurRad="50800" dist="38100" dir="2700000" algn="tl" rotWithShape="0">
                    <a:prstClr val="black">
                      <a:alpha val="40000"/>
                    </a:prstClr>
                  </a:outerShdw>
                </a:effectLst>
                <a:latin typeface="Britannic Bold"/>
                <a:cs typeface="Britannic Bold"/>
              </a:rPr>
              <a:t>Circulatory System</a:t>
            </a:r>
            <a:endParaRPr lang="en-US" sz="5400" dirty="0">
              <a:solidFill>
                <a:srgbClr val="660066"/>
              </a:solidFill>
              <a:effectLst>
                <a:outerShdw blurRad="50800" dist="38100" dir="2700000" algn="tl" rotWithShape="0">
                  <a:prstClr val="black">
                    <a:alpha val="40000"/>
                  </a:prstClr>
                </a:outerShdw>
              </a:effectLst>
              <a:latin typeface="Britannic Bold"/>
              <a:cs typeface="Britannic Bold"/>
            </a:endParaRPr>
          </a:p>
        </p:txBody>
      </p:sp>
      <p:sp>
        <p:nvSpPr>
          <p:cNvPr id="4" name="Rectangle 3"/>
          <p:cNvSpPr/>
          <p:nvPr/>
        </p:nvSpPr>
        <p:spPr>
          <a:xfrm>
            <a:off x="-1" y="0"/>
            <a:ext cx="7222315" cy="369332"/>
          </a:xfrm>
          <a:prstGeom prst="rect">
            <a:avLst/>
          </a:prstGeom>
        </p:spPr>
        <p:txBody>
          <a:bodyPr wrap="square">
            <a:spAutoFit/>
          </a:bodyPr>
          <a:lstStyle/>
          <a:p>
            <a:r>
              <a:rPr lang="en-US" dirty="0" smtClean="0">
                <a:latin typeface="Times"/>
                <a:cs typeface="Times"/>
              </a:rPr>
              <a:t>B.  Describe </a:t>
            </a:r>
            <a:r>
              <a:rPr lang="en-US" dirty="0">
                <a:latin typeface="Times"/>
                <a:cs typeface="Times"/>
              </a:rPr>
              <a:t>the role of the respiratory &amp; circulatory system</a:t>
            </a:r>
          </a:p>
        </p:txBody>
      </p:sp>
      <p:sp>
        <p:nvSpPr>
          <p:cNvPr id="5" name="Content Placeholder 2"/>
          <p:cNvSpPr>
            <a:spLocks noGrp="1"/>
          </p:cNvSpPr>
          <p:nvPr>
            <p:ph idx="1"/>
          </p:nvPr>
        </p:nvSpPr>
        <p:spPr>
          <a:xfrm>
            <a:off x="4572000" y="1143000"/>
            <a:ext cx="4572000" cy="5410200"/>
          </a:xfrm>
        </p:spPr>
        <p:txBody>
          <a:bodyPr/>
          <a:lstStyle/>
          <a:p>
            <a:r>
              <a:rPr lang="en-US" sz="4000" b="1" dirty="0" smtClean="0">
                <a:latin typeface="Times"/>
                <a:cs typeface="Times"/>
              </a:rPr>
              <a:t>12-Left Ventricle</a:t>
            </a:r>
          </a:p>
          <a:p>
            <a:pPr lvl="1"/>
            <a:r>
              <a:rPr lang="en-US" sz="3600" dirty="0" smtClean="0">
                <a:latin typeface="Times"/>
                <a:cs typeface="Times"/>
              </a:rPr>
              <a:t>Last (4</a:t>
            </a:r>
            <a:r>
              <a:rPr lang="en-US" sz="3600" baseline="30000" dirty="0" smtClean="0">
                <a:latin typeface="Times"/>
                <a:cs typeface="Times"/>
              </a:rPr>
              <a:t>th</a:t>
            </a:r>
            <a:r>
              <a:rPr lang="en-US" sz="3600" dirty="0" smtClean="0">
                <a:latin typeface="Times"/>
                <a:cs typeface="Times"/>
              </a:rPr>
              <a:t>) chamber of the heart before blood leaves the heart through arteries</a:t>
            </a:r>
          </a:p>
          <a:p>
            <a:pPr lvl="1"/>
            <a:endParaRPr lang="en-US" dirty="0">
              <a:latin typeface="Times"/>
              <a:cs typeface="Times"/>
            </a:endParaRPr>
          </a:p>
        </p:txBody>
      </p:sp>
    </p:spTree>
    <p:extLst>
      <p:ext uri="{BB962C8B-B14F-4D97-AF65-F5344CB8AC3E}">
        <p14:creationId xmlns:p14="http://schemas.microsoft.com/office/powerpoint/2010/main" val="830131324"/>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to="" calcmode="lin" valueType="num">
                                      <p:cBhvr>
                                        <p:cTn id="7" dur="1" fill="hold"/>
                                        <p:tgtEl>
                                          <p:spTgt spid="5">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660066"/>
                </a:solidFill>
                <a:effectLst>
                  <a:outerShdw blurRad="50800" dist="38100" dir="2700000" algn="tl" rotWithShape="0">
                    <a:prstClr val="black">
                      <a:alpha val="40000"/>
                    </a:prstClr>
                  </a:outerShdw>
                </a:effectLst>
                <a:latin typeface="Britannic Bold"/>
                <a:cs typeface="Britannic Bold"/>
              </a:rPr>
              <a:t>Circulatory System</a:t>
            </a:r>
            <a:endParaRPr lang="en-US" sz="5400" dirty="0">
              <a:solidFill>
                <a:srgbClr val="660066"/>
              </a:solidFill>
              <a:effectLst>
                <a:outerShdw blurRad="50800" dist="38100" dir="2700000" algn="tl" rotWithShape="0">
                  <a:prstClr val="black">
                    <a:alpha val="40000"/>
                  </a:prstClr>
                </a:outerShdw>
              </a:effectLst>
              <a:latin typeface="Britannic Bold"/>
              <a:cs typeface="Britannic Bold"/>
            </a:endParaRPr>
          </a:p>
        </p:txBody>
      </p:sp>
      <p:sp>
        <p:nvSpPr>
          <p:cNvPr id="4" name="Rectangle 3"/>
          <p:cNvSpPr/>
          <p:nvPr/>
        </p:nvSpPr>
        <p:spPr>
          <a:xfrm>
            <a:off x="-1" y="0"/>
            <a:ext cx="7222315" cy="369332"/>
          </a:xfrm>
          <a:prstGeom prst="rect">
            <a:avLst/>
          </a:prstGeom>
        </p:spPr>
        <p:txBody>
          <a:bodyPr wrap="square">
            <a:spAutoFit/>
          </a:bodyPr>
          <a:lstStyle/>
          <a:p>
            <a:r>
              <a:rPr lang="en-US" dirty="0" smtClean="0">
                <a:latin typeface="Times"/>
                <a:cs typeface="Times"/>
              </a:rPr>
              <a:t>B.  Describe </a:t>
            </a:r>
            <a:r>
              <a:rPr lang="en-US" dirty="0">
                <a:latin typeface="Times"/>
                <a:cs typeface="Times"/>
              </a:rPr>
              <a:t>the role of the respiratory &amp; circulatory system</a:t>
            </a:r>
          </a:p>
        </p:txBody>
      </p:sp>
      <p:sp>
        <p:nvSpPr>
          <p:cNvPr id="5" name="Content Placeholder 2"/>
          <p:cNvSpPr>
            <a:spLocks noGrp="1"/>
          </p:cNvSpPr>
          <p:nvPr>
            <p:ph idx="1"/>
          </p:nvPr>
        </p:nvSpPr>
        <p:spPr>
          <a:xfrm>
            <a:off x="0" y="1143000"/>
            <a:ext cx="9144000" cy="2535034"/>
          </a:xfrm>
        </p:spPr>
        <p:txBody>
          <a:bodyPr/>
          <a:lstStyle/>
          <a:p>
            <a:pPr marL="0" indent="0">
              <a:buNone/>
            </a:pPr>
            <a:r>
              <a:rPr lang="en-US" sz="4000" b="1" dirty="0" smtClean="0">
                <a:latin typeface="Times"/>
                <a:cs typeface="Times"/>
              </a:rPr>
              <a:t>13-Arteries</a:t>
            </a:r>
          </a:p>
          <a:p>
            <a:pPr lvl="1"/>
            <a:r>
              <a:rPr lang="en-US" sz="3600" dirty="0" smtClean="0">
                <a:latin typeface="Times"/>
                <a:cs typeface="Times"/>
              </a:rPr>
              <a:t>LARGE Blood passageways that take blood AWAY from the heart </a:t>
            </a:r>
            <a:r>
              <a:rPr lang="en-US" sz="2400" dirty="0" smtClean="0">
                <a:latin typeface="Times"/>
                <a:cs typeface="Times"/>
              </a:rPr>
              <a:t>(usually oxygenated)</a:t>
            </a:r>
          </a:p>
          <a:p>
            <a:pPr lvl="1"/>
            <a:endParaRPr lang="en-US" dirty="0">
              <a:latin typeface="Times"/>
              <a:cs typeface="Times"/>
            </a:endParaRPr>
          </a:p>
        </p:txBody>
      </p:sp>
      <p:sp>
        <p:nvSpPr>
          <p:cNvPr id="6" name="Content Placeholder 2"/>
          <p:cNvSpPr txBox="1">
            <a:spLocks/>
          </p:cNvSpPr>
          <p:nvPr/>
        </p:nvSpPr>
        <p:spPr>
          <a:xfrm>
            <a:off x="0" y="3152600"/>
            <a:ext cx="9144000" cy="3400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4000" b="1" dirty="0" smtClean="0">
                <a:latin typeface="Times"/>
                <a:cs typeface="Times"/>
              </a:rPr>
              <a:t>14-Capillaries </a:t>
            </a:r>
            <a:r>
              <a:rPr lang="en-US" sz="2800" dirty="0" smtClean="0">
                <a:latin typeface="Times"/>
                <a:cs typeface="Times"/>
              </a:rPr>
              <a:t>(again)</a:t>
            </a:r>
          </a:p>
          <a:p>
            <a:pPr lvl="1"/>
            <a:r>
              <a:rPr lang="en-US" sz="3600" dirty="0" smtClean="0">
                <a:latin typeface="Times"/>
                <a:cs typeface="Times"/>
              </a:rPr>
              <a:t>Here is where the process </a:t>
            </a:r>
            <a:r>
              <a:rPr lang="en-US" sz="3600" b="1" dirty="0" smtClean="0">
                <a:latin typeface="Times"/>
                <a:cs typeface="Times"/>
              </a:rPr>
              <a:t>starts all over</a:t>
            </a:r>
          </a:p>
          <a:p>
            <a:pPr lvl="1"/>
            <a:r>
              <a:rPr lang="en-US" sz="3600" dirty="0" smtClean="0">
                <a:latin typeface="Times"/>
                <a:cs typeface="Times"/>
              </a:rPr>
              <a:t>Junction between arteries and veins</a:t>
            </a:r>
          </a:p>
          <a:p>
            <a:pPr lvl="1"/>
            <a:endParaRPr lang="en-US" dirty="0">
              <a:latin typeface="Times"/>
              <a:cs typeface="Times"/>
            </a:endParaRPr>
          </a:p>
        </p:txBody>
      </p:sp>
    </p:spTree>
    <p:extLst>
      <p:ext uri="{BB962C8B-B14F-4D97-AF65-F5344CB8AC3E}">
        <p14:creationId xmlns:p14="http://schemas.microsoft.com/office/powerpoint/2010/main" val="923734938"/>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to="" calcmode="lin" valueType="num">
                                      <p:cBhvr>
                                        <p:cTn id="7" dur="1" fill="hold"/>
                                        <p:tgtEl>
                                          <p:spTgt spid="5">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to="" calcmode="lin" valueType="num">
                                      <p:cBhvr>
                                        <p:cTn id="12" dur="1" fill="hold"/>
                                        <p:tgtEl>
                                          <p:spTgt spid="6">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to="" calcmode="lin" valueType="num">
                                      <p:cBhvr>
                                        <p:cTn id="17" dur="1" fill="hold"/>
                                        <p:tgtEl>
                                          <p:spTgt spid="6">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irishhorsesociety.com/horsedata/horsedataphotos/circulatory2.jpg"/>
          <p:cNvPicPr>
            <a:picLocks noChangeAspect="1" noChangeArrowheads="1"/>
          </p:cNvPicPr>
          <p:nvPr/>
        </p:nvPicPr>
        <p:blipFill rotWithShape="1">
          <a:blip r:embed="rId2" cstate="print"/>
          <a:srcRect t="6514"/>
          <a:stretch/>
        </p:blipFill>
        <p:spPr bwMode="auto">
          <a:xfrm>
            <a:off x="1912800" y="941401"/>
            <a:ext cx="5613753" cy="4488077"/>
          </a:xfrm>
          <a:prstGeom prst="rect">
            <a:avLst/>
          </a:prstGeom>
          <a:noFill/>
        </p:spPr>
      </p:pic>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660066"/>
                </a:solidFill>
                <a:effectLst>
                  <a:outerShdw blurRad="50800" dist="38100" dir="2700000" algn="tl" rotWithShape="0">
                    <a:prstClr val="black">
                      <a:alpha val="40000"/>
                    </a:prstClr>
                  </a:outerShdw>
                </a:effectLst>
                <a:latin typeface="Britannic Bold"/>
                <a:cs typeface="Britannic Bold"/>
              </a:rPr>
              <a:t>Circulatory System</a:t>
            </a:r>
            <a:endParaRPr lang="en-US" sz="5400" dirty="0">
              <a:solidFill>
                <a:srgbClr val="660066"/>
              </a:solidFill>
              <a:effectLst>
                <a:outerShdw blurRad="50800" dist="38100" dir="2700000" algn="tl" rotWithShape="0">
                  <a:prstClr val="black">
                    <a:alpha val="40000"/>
                  </a:prstClr>
                </a:outerShdw>
              </a:effectLst>
              <a:latin typeface="Britannic Bold"/>
              <a:cs typeface="Britannic Bold"/>
            </a:endParaRPr>
          </a:p>
        </p:txBody>
      </p:sp>
      <p:sp>
        <p:nvSpPr>
          <p:cNvPr id="4" name="Rectangle 3"/>
          <p:cNvSpPr/>
          <p:nvPr/>
        </p:nvSpPr>
        <p:spPr>
          <a:xfrm>
            <a:off x="-1" y="0"/>
            <a:ext cx="7222315" cy="369332"/>
          </a:xfrm>
          <a:prstGeom prst="rect">
            <a:avLst/>
          </a:prstGeom>
        </p:spPr>
        <p:txBody>
          <a:bodyPr wrap="square">
            <a:spAutoFit/>
          </a:bodyPr>
          <a:lstStyle/>
          <a:p>
            <a:r>
              <a:rPr lang="en-US" dirty="0" smtClean="0">
                <a:latin typeface="Times"/>
                <a:cs typeface="Times"/>
              </a:rPr>
              <a:t>B.  Describe </a:t>
            </a:r>
            <a:r>
              <a:rPr lang="en-US" dirty="0">
                <a:latin typeface="Times"/>
                <a:cs typeface="Times"/>
              </a:rPr>
              <a:t>the role of the respiratory &amp; circulatory system</a:t>
            </a:r>
          </a:p>
        </p:txBody>
      </p:sp>
    </p:spTree>
    <p:extLst>
      <p:ext uri="{BB962C8B-B14F-4D97-AF65-F5344CB8AC3E}">
        <p14:creationId xmlns:p14="http://schemas.microsoft.com/office/powerpoint/2010/main" val="1233908119"/>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660066"/>
                </a:solidFill>
                <a:effectLst>
                  <a:outerShdw blurRad="50800" dist="38100" dir="2700000" algn="tl" rotWithShape="0">
                    <a:prstClr val="black">
                      <a:alpha val="40000"/>
                    </a:prstClr>
                  </a:outerShdw>
                </a:effectLst>
                <a:latin typeface="Britannic Bold"/>
                <a:cs typeface="Britannic Bold"/>
              </a:rPr>
              <a:t>Circulatory System</a:t>
            </a:r>
            <a:endParaRPr lang="en-US" sz="5400" dirty="0">
              <a:solidFill>
                <a:srgbClr val="660066"/>
              </a:solidFill>
              <a:effectLst>
                <a:outerShdw blurRad="50800" dist="38100" dir="2700000" algn="tl" rotWithShape="0">
                  <a:prstClr val="black">
                    <a:alpha val="40000"/>
                  </a:prstClr>
                </a:outerShdw>
              </a:effectLst>
              <a:latin typeface="Britannic Bold"/>
              <a:cs typeface="Britannic Bold"/>
            </a:endParaRPr>
          </a:p>
        </p:txBody>
      </p:sp>
      <p:sp>
        <p:nvSpPr>
          <p:cNvPr id="4" name="Rectangle 3"/>
          <p:cNvSpPr/>
          <p:nvPr/>
        </p:nvSpPr>
        <p:spPr>
          <a:xfrm>
            <a:off x="-1" y="0"/>
            <a:ext cx="7222315" cy="369332"/>
          </a:xfrm>
          <a:prstGeom prst="rect">
            <a:avLst/>
          </a:prstGeom>
        </p:spPr>
        <p:txBody>
          <a:bodyPr wrap="square">
            <a:spAutoFit/>
          </a:bodyPr>
          <a:lstStyle/>
          <a:p>
            <a:r>
              <a:rPr lang="en-US" dirty="0" smtClean="0">
                <a:latin typeface="Times"/>
                <a:cs typeface="Times"/>
              </a:rPr>
              <a:t>B.  Describe </a:t>
            </a:r>
            <a:r>
              <a:rPr lang="en-US" dirty="0">
                <a:latin typeface="Times"/>
                <a:cs typeface="Times"/>
              </a:rPr>
              <a:t>the role of the respiratory &amp; circulatory system</a:t>
            </a:r>
          </a:p>
        </p:txBody>
      </p:sp>
      <p:sp>
        <p:nvSpPr>
          <p:cNvPr id="5" name="Title 1"/>
          <p:cNvSpPr txBox="1">
            <a:spLocks/>
          </p:cNvSpPr>
          <p:nvPr/>
        </p:nvSpPr>
        <p:spPr>
          <a:xfrm>
            <a:off x="457200" y="945963"/>
            <a:ext cx="8229600" cy="114300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smtClean="0">
                <a:latin typeface="Times"/>
                <a:cs typeface="Times"/>
              </a:rPr>
              <a:t>Trivia Question:</a:t>
            </a:r>
            <a:r>
              <a:rPr lang="en-US" smtClean="0">
                <a:latin typeface="Times"/>
                <a:cs typeface="Times"/>
              </a:rPr>
              <a:t/>
            </a:r>
            <a:br>
              <a:rPr lang="en-US" smtClean="0">
                <a:latin typeface="Times"/>
                <a:cs typeface="Times"/>
              </a:rPr>
            </a:br>
            <a:r>
              <a:rPr lang="en-US" smtClean="0">
                <a:latin typeface="Times"/>
                <a:cs typeface="Times"/>
              </a:rPr>
              <a:t>Which species of animal has a “second heart?”</a:t>
            </a:r>
            <a:endParaRPr lang="en-US" dirty="0">
              <a:latin typeface="Times"/>
              <a:cs typeface="Times"/>
            </a:endParaRPr>
          </a:p>
        </p:txBody>
      </p:sp>
      <p:pic>
        <p:nvPicPr>
          <p:cNvPr id="6" name="Picture 2" descr="http://www.horsemanmagazine.com/wp-content/uploads/2008/09/horse-hoof-frog.jpg"/>
          <p:cNvPicPr>
            <a:picLocks noChangeAspect="1" noChangeArrowheads="1"/>
          </p:cNvPicPr>
          <p:nvPr/>
        </p:nvPicPr>
        <p:blipFill>
          <a:blip r:embed="rId2" cstate="print"/>
          <a:srcRect/>
          <a:stretch>
            <a:fillRect/>
          </a:stretch>
        </p:blipFill>
        <p:spPr bwMode="auto">
          <a:xfrm>
            <a:off x="5911714" y="1968126"/>
            <a:ext cx="2775086" cy="3356959"/>
          </a:xfrm>
          <a:prstGeom prst="rect">
            <a:avLst/>
          </a:prstGeom>
          <a:ln>
            <a:noFill/>
          </a:ln>
          <a:effectLst>
            <a:outerShdw blurRad="292100" dist="139700" dir="2700000" algn="tl" rotWithShape="0">
              <a:srgbClr val="333333">
                <a:alpha val="65000"/>
              </a:srgbClr>
            </a:outerShdw>
          </a:effectLst>
        </p:spPr>
      </p:pic>
      <p:sp>
        <p:nvSpPr>
          <p:cNvPr id="7" name="Content Placeholder 2"/>
          <p:cNvSpPr>
            <a:spLocks noGrp="1"/>
          </p:cNvSpPr>
          <p:nvPr>
            <p:ph idx="1"/>
          </p:nvPr>
        </p:nvSpPr>
        <p:spPr>
          <a:xfrm>
            <a:off x="175161" y="2121377"/>
            <a:ext cx="5517601" cy="3962400"/>
          </a:xfrm>
        </p:spPr>
        <p:txBody>
          <a:bodyPr/>
          <a:lstStyle/>
          <a:p>
            <a:pPr marL="0" indent="0">
              <a:buNone/>
            </a:pPr>
            <a:r>
              <a:rPr lang="en-US" sz="2000" dirty="0" smtClean="0">
                <a:latin typeface="Times"/>
                <a:cs typeface="Times"/>
              </a:rPr>
              <a:t>The frog is an important part of the horse's circulatory system — it pumps blood up the horse's leg each time the frog makes contact with the ground. The blood flows down the horse's leg into the digital cushion, a fibrous part of the inner hoof located just above the frog which contains a network of blood vessels. The horse's weight then compresses the frog on the ground, squeezing the blood out of the digital cushion, and pushing it back up the horse's legs.</a:t>
            </a:r>
            <a:endParaRPr lang="en-US" sz="2000" dirty="0">
              <a:latin typeface="Times"/>
              <a:cs typeface="Times"/>
            </a:endParaRPr>
          </a:p>
        </p:txBody>
      </p:sp>
    </p:spTree>
    <p:extLst>
      <p:ext uri="{BB962C8B-B14F-4D97-AF65-F5344CB8AC3E}">
        <p14:creationId xmlns:p14="http://schemas.microsoft.com/office/powerpoint/2010/main" val="2607121627"/>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to="" calcmode="lin" valueType="num">
                                      <p:cBhvr>
                                        <p:cTn id="12" dur="1" fill="hold"/>
                                        <p:tgtEl>
                                          <p:spTgt spid="7">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660066"/>
                </a:solidFill>
                <a:effectLst>
                  <a:outerShdw blurRad="50800" dist="38100" dir="2700000" algn="tl" rotWithShape="0">
                    <a:prstClr val="black">
                      <a:alpha val="40000"/>
                    </a:prstClr>
                  </a:outerShdw>
                </a:effectLst>
                <a:latin typeface="Britannic Bold"/>
                <a:cs typeface="Britannic Bold"/>
              </a:rPr>
              <a:t>Circulatory System</a:t>
            </a:r>
            <a:endParaRPr lang="en-US" sz="5400" dirty="0">
              <a:solidFill>
                <a:srgbClr val="660066"/>
              </a:solidFill>
              <a:effectLst>
                <a:outerShdw blurRad="50800" dist="38100" dir="2700000" algn="tl" rotWithShape="0">
                  <a:prstClr val="black">
                    <a:alpha val="40000"/>
                  </a:prstClr>
                </a:outerShdw>
              </a:effectLst>
              <a:latin typeface="Britannic Bold"/>
              <a:cs typeface="Britannic Bold"/>
            </a:endParaRPr>
          </a:p>
        </p:txBody>
      </p:sp>
      <p:sp>
        <p:nvSpPr>
          <p:cNvPr id="4" name="Rectangle 3"/>
          <p:cNvSpPr/>
          <p:nvPr/>
        </p:nvSpPr>
        <p:spPr>
          <a:xfrm>
            <a:off x="-1" y="0"/>
            <a:ext cx="7222315" cy="369332"/>
          </a:xfrm>
          <a:prstGeom prst="rect">
            <a:avLst/>
          </a:prstGeom>
        </p:spPr>
        <p:txBody>
          <a:bodyPr wrap="square">
            <a:spAutoFit/>
          </a:bodyPr>
          <a:lstStyle/>
          <a:p>
            <a:r>
              <a:rPr lang="en-US" dirty="0" smtClean="0">
                <a:latin typeface="Times"/>
                <a:cs typeface="Times"/>
              </a:rPr>
              <a:t>B.  Describe </a:t>
            </a:r>
            <a:r>
              <a:rPr lang="en-US" dirty="0">
                <a:latin typeface="Times"/>
                <a:cs typeface="Times"/>
              </a:rPr>
              <a:t>the role of the respiratory &amp; circulatory system</a:t>
            </a:r>
          </a:p>
        </p:txBody>
      </p:sp>
      <p:sp>
        <p:nvSpPr>
          <p:cNvPr id="5" name="Title 1"/>
          <p:cNvSpPr txBox="1">
            <a:spLocks/>
          </p:cNvSpPr>
          <p:nvPr/>
        </p:nvSpPr>
        <p:spPr>
          <a:xfrm>
            <a:off x="457200" y="1143000"/>
            <a:ext cx="8229600" cy="1143000"/>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latin typeface="Times"/>
                <a:cs typeface="Times"/>
              </a:rPr>
              <a:t>Apply what you are learning:</a:t>
            </a:r>
            <a:r>
              <a:rPr lang="en-US" dirty="0" smtClean="0">
                <a:latin typeface="Times"/>
                <a:cs typeface="Times"/>
              </a:rPr>
              <a:t/>
            </a:r>
            <a:br>
              <a:rPr lang="en-US" dirty="0" smtClean="0">
                <a:latin typeface="Times"/>
                <a:cs typeface="Times"/>
              </a:rPr>
            </a:br>
            <a:r>
              <a:rPr lang="en-US" dirty="0" smtClean="0">
                <a:latin typeface="Times"/>
                <a:cs typeface="Times"/>
              </a:rPr>
              <a:t>When judging dairy cattle, large venation around the udder is a good characteristic.  Why?</a:t>
            </a:r>
            <a:endParaRPr lang="en-US" dirty="0">
              <a:latin typeface="Times"/>
              <a:cs typeface="Times"/>
            </a:endParaRPr>
          </a:p>
        </p:txBody>
      </p:sp>
      <p:pic>
        <p:nvPicPr>
          <p:cNvPr id="8" name="Picture 2" descr="http://www.agripicture.com/www/images/samples/1000241.jpg"/>
          <p:cNvPicPr>
            <a:picLocks noChangeAspect="1" noChangeArrowheads="1"/>
          </p:cNvPicPr>
          <p:nvPr/>
        </p:nvPicPr>
        <p:blipFill rotWithShape="1">
          <a:blip r:embed="rId2" cstate="print"/>
          <a:srcRect b="10455"/>
          <a:stretch/>
        </p:blipFill>
        <p:spPr bwMode="auto">
          <a:xfrm>
            <a:off x="1321628" y="2329786"/>
            <a:ext cx="2247296" cy="2959328"/>
          </a:xfrm>
          <a:prstGeom prst="rect">
            <a:avLst/>
          </a:prstGeom>
          <a:ln>
            <a:noFill/>
          </a:ln>
          <a:effectLst>
            <a:outerShdw blurRad="292100" dist="139700" dir="2700000" algn="tl" rotWithShape="0">
              <a:srgbClr val="333333">
                <a:alpha val="65000"/>
              </a:srgbClr>
            </a:outerShdw>
          </a:effectLst>
        </p:spPr>
      </p:pic>
      <p:pic>
        <p:nvPicPr>
          <p:cNvPr id="9" name="Picture 4" descr="http://mciix.com/rtsidecl.png"/>
          <p:cNvPicPr>
            <a:picLocks noChangeAspect="1" noChangeArrowheads="1"/>
          </p:cNvPicPr>
          <p:nvPr/>
        </p:nvPicPr>
        <p:blipFill>
          <a:blip r:embed="rId3" cstate="print"/>
          <a:srcRect/>
          <a:stretch>
            <a:fillRect/>
          </a:stretch>
        </p:blipFill>
        <p:spPr bwMode="auto">
          <a:xfrm>
            <a:off x="4019550" y="2329786"/>
            <a:ext cx="4275296" cy="29593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5511519"/>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FF0000"/>
                </a:solidFill>
                <a:effectLst>
                  <a:outerShdw blurRad="50800" dist="38100" dir="2700000" algn="tl" rotWithShape="0">
                    <a:prstClr val="black">
                      <a:alpha val="40000"/>
                    </a:prstClr>
                  </a:outerShdw>
                </a:effectLst>
                <a:latin typeface="Britannic Bold"/>
                <a:cs typeface="Britannic Bold"/>
              </a:rPr>
              <a:t>Muscular System</a:t>
            </a:r>
            <a:endParaRPr lang="en-US" sz="5400" dirty="0">
              <a:solidFill>
                <a:srgbClr val="FF0000"/>
              </a:solidFill>
              <a:effectLst>
                <a:outerShdw blurRad="50800" dist="38100" dir="2700000" algn="tl" rotWithShape="0">
                  <a:prstClr val="black">
                    <a:alpha val="40000"/>
                  </a:prstClr>
                </a:outerShdw>
              </a:effectLst>
              <a:latin typeface="Britannic Bold"/>
              <a:cs typeface="Britannic Bold"/>
            </a:endParaRPr>
          </a:p>
        </p:txBody>
      </p:sp>
      <p:sp>
        <p:nvSpPr>
          <p:cNvPr id="4" name="Rectangle 3"/>
          <p:cNvSpPr/>
          <p:nvPr/>
        </p:nvSpPr>
        <p:spPr>
          <a:xfrm>
            <a:off x="-1" y="0"/>
            <a:ext cx="7222315" cy="369332"/>
          </a:xfrm>
          <a:prstGeom prst="rect">
            <a:avLst/>
          </a:prstGeom>
        </p:spPr>
        <p:txBody>
          <a:bodyPr wrap="square">
            <a:spAutoFit/>
          </a:bodyPr>
          <a:lstStyle/>
          <a:p>
            <a:pPr marL="514350" indent="-514350">
              <a:buFont typeface="+mj-lt"/>
              <a:buAutoNum type="alphaUcPeriod"/>
            </a:pPr>
            <a:r>
              <a:rPr lang="en-US" dirty="0">
                <a:latin typeface="Times"/>
                <a:cs typeface="Times"/>
              </a:rPr>
              <a:t>Describe the role of the muscular and skeletal system</a:t>
            </a:r>
          </a:p>
        </p:txBody>
      </p:sp>
      <p:pic>
        <p:nvPicPr>
          <p:cNvPr id="6" name="Picture 2" descr="http://www.people.eku.edu/ritchisong/301images/muscle_structure.jpg"/>
          <p:cNvPicPr>
            <a:picLocks noChangeAspect="1" noChangeArrowheads="1"/>
          </p:cNvPicPr>
          <p:nvPr/>
        </p:nvPicPr>
        <p:blipFill>
          <a:blip r:embed="rId2" cstate="print"/>
          <a:srcRect/>
          <a:stretch>
            <a:fillRect/>
          </a:stretch>
        </p:blipFill>
        <p:spPr bwMode="auto">
          <a:xfrm>
            <a:off x="547477" y="1066548"/>
            <a:ext cx="7794605" cy="4287034"/>
          </a:xfrm>
          <a:prstGeom prst="rect">
            <a:avLst/>
          </a:prstGeom>
          <a:noFill/>
        </p:spPr>
      </p:pic>
    </p:spTree>
    <p:extLst>
      <p:ext uri="{BB962C8B-B14F-4D97-AF65-F5344CB8AC3E}">
        <p14:creationId xmlns:p14="http://schemas.microsoft.com/office/powerpoint/2010/main" val="330292835"/>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8521"/>
            <a:ext cx="8229600" cy="1143000"/>
          </a:xfrm>
        </p:spPr>
        <p:txBody>
          <a:bodyPr>
            <a:noAutofit/>
          </a:bodyPr>
          <a:lstStyle/>
          <a:p>
            <a:r>
              <a:rPr lang="en-US" sz="8800" dirty="0" smtClean="0">
                <a:solidFill>
                  <a:srgbClr val="FF0000"/>
                </a:solidFill>
                <a:effectLst>
                  <a:outerShdw blurRad="50800" dist="38100" dir="2700000" algn="tl" rotWithShape="0">
                    <a:prstClr val="black">
                      <a:alpha val="40000"/>
                    </a:prstClr>
                  </a:outerShdw>
                </a:effectLst>
                <a:latin typeface="Britannic Bold"/>
                <a:cs typeface="Britannic Bold"/>
              </a:rPr>
              <a:t>Nervous System</a:t>
            </a:r>
            <a:endParaRPr lang="en-US" sz="8800" dirty="0">
              <a:solidFill>
                <a:srgbClr val="FF0000"/>
              </a:solidFill>
              <a:effectLst>
                <a:outerShdw blurRad="50800" dist="38100" dir="2700000" algn="tl" rotWithShape="0">
                  <a:prstClr val="black">
                    <a:alpha val="40000"/>
                  </a:prstClr>
                </a:outerShdw>
              </a:effectLst>
              <a:latin typeface="Britannic Bold"/>
              <a:cs typeface="Britannic Bold"/>
            </a:endParaRPr>
          </a:p>
        </p:txBody>
      </p:sp>
      <p:sp>
        <p:nvSpPr>
          <p:cNvPr id="4" name="Rectangle 3"/>
          <p:cNvSpPr/>
          <p:nvPr/>
        </p:nvSpPr>
        <p:spPr>
          <a:xfrm>
            <a:off x="-1" y="0"/>
            <a:ext cx="7222315" cy="369332"/>
          </a:xfrm>
          <a:prstGeom prst="rect">
            <a:avLst/>
          </a:prstGeom>
        </p:spPr>
        <p:txBody>
          <a:bodyPr wrap="square">
            <a:spAutoFit/>
          </a:bodyPr>
          <a:lstStyle/>
          <a:p>
            <a:r>
              <a:rPr lang="en-US" dirty="0" smtClean="0">
                <a:latin typeface="Times"/>
                <a:cs typeface="Times"/>
              </a:rPr>
              <a:t>C.  Describe </a:t>
            </a:r>
            <a:r>
              <a:rPr lang="en-US" dirty="0">
                <a:latin typeface="Times"/>
                <a:cs typeface="Times"/>
              </a:rPr>
              <a:t>the role of the nervous system</a:t>
            </a:r>
          </a:p>
        </p:txBody>
      </p:sp>
    </p:spTree>
    <p:extLst>
      <p:ext uri="{BB962C8B-B14F-4D97-AF65-F5344CB8AC3E}">
        <p14:creationId xmlns:p14="http://schemas.microsoft.com/office/powerpoint/2010/main" val="727021798"/>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FF0000"/>
                </a:solidFill>
                <a:effectLst>
                  <a:outerShdw blurRad="50800" dist="38100" dir="2700000" algn="tl" rotWithShape="0">
                    <a:prstClr val="black">
                      <a:alpha val="40000"/>
                    </a:prstClr>
                  </a:outerShdw>
                </a:effectLst>
                <a:latin typeface="Britannic Bold"/>
                <a:cs typeface="Britannic Bold"/>
              </a:rPr>
              <a:t>Nervous System</a:t>
            </a:r>
            <a:endParaRPr lang="en-US" sz="5400" dirty="0">
              <a:solidFill>
                <a:srgbClr val="FF0000"/>
              </a:solidFill>
              <a:effectLst>
                <a:outerShdw blurRad="50800" dist="38100" dir="2700000" algn="tl" rotWithShape="0">
                  <a:prstClr val="black">
                    <a:alpha val="40000"/>
                  </a:prstClr>
                </a:outerShdw>
              </a:effectLst>
              <a:latin typeface="Britannic Bold"/>
              <a:cs typeface="Britannic Bold"/>
            </a:endParaRPr>
          </a:p>
        </p:txBody>
      </p:sp>
      <p:sp>
        <p:nvSpPr>
          <p:cNvPr id="3" name="Content Placeholder 2"/>
          <p:cNvSpPr>
            <a:spLocks noGrp="1"/>
          </p:cNvSpPr>
          <p:nvPr>
            <p:ph idx="1"/>
          </p:nvPr>
        </p:nvSpPr>
        <p:spPr>
          <a:xfrm>
            <a:off x="457200" y="1164170"/>
            <a:ext cx="8229600" cy="4257774"/>
          </a:xfrm>
        </p:spPr>
        <p:txBody>
          <a:bodyPr>
            <a:normAutofit lnSpcReduction="10000"/>
          </a:bodyPr>
          <a:lstStyle/>
          <a:p>
            <a:pPr marL="0" indent="0">
              <a:buNone/>
            </a:pPr>
            <a:r>
              <a:rPr lang="en-US" b="1" u="sng" dirty="0">
                <a:latin typeface="Times"/>
                <a:cs typeface="Times"/>
              </a:rPr>
              <a:t>Function &amp; Purpose:</a:t>
            </a:r>
          </a:p>
          <a:p>
            <a:pPr marL="0" indent="0">
              <a:buNone/>
            </a:pPr>
            <a:r>
              <a:rPr lang="en-US" dirty="0" smtClean="0">
                <a:latin typeface="Times"/>
                <a:cs typeface="Times"/>
              </a:rPr>
              <a:t>Control center for all body movements and processes</a:t>
            </a:r>
            <a:endParaRPr lang="en-US" dirty="0">
              <a:latin typeface="Times"/>
              <a:cs typeface="Times"/>
            </a:endParaRPr>
          </a:p>
          <a:p>
            <a:pPr marL="0" indent="0">
              <a:buNone/>
            </a:pPr>
            <a:endParaRPr lang="en-US" dirty="0">
              <a:latin typeface="Times"/>
              <a:cs typeface="Times"/>
            </a:endParaRPr>
          </a:p>
          <a:p>
            <a:pPr marL="0" indent="0">
              <a:buNone/>
            </a:pPr>
            <a:r>
              <a:rPr lang="en-US" b="1" u="sng" dirty="0">
                <a:latin typeface="Times"/>
                <a:cs typeface="Times"/>
              </a:rPr>
              <a:t>System is made up of:</a:t>
            </a:r>
          </a:p>
          <a:p>
            <a:r>
              <a:rPr lang="en-US" dirty="0" smtClean="0">
                <a:latin typeface="Times"/>
                <a:cs typeface="Times"/>
              </a:rPr>
              <a:t>Brain</a:t>
            </a:r>
          </a:p>
          <a:p>
            <a:r>
              <a:rPr lang="en-US" dirty="0" smtClean="0">
                <a:latin typeface="Times"/>
                <a:cs typeface="Times"/>
              </a:rPr>
              <a:t>Spinal Cord</a:t>
            </a:r>
          </a:p>
          <a:p>
            <a:r>
              <a:rPr lang="en-US" dirty="0" smtClean="0">
                <a:latin typeface="Times"/>
                <a:cs typeface="Times"/>
              </a:rPr>
              <a:t>Nerves</a:t>
            </a:r>
            <a:endParaRPr lang="en-US" dirty="0">
              <a:latin typeface="Times"/>
              <a:cs typeface="Times"/>
            </a:endParaRPr>
          </a:p>
          <a:p>
            <a:pPr marL="0" indent="0">
              <a:buNone/>
            </a:pPr>
            <a:endParaRPr lang="en-US" dirty="0">
              <a:latin typeface="Times"/>
              <a:cs typeface="Times"/>
            </a:endParaRPr>
          </a:p>
        </p:txBody>
      </p:sp>
      <p:sp>
        <p:nvSpPr>
          <p:cNvPr id="4" name="Rectangle 3"/>
          <p:cNvSpPr/>
          <p:nvPr/>
        </p:nvSpPr>
        <p:spPr>
          <a:xfrm>
            <a:off x="-1" y="0"/>
            <a:ext cx="7222315" cy="369332"/>
          </a:xfrm>
          <a:prstGeom prst="rect">
            <a:avLst/>
          </a:prstGeom>
        </p:spPr>
        <p:txBody>
          <a:bodyPr wrap="square">
            <a:spAutoFit/>
          </a:bodyPr>
          <a:lstStyle/>
          <a:p>
            <a:r>
              <a:rPr lang="en-US" dirty="0" smtClean="0">
                <a:latin typeface="Times"/>
                <a:cs typeface="Times"/>
              </a:rPr>
              <a:t>C.  Describe </a:t>
            </a:r>
            <a:r>
              <a:rPr lang="en-US" dirty="0">
                <a:latin typeface="Times"/>
                <a:cs typeface="Times"/>
              </a:rPr>
              <a:t>the role of the nervous system</a:t>
            </a:r>
          </a:p>
        </p:txBody>
      </p:sp>
    </p:spTree>
    <p:extLst>
      <p:ext uri="{BB962C8B-B14F-4D97-AF65-F5344CB8AC3E}">
        <p14:creationId xmlns:p14="http://schemas.microsoft.com/office/powerpoint/2010/main" val="2653153003"/>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4" end="4"/>
                                            </p:txEl>
                                          </p:spTgt>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p:cTn id="23"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5" end="5"/>
                                            </p:txEl>
                                          </p:spTgt>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p:cTn id="27"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FF0000"/>
                </a:solidFill>
                <a:effectLst>
                  <a:outerShdw blurRad="50800" dist="38100" dir="2700000" algn="tl" rotWithShape="0">
                    <a:prstClr val="black">
                      <a:alpha val="40000"/>
                    </a:prstClr>
                  </a:outerShdw>
                </a:effectLst>
                <a:latin typeface="Britannic Bold"/>
                <a:cs typeface="Britannic Bold"/>
              </a:rPr>
              <a:t>Nervous System</a:t>
            </a:r>
            <a:endParaRPr lang="en-US" sz="5400" dirty="0">
              <a:solidFill>
                <a:srgbClr val="FF0000"/>
              </a:solidFill>
              <a:effectLst>
                <a:outerShdw blurRad="50800" dist="38100" dir="2700000" algn="tl" rotWithShape="0">
                  <a:prstClr val="black">
                    <a:alpha val="40000"/>
                  </a:prstClr>
                </a:outerShdw>
              </a:effectLst>
              <a:latin typeface="Britannic Bold"/>
              <a:cs typeface="Britannic Bold"/>
            </a:endParaRPr>
          </a:p>
        </p:txBody>
      </p:sp>
      <p:sp>
        <p:nvSpPr>
          <p:cNvPr id="3" name="Content Placeholder 2"/>
          <p:cNvSpPr>
            <a:spLocks noGrp="1"/>
          </p:cNvSpPr>
          <p:nvPr>
            <p:ph idx="1"/>
          </p:nvPr>
        </p:nvSpPr>
        <p:spPr>
          <a:xfrm>
            <a:off x="457200" y="1164170"/>
            <a:ext cx="3235308" cy="4257774"/>
          </a:xfrm>
        </p:spPr>
        <p:txBody>
          <a:bodyPr>
            <a:normAutofit/>
          </a:bodyPr>
          <a:lstStyle/>
          <a:p>
            <a:pPr marL="0" indent="0">
              <a:buNone/>
            </a:pPr>
            <a:r>
              <a:rPr lang="en-US" sz="4400" b="1" dirty="0" smtClean="0">
                <a:latin typeface="Times"/>
                <a:cs typeface="Times"/>
              </a:rPr>
              <a:t>Brain</a:t>
            </a:r>
            <a:endParaRPr lang="en-US" sz="4400" b="1" dirty="0">
              <a:latin typeface="Times"/>
              <a:cs typeface="Times"/>
            </a:endParaRPr>
          </a:p>
          <a:p>
            <a:pPr marL="0" indent="0">
              <a:buNone/>
            </a:pPr>
            <a:r>
              <a:rPr lang="en-US" dirty="0" smtClean="0">
                <a:latin typeface="Times"/>
                <a:cs typeface="Times"/>
              </a:rPr>
              <a:t>Control center of the nervous system</a:t>
            </a:r>
            <a:endParaRPr lang="en-US" dirty="0">
              <a:latin typeface="Times"/>
              <a:cs typeface="Times"/>
            </a:endParaRPr>
          </a:p>
          <a:p>
            <a:pPr marL="0" indent="0">
              <a:buNone/>
            </a:pPr>
            <a:endParaRPr lang="en-US" dirty="0">
              <a:latin typeface="Times"/>
              <a:cs typeface="Times"/>
            </a:endParaRPr>
          </a:p>
        </p:txBody>
      </p:sp>
      <p:sp>
        <p:nvSpPr>
          <p:cNvPr id="4" name="Rectangle 3"/>
          <p:cNvSpPr/>
          <p:nvPr/>
        </p:nvSpPr>
        <p:spPr>
          <a:xfrm>
            <a:off x="-1" y="0"/>
            <a:ext cx="7222315" cy="369332"/>
          </a:xfrm>
          <a:prstGeom prst="rect">
            <a:avLst/>
          </a:prstGeom>
        </p:spPr>
        <p:txBody>
          <a:bodyPr wrap="square">
            <a:spAutoFit/>
          </a:bodyPr>
          <a:lstStyle/>
          <a:p>
            <a:r>
              <a:rPr lang="en-US" dirty="0" smtClean="0">
                <a:latin typeface="Times"/>
                <a:cs typeface="Times"/>
              </a:rPr>
              <a:t>C.  Describe </a:t>
            </a:r>
            <a:r>
              <a:rPr lang="en-US" dirty="0">
                <a:latin typeface="Times"/>
                <a:cs typeface="Times"/>
              </a:rPr>
              <a:t>the role of the nervous system</a:t>
            </a:r>
          </a:p>
        </p:txBody>
      </p:sp>
      <p:pic>
        <p:nvPicPr>
          <p:cNvPr id="5" name="Picture 4"/>
          <p:cNvPicPr>
            <a:picLocks noChangeAspect="1"/>
          </p:cNvPicPr>
          <p:nvPr/>
        </p:nvPicPr>
        <p:blipFill>
          <a:blip r:embed="rId2"/>
          <a:stretch>
            <a:fillRect/>
          </a:stretch>
        </p:blipFill>
        <p:spPr>
          <a:xfrm>
            <a:off x="3692508" y="1291691"/>
            <a:ext cx="5451492" cy="3889430"/>
          </a:xfrm>
          <a:prstGeom prst="rect">
            <a:avLst/>
          </a:prstGeom>
        </p:spPr>
      </p:pic>
    </p:spTree>
    <p:extLst>
      <p:ext uri="{BB962C8B-B14F-4D97-AF65-F5344CB8AC3E}">
        <p14:creationId xmlns:p14="http://schemas.microsoft.com/office/powerpoint/2010/main" val="3106902958"/>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FF0000"/>
                </a:solidFill>
                <a:effectLst>
                  <a:outerShdw blurRad="50800" dist="38100" dir="2700000" algn="tl" rotWithShape="0">
                    <a:prstClr val="black">
                      <a:alpha val="40000"/>
                    </a:prstClr>
                  </a:outerShdw>
                </a:effectLst>
                <a:latin typeface="Britannic Bold"/>
                <a:cs typeface="Britannic Bold"/>
              </a:rPr>
              <a:t>Nervous System</a:t>
            </a:r>
            <a:endParaRPr lang="en-US" sz="5400" dirty="0">
              <a:solidFill>
                <a:srgbClr val="FF0000"/>
              </a:solidFill>
              <a:effectLst>
                <a:outerShdw blurRad="50800" dist="38100" dir="2700000" algn="tl" rotWithShape="0">
                  <a:prstClr val="black">
                    <a:alpha val="40000"/>
                  </a:prstClr>
                </a:outerShdw>
              </a:effectLst>
              <a:latin typeface="Britannic Bold"/>
              <a:cs typeface="Britannic Bold"/>
            </a:endParaRPr>
          </a:p>
        </p:txBody>
      </p:sp>
      <p:sp>
        <p:nvSpPr>
          <p:cNvPr id="3" name="Content Placeholder 2"/>
          <p:cNvSpPr>
            <a:spLocks noGrp="1"/>
          </p:cNvSpPr>
          <p:nvPr>
            <p:ph idx="1"/>
          </p:nvPr>
        </p:nvSpPr>
        <p:spPr>
          <a:xfrm>
            <a:off x="457200" y="1164170"/>
            <a:ext cx="8229600" cy="4257774"/>
          </a:xfrm>
        </p:spPr>
        <p:txBody>
          <a:bodyPr>
            <a:normAutofit/>
          </a:bodyPr>
          <a:lstStyle/>
          <a:p>
            <a:pPr marL="0" indent="0">
              <a:buNone/>
            </a:pPr>
            <a:r>
              <a:rPr lang="en-US" sz="4400" b="1" dirty="0" smtClean="0">
                <a:latin typeface="Times"/>
                <a:cs typeface="Times"/>
              </a:rPr>
              <a:t>Nerves</a:t>
            </a:r>
            <a:endParaRPr lang="en-US" sz="4400" b="1" dirty="0">
              <a:latin typeface="Times"/>
              <a:cs typeface="Times"/>
            </a:endParaRPr>
          </a:p>
          <a:p>
            <a:pPr marL="0" indent="0">
              <a:buNone/>
            </a:pPr>
            <a:r>
              <a:rPr lang="en-US" dirty="0" smtClean="0">
                <a:latin typeface="Times"/>
                <a:cs typeface="Times"/>
              </a:rPr>
              <a:t>Long, fiber like structures that send messages from the body to the brain</a:t>
            </a:r>
            <a:endParaRPr lang="en-US" dirty="0">
              <a:latin typeface="Times"/>
              <a:cs typeface="Times"/>
            </a:endParaRPr>
          </a:p>
          <a:p>
            <a:pPr marL="0" indent="0">
              <a:buNone/>
            </a:pPr>
            <a:endParaRPr lang="en-US" dirty="0">
              <a:latin typeface="Times"/>
              <a:cs typeface="Times"/>
            </a:endParaRPr>
          </a:p>
        </p:txBody>
      </p:sp>
      <p:sp>
        <p:nvSpPr>
          <p:cNvPr id="4" name="Rectangle 3"/>
          <p:cNvSpPr/>
          <p:nvPr/>
        </p:nvSpPr>
        <p:spPr>
          <a:xfrm>
            <a:off x="-1" y="0"/>
            <a:ext cx="7222315" cy="369332"/>
          </a:xfrm>
          <a:prstGeom prst="rect">
            <a:avLst/>
          </a:prstGeom>
        </p:spPr>
        <p:txBody>
          <a:bodyPr wrap="square">
            <a:spAutoFit/>
          </a:bodyPr>
          <a:lstStyle/>
          <a:p>
            <a:r>
              <a:rPr lang="en-US" dirty="0" smtClean="0">
                <a:latin typeface="Times"/>
                <a:cs typeface="Times"/>
              </a:rPr>
              <a:t>C.  Describe </a:t>
            </a:r>
            <a:r>
              <a:rPr lang="en-US" dirty="0">
                <a:latin typeface="Times"/>
                <a:cs typeface="Times"/>
              </a:rPr>
              <a:t>the role of the nervous system</a:t>
            </a:r>
          </a:p>
        </p:txBody>
      </p:sp>
      <p:pic>
        <p:nvPicPr>
          <p:cNvPr id="9" name="Picture 21" descr="nervous"/>
          <p:cNvPicPr>
            <a:picLocks noChangeAspect="1" noChangeArrowheads="1"/>
          </p:cNvPicPr>
          <p:nvPr/>
        </p:nvPicPr>
        <p:blipFill>
          <a:blip r:embed="rId2" cstate="print"/>
          <a:srcRect/>
          <a:stretch>
            <a:fillRect/>
          </a:stretch>
        </p:blipFill>
        <p:spPr bwMode="auto">
          <a:xfrm>
            <a:off x="588570" y="2866175"/>
            <a:ext cx="2857418" cy="2514894"/>
          </a:xfrm>
          <a:prstGeom prst="rect">
            <a:avLst/>
          </a:prstGeom>
          <a:noFill/>
          <a:ln w="9525">
            <a:noFill/>
            <a:miter lim="800000"/>
            <a:headEnd/>
            <a:tailEnd/>
          </a:ln>
        </p:spPr>
      </p:pic>
      <p:pic>
        <p:nvPicPr>
          <p:cNvPr id="10" name="Picture 22"/>
          <p:cNvPicPr>
            <a:picLocks noChangeAspect="1" noChangeArrowheads="1"/>
          </p:cNvPicPr>
          <p:nvPr/>
        </p:nvPicPr>
        <p:blipFill>
          <a:blip r:embed="rId3" cstate="print"/>
          <a:srcRect/>
          <a:stretch>
            <a:fillRect/>
          </a:stretch>
        </p:blipFill>
        <p:spPr bwMode="auto">
          <a:xfrm rot="5400000">
            <a:off x="4845209" y="1857092"/>
            <a:ext cx="2469866" cy="4611459"/>
          </a:xfrm>
          <a:prstGeom prst="rect">
            <a:avLst/>
          </a:prstGeom>
          <a:noFill/>
          <a:ln w="9525">
            <a:noFill/>
            <a:miter lim="800000"/>
            <a:headEnd/>
            <a:tailEnd/>
          </a:ln>
        </p:spPr>
      </p:pic>
    </p:spTree>
    <p:extLst>
      <p:ext uri="{BB962C8B-B14F-4D97-AF65-F5344CB8AC3E}">
        <p14:creationId xmlns:p14="http://schemas.microsoft.com/office/powerpoint/2010/main" val="3349810572"/>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360"/>
                                          </p:val>
                                        </p:tav>
                                        <p:tav tm="100000">
                                          <p:val>
                                            <p:fltVal val="0"/>
                                          </p:val>
                                        </p:tav>
                                      </p:tavLst>
                                    </p:anim>
                                    <p:animEffect transition="in" filter="fade">
                                      <p:cBhvr>
                                        <p:cTn id="10" dur="500"/>
                                        <p:tgtEl>
                                          <p:spTgt spid="10"/>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 calcmode="lin" valueType="num">
                                      <p:cBhvr>
                                        <p:cTn id="15" dur="500" fill="hold"/>
                                        <p:tgtEl>
                                          <p:spTgt spid="9"/>
                                        </p:tgtEl>
                                        <p:attrNameLst>
                                          <p:attrName>style.rotation</p:attrName>
                                        </p:attrNameLst>
                                      </p:cBhvr>
                                      <p:tavLst>
                                        <p:tav tm="0">
                                          <p:val>
                                            <p:fltVal val="360"/>
                                          </p:val>
                                        </p:tav>
                                        <p:tav tm="100000">
                                          <p:val>
                                            <p:fltVal val="0"/>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22228"/>
          <a:stretch/>
        </p:blipFill>
        <p:spPr>
          <a:xfrm>
            <a:off x="2115096" y="2819128"/>
            <a:ext cx="5438762" cy="2566562"/>
          </a:xfrm>
          <a:prstGeom prst="rect">
            <a:avLst/>
          </a:prstGeom>
        </p:spPr>
      </p:pic>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FF0000"/>
                </a:solidFill>
                <a:effectLst>
                  <a:outerShdw blurRad="50800" dist="38100" dir="2700000" algn="tl" rotWithShape="0">
                    <a:prstClr val="black">
                      <a:alpha val="40000"/>
                    </a:prstClr>
                  </a:outerShdw>
                </a:effectLst>
                <a:latin typeface="Britannic Bold"/>
                <a:cs typeface="Britannic Bold"/>
              </a:rPr>
              <a:t>Nervous System</a:t>
            </a:r>
            <a:endParaRPr lang="en-US" sz="5400" dirty="0">
              <a:solidFill>
                <a:srgbClr val="FF0000"/>
              </a:solidFill>
              <a:effectLst>
                <a:outerShdw blurRad="50800" dist="38100" dir="2700000" algn="tl" rotWithShape="0">
                  <a:prstClr val="black">
                    <a:alpha val="40000"/>
                  </a:prstClr>
                </a:outerShdw>
              </a:effectLst>
              <a:latin typeface="Britannic Bold"/>
              <a:cs typeface="Britannic Bold"/>
            </a:endParaRPr>
          </a:p>
        </p:txBody>
      </p:sp>
      <p:sp>
        <p:nvSpPr>
          <p:cNvPr id="3" name="Content Placeholder 2"/>
          <p:cNvSpPr>
            <a:spLocks noGrp="1"/>
          </p:cNvSpPr>
          <p:nvPr>
            <p:ph idx="1"/>
          </p:nvPr>
        </p:nvSpPr>
        <p:spPr>
          <a:xfrm>
            <a:off x="457200" y="1164170"/>
            <a:ext cx="8229600" cy="4257774"/>
          </a:xfrm>
        </p:spPr>
        <p:txBody>
          <a:bodyPr>
            <a:normAutofit/>
          </a:bodyPr>
          <a:lstStyle/>
          <a:p>
            <a:pPr marL="0" indent="0">
              <a:buNone/>
            </a:pPr>
            <a:r>
              <a:rPr lang="en-US" sz="4400" b="1" dirty="0" smtClean="0">
                <a:latin typeface="Times"/>
                <a:cs typeface="Times"/>
              </a:rPr>
              <a:t>Spinal Cord</a:t>
            </a:r>
            <a:endParaRPr lang="en-US" sz="4400" b="1" dirty="0">
              <a:latin typeface="Times"/>
              <a:cs typeface="Times"/>
            </a:endParaRPr>
          </a:p>
          <a:p>
            <a:pPr marL="0" indent="0">
              <a:buNone/>
            </a:pPr>
            <a:r>
              <a:rPr lang="en-US" dirty="0" smtClean="0">
                <a:latin typeface="Times"/>
                <a:cs typeface="Times"/>
              </a:rPr>
              <a:t>Long bundle of nervous tissue extending from the brain to the lumbar vertebrae</a:t>
            </a:r>
            <a:endParaRPr lang="en-US" dirty="0">
              <a:latin typeface="Times"/>
              <a:cs typeface="Times"/>
            </a:endParaRPr>
          </a:p>
          <a:p>
            <a:pPr marL="0" indent="0">
              <a:buNone/>
            </a:pPr>
            <a:endParaRPr lang="en-US" dirty="0">
              <a:latin typeface="Times"/>
              <a:cs typeface="Times"/>
            </a:endParaRPr>
          </a:p>
        </p:txBody>
      </p:sp>
      <p:sp>
        <p:nvSpPr>
          <p:cNvPr id="4" name="Rectangle 3"/>
          <p:cNvSpPr/>
          <p:nvPr/>
        </p:nvSpPr>
        <p:spPr>
          <a:xfrm>
            <a:off x="-1" y="0"/>
            <a:ext cx="7222315" cy="369332"/>
          </a:xfrm>
          <a:prstGeom prst="rect">
            <a:avLst/>
          </a:prstGeom>
        </p:spPr>
        <p:txBody>
          <a:bodyPr wrap="square">
            <a:spAutoFit/>
          </a:bodyPr>
          <a:lstStyle/>
          <a:p>
            <a:r>
              <a:rPr lang="en-US" dirty="0" smtClean="0">
                <a:latin typeface="Times"/>
                <a:cs typeface="Times"/>
              </a:rPr>
              <a:t>C.  Describe </a:t>
            </a:r>
            <a:r>
              <a:rPr lang="en-US" dirty="0">
                <a:latin typeface="Times"/>
                <a:cs typeface="Times"/>
              </a:rPr>
              <a:t>the role of the nervous system</a:t>
            </a:r>
          </a:p>
        </p:txBody>
      </p:sp>
    </p:spTree>
    <p:extLst>
      <p:ext uri="{BB962C8B-B14F-4D97-AF65-F5344CB8AC3E}">
        <p14:creationId xmlns:p14="http://schemas.microsoft.com/office/powerpoint/2010/main" val="2254350945"/>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0415"/>
            <a:ext cx="8229600" cy="1143000"/>
          </a:xfrm>
        </p:spPr>
        <p:txBody>
          <a:bodyPr>
            <a:noAutofit/>
          </a:bodyPr>
          <a:lstStyle/>
          <a:p>
            <a:r>
              <a:rPr lang="en-US" sz="8800" dirty="0" smtClean="0">
                <a:solidFill>
                  <a:srgbClr val="008000"/>
                </a:solidFill>
                <a:effectLst>
                  <a:outerShdw blurRad="50800" dist="38100" dir="2700000" algn="tl" rotWithShape="0">
                    <a:prstClr val="black">
                      <a:alpha val="40000"/>
                    </a:prstClr>
                  </a:outerShdw>
                </a:effectLst>
                <a:latin typeface="Britannic Bold"/>
                <a:cs typeface="Britannic Bold"/>
              </a:rPr>
              <a:t>Excretory System</a:t>
            </a:r>
            <a:endParaRPr lang="en-US" sz="8800" dirty="0">
              <a:solidFill>
                <a:srgbClr val="008000"/>
              </a:solidFill>
              <a:effectLst>
                <a:outerShdw blurRad="50800" dist="38100" dir="2700000" algn="tl" rotWithShape="0">
                  <a:prstClr val="black">
                    <a:alpha val="40000"/>
                  </a:prstClr>
                </a:outerShdw>
              </a:effectLst>
              <a:latin typeface="Britannic Bold"/>
              <a:cs typeface="Britannic Bold"/>
            </a:endParaRPr>
          </a:p>
        </p:txBody>
      </p:sp>
      <p:sp>
        <p:nvSpPr>
          <p:cNvPr id="4" name="Rectangle 3"/>
          <p:cNvSpPr/>
          <p:nvPr/>
        </p:nvSpPr>
        <p:spPr>
          <a:xfrm>
            <a:off x="-1" y="0"/>
            <a:ext cx="7222315" cy="369332"/>
          </a:xfrm>
          <a:prstGeom prst="rect">
            <a:avLst/>
          </a:prstGeom>
        </p:spPr>
        <p:txBody>
          <a:bodyPr wrap="square">
            <a:spAutoFit/>
          </a:bodyPr>
          <a:lstStyle/>
          <a:p>
            <a:r>
              <a:rPr lang="en-US" dirty="0" smtClean="0">
                <a:latin typeface="Times"/>
                <a:cs typeface="Times"/>
              </a:rPr>
              <a:t>D.  Describe </a:t>
            </a:r>
            <a:r>
              <a:rPr lang="en-US" dirty="0">
                <a:latin typeface="Times"/>
                <a:cs typeface="Times"/>
              </a:rPr>
              <a:t>the role of the excretory system</a:t>
            </a:r>
          </a:p>
        </p:txBody>
      </p:sp>
    </p:spTree>
    <p:extLst>
      <p:ext uri="{BB962C8B-B14F-4D97-AF65-F5344CB8AC3E}">
        <p14:creationId xmlns:p14="http://schemas.microsoft.com/office/powerpoint/2010/main" val="2205260446"/>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008000"/>
                </a:solidFill>
                <a:effectLst>
                  <a:outerShdw blurRad="50800" dist="38100" dir="2700000" algn="tl" rotWithShape="0">
                    <a:prstClr val="black">
                      <a:alpha val="40000"/>
                    </a:prstClr>
                  </a:outerShdw>
                </a:effectLst>
                <a:latin typeface="Britannic Bold"/>
                <a:cs typeface="Britannic Bold"/>
              </a:rPr>
              <a:t>Excretory System</a:t>
            </a:r>
            <a:endParaRPr lang="en-US" sz="5400" dirty="0">
              <a:solidFill>
                <a:srgbClr val="008000"/>
              </a:solidFill>
              <a:effectLst>
                <a:outerShdw blurRad="50800" dist="38100" dir="2700000" algn="tl" rotWithShape="0">
                  <a:prstClr val="black">
                    <a:alpha val="40000"/>
                  </a:prstClr>
                </a:outerShdw>
              </a:effectLst>
              <a:latin typeface="Britannic Bold"/>
              <a:cs typeface="Britannic Bold"/>
            </a:endParaRPr>
          </a:p>
        </p:txBody>
      </p:sp>
      <p:sp>
        <p:nvSpPr>
          <p:cNvPr id="3" name="Content Placeholder 2"/>
          <p:cNvSpPr>
            <a:spLocks noGrp="1"/>
          </p:cNvSpPr>
          <p:nvPr>
            <p:ph idx="1"/>
          </p:nvPr>
        </p:nvSpPr>
        <p:spPr>
          <a:xfrm>
            <a:off x="457200" y="1164170"/>
            <a:ext cx="8229600" cy="4257774"/>
          </a:xfrm>
        </p:spPr>
        <p:txBody>
          <a:bodyPr>
            <a:normAutofit lnSpcReduction="10000"/>
          </a:bodyPr>
          <a:lstStyle/>
          <a:p>
            <a:pPr marL="0" indent="0">
              <a:buNone/>
            </a:pPr>
            <a:r>
              <a:rPr lang="en-US" b="1" u="sng" dirty="0">
                <a:latin typeface="Times"/>
                <a:cs typeface="Times"/>
              </a:rPr>
              <a:t>Function &amp; Purpose:</a:t>
            </a:r>
          </a:p>
          <a:p>
            <a:pPr marL="0" indent="0">
              <a:buNone/>
            </a:pPr>
            <a:r>
              <a:rPr lang="en-US" dirty="0" smtClean="0">
                <a:latin typeface="Times"/>
                <a:cs typeface="Times"/>
              </a:rPr>
              <a:t>Get rid of waste products from the body</a:t>
            </a:r>
            <a:endParaRPr lang="en-US" dirty="0">
              <a:latin typeface="Times"/>
              <a:cs typeface="Times"/>
            </a:endParaRPr>
          </a:p>
          <a:p>
            <a:pPr marL="0" indent="0">
              <a:buNone/>
            </a:pPr>
            <a:endParaRPr lang="en-US" sz="2000" dirty="0">
              <a:latin typeface="Times"/>
              <a:cs typeface="Times"/>
            </a:endParaRPr>
          </a:p>
          <a:p>
            <a:pPr marL="0" indent="0">
              <a:buNone/>
            </a:pPr>
            <a:r>
              <a:rPr lang="en-US" b="1" u="sng" dirty="0">
                <a:latin typeface="Times"/>
                <a:cs typeface="Times"/>
              </a:rPr>
              <a:t>System is made up of:</a:t>
            </a:r>
          </a:p>
          <a:p>
            <a:r>
              <a:rPr lang="en-US" dirty="0" smtClean="0">
                <a:latin typeface="Times"/>
                <a:cs typeface="Times"/>
              </a:rPr>
              <a:t>Kidneys</a:t>
            </a:r>
          </a:p>
          <a:p>
            <a:r>
              <a:rPr lang="en-US" dirty="0" smtClean="0">
                <a:latin typeface="Times"/>
                <a:cs typeface="Times"/>
              </a:rPr>
              <a:t>Ureters</a:t>
            </a:r>
          </a:p>
          <a:p>
            <a:r>
              <a:rPr lang="en-US" dirty="0" smtClean="0">
                <a:latin typeface="Times"/>
                <a:cs typeface="Times"/>
              </a:rPr>
              <a:t>Bladder </a:t>
            </a:r>
          </a:p>
          <a:p>
            <a:r>
              <a:rPr lang="en-US" dirty="0" smtClean="0">
                <a:latin typeface="Times"/>
                <a:cs typeface="Times"/>
              </a:rPr>
              <a:t>Urethra</a:t>
            </a:r>
            <a:endParaRPr lang="en-US" dirty="0">
              <a:latin typeface="Times"/>
              <a:cs typeface="Times"/>
            </a:endParaRPr>
          </a:p>
          <a:p>
            <a:pPr marL="0" indent="0">
              <a:buNone/>
            </a:pPr>
            <a:endParaRPr lang="en-US" dirty="0">
              <a:latin typeface="Times"/>
              <a:cs typeface="Times"/>
            </a:endParaRPr>
          </a:p>
        </p:txBody>
      </p:sp>
      <p:sp>
        <p:nvSpPr>
          <p:cNvPr id="4" name="Rectangle 3"/>
          <p:cNvSpPr/>
          <p:nvPr/>
        </p:nvSpPr>
        <p:spPr>
          <a:xfrm>
            <a:off x="-1" y="0"/>
            <a:ext cx="7222315" cy="369332"/>
          </a:xfrm>
          <a:prstGeom prst="rect">
            <a:avLst/>
          </a:prstGeom>
        </p:spPr>
        <p:txBody>
          <a:bodyPr wrap="square">
            <a:spAutoFit/>
          </a:bodyPr>
          <a:lstStyle/>
          <a:p>
            <a:r>
              <a:rPr lang="en-US" dirty="0" smtClean="0">
                <a:latin typeface="Times"/>
                <a:cs typeface="Times"/>
              </a:rPr>
              <a:t>D.  Describe </a:t>
            </a:r>
            <a:r>
              <a:rPr lang="en-US" dirty="0">
                <a:latin typeface="Times"/>
                <a:cs typeface="Times"/>
              </a:rPr>
              <a:t>the role of the excretory system</a:t>
            </a:r>
          </a:p>
        </p:txBody>
      </p:sp>
    </p:spTree>
    <p:extLst>
      <p:ext uri="{BB962C8B-B14F-4D97-AF65-F5344CB8AC3E}">
        <p14:creationId xmlns:p14="http://schemas.microsoft.com/office/powerpoint/2010/main" val="144787821"/>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80">
                                          <p:stCondLst>
                                            <p:cond delay="0"/>
                                          </p:stCondLst>
                                        </p:cTn>
                                        <p:tgtEl>
                                          <p:spTgt spid="3">
                                            <p:txEl>
                                              <p:pRg st="1" end="1"/>
                                            </p:txEl>
                                          </p:spTgt>
                                        </p:tgtEl>
                                      </p:cBhvr>
                                    </p:animEffect>
                                    <p:anim calcmode="lin" valueType="num">
                                      <p:cBhvr>
                                        <p:cTn id="8"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1" end="1"/>
                                            </p:txEl>
                                          </p:spTgt>
                                        </p:tgtEl>
                                      </p:cBhvr>
                                      <p:to x="100000" y="60000"/>
                                    </p:animScale>
                                    <p:animScale>
                                      <p:cBhvr>
                                        <p:cTn id="14" dur="166" decel="50000">
                                          <p:stCondLst>
                                            <p:cond delay="676"/>
                                          </p:stCondLst>
                                        </p:cTn>
                                        <p:tgtEl>
                                          <p:spTgt spid="3">
                                            <p:txEl>
                                              <p:pRg st="1" end="1"/>
                                            </p:txEl>
                                          </p:spTgt>
                                        </p:tgtEl>
                                      </p:cBhvr>
                                      <p:to x="100000" y="100000"/>
                                    </p:animScale>
                                    <p:animScale>
                                      <p:cBhvr>
                                        <p:cTn id="15" dur="26">
                                          <p:stCondLst>
                                            <p:cond delay="1312"/>
                                          </p:stCondLst>
                                        </p:cTn>
                                        <p:tgtEl>
                                          <p:spTgt spid="3">
                                            <p:txEl>
                                              <p:pRg st="1" end="1"/>
                                            </p:txEl>
                                          </p:spTgt>
                                        </p:tgtEl>
                                      </p:cBhvr>
                                      <p:to x="100000" y="80000"/>
                                    </p:animScale>
                                    <p:animScale>
                                      <p:cBhvr>
                                        <p:cTn id="16" dur="166" decel="50000">
                                          <p:stCondLst>
                                            <p:cond delay="1338"/>
                                          </p:stCondLst>
                                        </p:cTn>
                                        <p:tgtEl>
                                          <p:spTgt spid="3">
                                            <p:txEl>
                                              <p:pRg st="1" end="1"/>
                                            </p:txEl>
                                          </p:spTgt>
                                        </p:tgtEl>
                                      </p:cBhvr>
                                      <p:to x="100000" y="100000"/>
                                    </p:animScale>
                                    <p:animScale>
                                      <p:cBhvr>
                                        <p:cTn id="17" dur="26">
                                          <p:stCondLst>
                                            <p:cond delay="1642"/>
                                          </p:stCondLst>
                                        </p:cTn>
                                        <p:tgtEl>
                                          <p:spTgt spid="3">
                                            <p:txEl>
                                              <p:pRg st="1" end="1"/>
                                            </p:txEl>
                                          </p:spTgt>
                                        </p:tgtEl>
                                      </p:cBhvr>
                                      <p:to x="100000" y="90000"/>
                                    </p:animScale>
                                    <p:animScale>
                                      <p:cBhvr>
                                        <p:cTn id="18" dur="166" decel="50000">
                                          <p:stCondLst>
                                            <p:cond delay="1668"/>
                                          </p:stCondLst>
                                        </p:cTn>
                                        <p:tgtEl>
                                          <p:spTgt spid="3">
                                            <p:txEl>
                                              <p:pRg st="1" end="1"/>
                                            </p:txEl>
                                          </p:spTgt>
                                        </p:tgtEl>
                                      </p:cBhvr>
                                      <p:to x="100000" y="100000"/>
                                    </p:animScale>
                                    <p:animScale>
                                      <p:cBhvr>
                                        <p:cTn id="19" dur="26">
                                          <p:stCondLst>
                                            <p:cond delay="1808"/>
                                          </p:stCondLst>
                                        </p:cTn>
                                        <p:tgtEl>
                                          <p:spTgt spid="3">
                                            <p:txEl>
                                              <p:pRg st="1" end="1"/>
                                            </p:txEl>
                                          </p:spTgt>
                                        </p:tgtEl>
                                      </p:cBhvr>
                                      <p:to x="100000" y="95000"/>
                                    </p:animScale>
                                    <p:animScale>
                                      <p:cBhvr>
                                        <p:cTn id="20" dur="166" decel="50000">
                                          <p:stCondLst>
                                            <p:cond delay="1834"/>
                                          </p:stCondLst>
                                        </p:cTn>
                                        <p:tgtEl>
                                          <p:spTgt spid="3">
                                            <p:txEl>
                                              <p:pRg st="1" end="1"/>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2"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Scale>
                                      <p:cBhvr>
                                        <p:cTn id="25" dur="1000" decel="50000" fill="hold">
                                          <p:stCondLst>
                                            <p:cond delay="0"/>
                                          </p:stCondLst>
                                        </p:cTn>
                                        <p:tgtEl>
                                          <p:spTgt spid="3">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3">
                                            <p:txEl>
                                              <p:pRg st="4" end="4"/>
                                            </p:txEl>
                                          </p:spTgt>
                                        </p:tgtEl>
                                        <p:attrNameLst>
                                          <p:attrName>ppt_x</p:attrName>
                                          <p:attrName>ppt_y</p:attrName>
                                        </p:attrNameLst>
                                      </p:cBhvr>
                                    </p:animMotion>
                                    <p:animEffect transition="in" filter="fade">
                                      <p:cBhvr>
                                        <p:cTn id="27" dur="1000"/>
                                        <p:tgtEl>
                                          <p:spTgt spid="3">
                                            <p:txEl>
                                              <p:pRg st="4" end="4"/>
                                            </p:txEl>
                                          </p:spTgt>
                                        </p:tgtEl>
                                      </p:cBhvr>
                                    </p:animEffect>
                                  </p:childTnLst>
                                </p:cTn>
                              </p:par>
                              <p:par>
                                <p:cTn id="28" presetID="52" presetClass="entr" presetSubtype="0"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Scale>
                                      <p:cBhvr>
                                        <p:cTn id="30" dur="1000" decel="50000" fill="hold">
                                          <p:stCondLst>
                                            <p:cond delay="0"/>
                                          </p:stCondLst>
                                        </p:cTn>
                                        <p:tgtEl>
                                          <p:spTgt spid="3">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3">
                                            <p:txEl>
                                              <p:pRg st="5" end="5"/>
                                            </p:txEl>
                                          </p:spTgt>
                                        </p:tgtEl>
                                        <p:attrNameLst>
                                          <p:attrName>ppt_x</p:attrName>
                                          <p:attrName>ppt_y</p:attrName>
                                        </p:attrNameLst>
                                      </p:cBhvr>
                                    </p:animMotion>
                                    <p:animEffect transition="in" filter="fade">
                                      <p:cBhvr>
                                        <p:cTn id="32" dur="1000"/>
                                        <p:tgtEl>
                                          <p:spTgt spid="3">
                                            <p:txEl>
                                              <p:pRg st="5" end="5"/>
                                            </p:txEl>
                                          </p:spTgt>
                                        </p:tgtEl>
                                      </p:cBhvr>
                                    </p:animEffect>
                                  </p:childTnLst>
                                </p:cTn>
                              </p:par>
                              <p:par>
                                <p:cTn id="33" presetID="52" presetClass="entr" presetSubtype="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Scale>
                                      <p:cBhvr>
                                        <p:cTn id="35" dur="1000" decel="50000" fill="hold">
                                          <p:stCondLst>
                                            <p:cond delay="0"/>
                                          </p:stCondLst>
                                        </p:cTn>
                                        <p:tgtEl>
                                          <p:spTgt spid="3">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3">
                                            <p:txEl>
                                              <p:pRg st="6" end="6"/>
                                            </p:txEl>
                                          </p:spTgt>
                                        </p:tgtEl>
                                        <p:attrNameLst>
                                          <p:attrName>ppt_x</p:attrName>
                                          <p:attrName>ppt_y</p:attrName>
                                        </p:attrNameLst>
                                      </p:cBhvr>
                                    </p:animMotion>
                                    <p:animEffect transition="in" filter="fade">
                                      <p:cBhvr>
                                        <p:cTn id="37" dur="1000"/>
                                        <p:tgtEl>
                                          <p:spTgt spid="3">
                                            <p:txEl>
                                              <p:pRg st="6" end="6"/>
                                            </p:txEl>
                                          </p:spTgt>
                                        </p:tgtEl>
                                      </p:cBhvr>
                                    </p:animEffect>
                                  </p:childTnLst>
                                </p:cTn>
                              </p:par>
                              <p:par>
                                <p:cTn id="38" presetID="52" presetClass="entr" presetSubtype="0" fill="hold"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Scale>
                                      <p:cBhvr>
                                        <p:cTn id="40" dur="1000" decel="50000" fill="hold">
                                          <p:stCondLst>
                                            <p:cond delay="0"/>
                                          </p:stCondLst>
                                        </p:cTn>
                                        <p:tgtEl>
                                          <p:spTgt spid="3">
                                            <p:txEl>
                                              <p:pRg st="7" end="7"/>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3">
                                            <p:txEl>
                                              <p:pRg st="7" end="7"/>
                                            </p:txEl>
                                          </p:spTgt>
                                        </p:tgtEl>
                                        <p:attrNameLst>
                                          <p:attrName>ppt_x</p:attrName>
                                          <p:attrName>ppt_y</p:attrName>
                                        </p:attrNameLst>
                                      </p:cBhvr>
                                    </p:animMotion>
                                    <p:animEffect transition="in" filter="fade">
                                      <p:cBhvr>
                                        <p:cTn id="42"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008000"/>
                </a:solidFill>
                <a:effectLst>
                  <a:outerShdw blurRad="50800" dist="38100" dir="2700000" algn="tl" rotWithShape="0">
                    <a:prstClr val="black">
                      <a:alpha val="40000"/>
                    </a:prstClr>
                  </a:outerShdw>
                </a:effectLst>
                <a:latin typeface="Britannic Bold"/>
                <a:cs typeface="Britannic Bold"/>
              </a:rPr>
              <a:t>Excretory System</a:t>
            </a:r>
            <a:endParaRPr lang="en-US" sz="5400" dirty="0">
              <a:solidFill>
                <a:srgbClr val="008000"/>
              </a:solidFill>
              <a:effectLst>
                <a:outerShdw blurRad="50800" dist="38100" dir="2700000" algn="tl" rotWithShape="0">
                  <a:prstClr val="black">
                    <a:alpha val="40000"/>
                  </a:prstClr>
                </a:outerShdw>
              </a:effectLst>
              <a:latin typeface="Britannic Bold"/>
              <a:cs typeface="Britannic Bold"/>
            </a:endParaRPr>
          </a:p>
        </p:txBody>
      </p:sp>
      <p:sp>
        <p:nvSpPr>
          <p:cNvPr id="4" name="Rectangle 3"/>
          <p:cNvSpPr/>
          <p:nvPr/>
        </p:nvSpPr>
        <p:spPr>
          <a:xfrm>
            <a:off x="-1" y="0"/>
            <a:ext cx="7222315" cy="369332"/>
          </a:xfrm>
          <a:prstGeom prst="rect">
            <a:avLst/>
          </a:prstGeom>
        </p:spPr>
        <p:txBody>
          <a:bodyPr wrap="square">
            <a:spAutoFit/>
          </a:bodyPr>
          <a:lstStyle/>
          <a:p>
            <a:r>
              <a:rPr lang="en-US" dirty="0" smtClean="0">
                <a:latin typeface="Times"/>
                <a:cs typeface="Times"/>
              </a:rPr>
              <a:t>D.  Describe </a:t>
            </a:r>
            <a:r>
              <a:rPr lang="en-US" dirty="0">
                <a:latin typeface="Times"/>
                <a:cs typeface="Times"/>
              </a:rPr>
              <a:t>the role of the excretory system</a:t>
            </a:r>
          </a:p>
        </p:txBody>
      </p:sp>
      <p:pic>
        <p:nvPicPr>
          <p:cNvPr id="6" name="Picture 5"/>
          <p:cNvPicPr>
            <a:picLocks noChangeAspect="1"/>
          </p:cNvPicPr>
          <p:nvPr/>
        </p:nvPicPr>
        <p:blipFill>
          <a:blip r:embed="rId2"/>
          <a:stretch>
            <a:fillRect/>
          </a:stretch>
        </p:blipFill>
        <p:spPr>
          <a:xfrm>
            <a:off x="1598353" y="1284931"/>
            <a:ext cx="6189749" cy="4126499"/>
          </a:xfrm>
          <a:prstGeom prst="rect">
            <a:avLst/>
          </a:prstGeom>
        </p:spPr>
      </p:pic>
    </p:spTree>
    <p:extLst>
      <p:ext uri="{BB962C8B-B14F-4D97-AF65-F5344CB8AC3E}">
        <p14:creationId xmlns:p14="http://schemas.microsoft.com/office/powerpoint/2010/main" val="506584652"/>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008000"/>
                </a:solidFill>
                <a:effectLst>
                  <a:outerShdw blurRad="50800" dist="38100" dir="2700000" algn="tl" rotWithShape="0">
                    <a:prstClr val="black">
                      <a:alpha val="40000"/>
                    </a:prstClr>
                  </a:outerShdw>
                </a:effectLst>
                <a:latin typeface="Britannic Bold"/>
                <a:cs typeface="Britannic Bold"/>
              </a:rPr>
              <a:t>Excretory System</a:t>
            </a:r>
            <a:endParaRPr lang="en-US" sz="5400" dirty="0">
              <a:solidFill>
                <a:srgbClr val="008000"/>
              </a:solidFill>
              <a:effectLst>
                <a:outerShdw blurRad="50800" dist="38100" dir="2700000" algn="tl" rotWithShape="0">
                  <a:prstClr val="black">
                    <a:alpha val="40000"/>
                  </a:prstClr>
                </a:outerShdw>
              </a:effectLst>
              <a:latin typeface="Britannic Bold"/>
              <a:cs typeface="Britannic Bold"/>
            </a:endParaRPr>
          </a:p>
        </p:txBody>
      </p:sp>
      <p:sp>
        <p:nvSpPr>
          <p:cNvPr id="3" name="Content Placeholder 2"/>
          <p:cNvSpPr>
            <a:spLocks noGrp="1"/>
          </p:cNvSpPr>
          <p:nvPr>
            <p:ph idx="1"/>
          </p:nvPr>
        </p:nvSpPr>
        <p:spPr>
          <a:xfrm>
            <a:off x="457200" y="1164170"/>
            <a:ext cx="8229600" cy="4257774"/>
          </a:xfrm>
        </p:spPr>
        <p:txBody>
          <a:bodyPr>
            <a:normAutofit/>
          </a:bodyPr>
          <a:lstStyle/>
          <a:p>
            <a:pPr marL="0" indent="0">
              <a:buNone/>
            </a:pPr>
            <a:r>
              <a:rPr lang="en-US" sz="4800" b="1" dirty="0" smtClean="0">
                <a:latin typeface="Times"/>
                <a:cs typeface="Times"/>
              </a:rPr>
              <a:t>Kidneys</a:t>
            </a:r>
          </a:p>
          <a:p>
            <a:r>
              <a:rPr lang="en-US" dirty="0" smtClean="0">
                <a:latin typeface="Times"/>
                <a:cs typeface="Times"/>
              </a:rPr>
              <a:t>Each animal has 2</a:t>
            </a:r>
          </a:p>
          <a:p>
            <a:r>
              <a:rPr lang="en-US" dirty="0" smtClean="0">
                <a:latin typeface="Times"/>
                <a:cs typeface="Times"/>
              </a:rPr>
              <a:t>Filter toxins from blood</a:t>
            </a:r>
          </a:p>
          <a:p>
            <a:r>
              <a:rPr lang="en-US" dirty="0" smtClean="0">
                <a:latin typeface="Times"/>
                <a:cs typeface="Times"/>
              </a:rPr>
              <a:t>Toxins are excreted as urine</a:t>
            </a:r>
            <a:endParaRPr lang="en-US" dirty="0">
              <a:latin typeface="Times"/>
              <a:cs typeface="Times"/>
            </a:endParaRPr>
          </a:p>
          <a:p>
            <a:pPr marL="0" indent="0">
              <a:buNone/>
            </a:pPr>
            <a:endParaRPr lang="en-US" dirty="0">
              <a:latin typeface="Times"/>
              <a:cs typeface="Times"/>
            </a:endParaRPr>
          </a:p>
        </p:txBody>
      </p:sp>
      <p:sp>
        <p:nvSpPr>
          <p:cNvPr id="4" name="Rectangle 3"/>
          <p:cNvSpPr/>
          <p:nvPr/>
        </p:nvSpPr>
        <p:spPr>
          <a:xfrm>
            <a:off x="-1" y="0"/>
            <a:ext cx="7222315" cy="369332"/>
          </a:xfrm>
          <a:prstGeom prst="rect">
            <a:avLst/>
          </a:prstGeom>
        </p:spPr>
        <p:txBody>
          <a:bodyPr wrap="square">
            <a:spAutoFit/>
          </a:bodyPr>
          <a:lstStyle/>
          <a:p>
            <a:r>
              <a:rPr lang="en-US" dirty="0" smtClean="0">
                <a:latin typeface="Times"/>
                <a:cs typeface="Times"/>
              </a:rPr>
              <a:t>D.  Describe </a:t>
            </a:r>
            <a:r>
              <a:rPr lang="en-US" dirty="0">
                <a:latin typeface="Times"/>
                <a:cs typeface="Times"/>
              </a:rPr>
              <a:t>the role of the excretory system</a:t>
            </a:r>
          </a:p>
        </p:txBody>
      </p:sp>
      <p:pic>
        <p:nvPicPr>
          <p:cNvPr id="5" name="Picture 4"/>
          <p:cNvPicPr>
            <a:picLocks noChangeAspect="1"/>
          </p:cNvPicPr>
          <p:nvPr/>
        </p:nvPicPr>
        <p:blipFill rotWithShape="1">
          <a:blip r:embed="rId2"/>
          <a:srcRect l="15886" r="28380"/>
          <a:stretch/>
        </p:blipFill>
        <p:spPr>
          <a:xfrm>
            <a:off x="5539496" y="1164169"/>
            <a:ext cx="3590819" cy="4137829"/>
          </a:xfrm>
          <a:prstGeom prst="rect">
            <a:avLst/>
          </a:prstGeom>
        </p:spPr>
      </p:pic>
    </p:spTree>
    <p:extLst>
      <p:ext uri="{BB962C8B-B14F-4D97-AF65-F5344CB8AC3E}">
        <p14:creationId xmlns:p14="http://schemas.microsoft.com/office/powerpoint/2010/main" val="211802819"/>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Scale>
                                      <p:cBhvr>
                                        <p:cTn id="7" dur="1000" decel="50000" fill="hold">
                                          <p:stCondLst>
                                            <p:cond delay="0"/>
                                          </p:stCondLst>
                                        </p:cTn>
                                        <p:tgtEl>
                                          <p:spTgt spid="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xEl>
                                              <p:pRg st="1" end="1"/>
                                            </p:txEl>
                                          </p:spTgt>
                                        </p:tgtEl>
                                        <p:attrNameLst>
                                          <p:attrName>ppt_x</p:attrName>
                                          <p:attrName>ppt_y</p:attrName>
                                        </p:attrNameLst>
                                      </p:cBhvr>
                                    </p:animMotion>
                                    <p:animEffect transition="in" filter="fade">
                                      <p:cBhvr>
                                        <p:cTn id="9" dur="1000"/>
                                        <p:tgtEl>
                                          <p:spTgt spid="3">
                                            <p:txEl>
                                              <p:pRg st="1" end="1"/>
                                            </p:txEl>
                                          </p:spTgt>
                                        </p:tgtEl>
                                      </p:cBhvr>
                                    </p:animEffect>
                                  </p:childTnLst>
                                </p:cTn>
                              </p:par>
                              <p:par>
                                <p:cTn id="10" presetID="5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Scale>
                                      <p:cBhvr>
                                        <p:cTn id="12"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xEl>
                                              <p:pRg st="2" end="2"/>
                                            </p:txEl>
                                          </p:spTgt>
                                        </p:tgtEl>
                                        <p:attrNameLst>
                                          <p:attrName>ppt_x</p:attrName>
                                          <p:attrName>ppt_y</p:attrName>
                                        </p:attrNameLst>
                                      </p:cBhvr>
                                    </p:animMotion>
                                    <p:animEffect transition="in" filter="fade">
                                      <p:cBhvr>
                                        <p:cTn id="14" dur="1000"/>
                                        <p:tgtEl>
                                          <p:spTgt spid="3">
                                            <p:txEl>
                                              <p:pRg st="2" end="2"/>
                                            </p:txEl>
                                          </p:spTgt>
                                        </p:tgtEl>
                                      </p:cBhvr>
                                    </p:animEffect>
                                  </p:childTnLst>
                                </p:cTn>
                              </p:par>
                              <p:par>
                                <p:cTn id="15" presetID="5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Scale>
                                      <p:cBhvr>
                                        <p:cTn id="17" dur="1000" decel="50000" fill="hold">
                                          <p:stCondLst>
                                            <p:cond delay="0"/>
                                          </p:stCondLst>
                                        </p:cTn>
                                        <p:tgtEl>
                                          <p:spTgt spid="3">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3">
                                            <p:txEl>
                                              <p:pRg st="3" end="3"/>
                                            </p:txEl>
                                          </p:spTgt>
                                        </p:tgtEl>
                                        <p:attrNameLst>
                                          <p:attrName>ppt_x</p:attrName>
                                          <p:attrName>ppt_y</p:attrName>
                                        </p:attrNameLst>
                                      </p:cBhvr>
                                    </p:animMotion>
                                    <p:animEffect transition="in" filter="fade">
                                      <p:cBhvr>
                                        <p:cTn id="19"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cretory System Diagra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8015" y="1284932"/>
            <a:ext cx="3937000" cy="4064000"/>
          </a:xfrm>
          <a:prstGeom prst="rect">
            <a:avLst/>
          </a:prstGeom>
        </p:spPr>
      </p:pic>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008000"/>
                </a:solidFill>
                <a:effectLst>
                  <a:outerShdw blurRad="50800" dist="38100" dir="2700000" algn="tl" rotWithShape="0">
                    <a:prstClr val="black">
                      <a:alpha val="40000"/>
                    </a:prstClr>
                  </a:outerShdw>
                </a:effectLst>
                <a:latin typeface="Britannic Bold"/>
                <a:cs typeface="Britannic Bold"/>
              </a:rPr>
              <a:t>Excretory System</a:t>
            </a:r>
            <a:endParaRPr lang="en-US" sz="5400" dirty="0">
              <a:solidFill>
                <a:srgbClr val="008000"/>
              </a:solidFill>
              <a:effectLst>
                <a:outerShdw blurRad="50800" dist="38100" dir="2700000" algn="tl" rotWithShape="0">
                  <a:prstClr val="black">
                    <a:alpha val="40000"/>
                  </a:prstClr>
                </a:outerShdw>
              </a:effectLst>
              <a:latin typeface="Britannic Bold"/>
              <a:cs typeface="Britannic Bold"/>
            </a:endParaRPr>
          </a:p>
        </p:txBody>
      </p:sp>
      <p:sp>
        <p:nvSpPr>
          <p:cNvPr id="3" name="Content Placeholder 2"/>
          <p:cNvSpPr>
            <a:spLocks noGrp="1"/>
          </p:cNvSpPr>
          <p:nvPr>
            <p:ph idx="1"/>
          </p:nvPr>
        </p:nvSpPr>
        <p:spPr>
          <a:xfrm>
            <a:off x="457200" y="1164170"/>
            <a:ext cx="5038505" cy="4257774"/>
          </a:xfrm>
        </p:spPr>
        <p:txBody>
          <a:bodyPr>
            <a:normAutofit/>
          </a:bodyPr>
          <a:lstStyle/>
          <a:p>
            <a:pPr marL="0" indent="0">
              <a:buNone/>
            </a:pPr>
            <a:r>
              <a:rPr lang="en-US" sz="4800" b="1" dirty="0" smtClean="0">
                <a:latin typeface="Times"/>
                <a:cs typeface="Times"/>
              </a:rPr>
              <a:t>Ureters</a:t>
            </a:r>
          </a:p>
          <a:p>
            <a:r>
              <a:rPr lang="en-US" dirty="0" smtClean="0">
                <a:latin typeface="Times"/>
                <a:cs typeface="Times"/>
              </a:rPr>
              <a:t>Each animal has 2</a:t>
            </a:r>
          </a:p>
          <a:p>
            <a:r>
              <a:rPr lang="en-US" dirty="0" smtClean="0">
                <a:latin typeface="Times"/>
                <a:cs typeface="Times"/>
              </a:rPr>
              <a:t>Tube carrying urine from kidney to bladder</a:t>
            </a:r>
            <a:endParaRPr lang="en-US" dirty="0">
              <a:latin typeface="Times"/>
              <a:cs typeface="Times"/>
            </a:endParaRPr>
          </a:p>
        </p:txBody>
      </p:sp>
      <p:sp>
        <p:nvSpPr>
          <p:cNvPr id="4" name="Rectangle 3"/>
          <p:cNvSpPr/>
          <p:nvPr/>
        </p:nvSpPr>
        <p:spPr>
          <a:xfrm>
            <a:off x="-1" y="0"/>
            <a:ext cx="7222315" cy="369332"/>
          </a:xfrm>
          <a:prstGeom prst="rect">
            <a:avLst/>
          </a:prstGeom>
        </p:spPr>
        <p:txBody>
          <a:bodyPr wrap="square">
            <a:spAutoFit/>
          </a:bodyPr>
          <a:lstStyle/>
          <a:p>
            <a:r>
              <a:rPr lang="en-US" dirty="0" smtClean="0">
                <a:latin typeface="Times"/>
                <a:cs typeface="Times"/>
              </a:rPr>
              <a:t>D.  Describe </a:t>
            </a:r>
            <a:r>
              <a:rPr lang="en-US" dirty="0">
                <a:latin typeface="Times"/>
                <a:cs typeface="Times"/>
              </a:rPr>
              <a:t>the role of the excretory system</a:t>
            </a:r>
          </a:p>
        </p:txBody>
      </p:sp>
      <p:cxnSp>
        <p:nvCxnSpPr>
          <p:cNvPr id="9" name="Straight Arrow Connector 8"/>
          <p:cNvCxnSpPr/>
          <p:nvPr/>
        </p:nvCxnSpPr>
        <p:spPr>
          <a:xfrm flipV="1">
            <a:off x="4751266" y="3415317"/>
            <a:ext cx="1466981" cy="941401"/>
          </a:xfrm>
          <a:prstGeom prst="straightConnector1">
            <a:avLst/>
          </a:prstGeom>
          <a:ln w="53975">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flipV="1">
            <a:off x="7618678" y="3437211"/>
            <a:ext cx="1437742" cy="941400"/>
          </a:xfrm>
          <a:prstGeom prst="straightConnector1">
            <a:avLst/>
          </a:prstGeom>
          <a:ln w="53975">
            <a:solidFill>
              <a:srgbClr val="008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8616447"/>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80">
                                          <p:stCondLst>
                                            <p:cond delay="0"/>
                                          </p:stCondLst>
                                        </p:cTn>
                                        <p:tgtEl>
                                          <p:spTgt spid="3">
                                            <p:txEl>
                                              <p:pRg st="1" end="1"/>
                                            </p:txEl>
                                          </p:spTgt>
                                        </p:tgtEl>
                                      </p:cBhvr>
                                    </p:animEffect>
                                    <p:anim calcmode="lin" valueType="num">
                                      <p:cBhvr>
                                        <p:cTn id="8"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1" end="1"/>
                                            </p:txEl>
                                          </p:spTgt>
                                        </p:tgtEl>
                                      </p:cBhvr>
                                      <p:to x="100000" y="60000"/>
                                    </p:animScale>
                                    <p:animScale>
                                      <p:cBhvr>
                                        <p:cTn id="14" dur="166" decel="50000">
                                          <p:stCondLst>
                                            <p:cond delay="676"/>
                                          </p:stCondLst>
                                        </p:cTn>
                                        <p:tgtEl>
                                          <p:spTgt spid="3">
                                            <p:txEl>
                                              <p:pRg st="1" end="1"/>
                                            </p:txEl>
                                          </p:spTgt>
                                        </p:tgtEl>
                                      </p:cBhvr>
                                      <p:to x="100000" y="100000"/>
                                    </p:animScale>
                                    <p:animScale>
                                      <p:cBhvr>
                                        <p:cTn id="15" dur="26">
                                          <p:stCondLst>
                                            <p:cond delay="1312"/>
                                          </p:stCondLst>
                                        </p:cTn>
                                        <p:tgtEl>
                                          <p:spTgt spid="3">
                                            <p:txEl>
                                              <p:pRg st="1" end="1"/>
                                            </p:txEl>
                                          </p:spTgt>
                                        </p:tgtEl>
                                      </p:cBhvr>
                                      <p:to x="100000" y="80000"/>
                                    </p:animScale>
                                    <p:animScale>
                                      <p:cBhvr>
                                        <p:cTn id="16" dur="166" decel="50000">
                                          <p:stCondLst>
                                            <p:cond delay="1338"/>
                                          </p:stCondLst>
                                        </p:cTn>
                                        <p:tgtEl>
                                          <p:spTgt spid="3">
                                            <p:txEl>
                                              <p:pRg st="1" end="1"/>
                                            </p:txEl>
                                          </p:spTgt>
                                        </p:tgtEl>
                                      </p:cBhvr>
                                      <p:to x="100000" y="100000"/>
                                    </p:animScale>
                                    <p:animScale>
                                      <p:cBhvr>
                                        <p:cTn id="17" dur="26">
                                          <p:stCondLst>
                                            <p:cond delay="1642"/>
                                          </p:stCondLst>
                                        </p:cTn>
                                        <p:tgtEl>
                                          <p:spTgt spid="3">
                                            <p:txEl>
                                              <p:pRg st="1" end="1"/>
                                            </p:txEl>
                                          </p:spTgt>
                                        </p:tgtEl>
                                      </p:cBhvr>
                                      <p:to x="100000" y="90000"/>
                                    </p:animScale>
                                    <p:animScale>
                                      <p:cBhvr>
                                        <p:cTn id="18" dur="166" decel="50000">
                                          <p:stCondLst>
                                            <p:cond delay="1668"/>
                                          </p:stCondLst>
                                        </p:cTn>
                                        <p:tgtEl>
                                          <p:spTgt spid="3">
                                            <p:txEl>
                                              <p:pRg st="1" end="1"/>
                                            </p:txEl>
                                          </p:spTgt>
                                        </p:tgtEl>
                                      </p:cBhvr>
                                      <p:to x="100000" y="100000"/>
                                    </p:animScale>
                                    <p:animScale>
                                      <p:cBhvr>
                                        <p:cTn id="19" dur="26">
                                          <p:stCondLst>
                                            <p:cond delay="1808"/>
                                          </p:stCondLst>
                                        </p:cTn>
                                        <p:tgtEl>
                                          <p:spTgt spid="3">
                                            <p:txEl>
                                              <p:pRg st="1" end="1"/>
                                            </p:txEl>
                                          </p:spTgt>
                                        </p:tgtEl>
                                      </p:cBhvr>
                                      <p:to x="100000" y="95000"/>
                                    </p:animScale>
                                    <p:animScale>
                                      <p:cBhvr>
                                        <p:cTn id="20" dur="166" decel="50000">
                                          <p:stCondLst>
                                            <p:cond delay="1834"/>
                                          </p:stCondLst>
                                        </p:cTn>
                                        <p:tgtEl>
                                          <p:spTgt spid="3">
                                            <p:txEl>
                                              <p:pRg st="1" end="1"/>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80">
                                          <p:stCondLst>
                                            <p:cond delay="0"/>
                                          </p:stCondLst>
                                        </p:cTn>
                                        <p:tgtEl>
                                          <p:spTgt spid="3">
                                            <p:txEl>
                                              <p:pRg st="2" end="2"/>
                                            </p:txEl>
                                          </p:spTgt>
                                        </p:tgtEl>
                                      </p:cBhvr>
                                    </p:animEffect>
                                    <p:anim calcmode="lin" valueType="num">
                                      <p:cBhvr>
                                        <p:cTn id="2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2" end="2"/>
                                            </p:txEl>
                                          </p:spTgt>
                                        </p:tgtEl>
                                      </p:cBhvr>
                                      <p:to x="100000" y="60000"/>
                                    </p:animScale>
                                    <p:animScale>
                                      <p:cBhvr>
                                        <p:cTn id="30" dur="166" decel="50000">
                                          <p:stCondLst>
                                            <p:cond delay="676"/>
                                          </p:stCondLst>
                                        </p:cTn>
                                        <p:tgtEl>
                                          <p:spTgt spid="3">
                                            <p:txEl>
                                              <p:pRg st="2" end="2"/>
                                            </p:txEl>
                                          </p:spTgt>
                                        </p:tgtEl>
                                      </p:cBhvr>
                                      <p:to x="100000" y="100000"/>
                                    </p:animScale>
                                    <p:animScale>
                                      <p:cBhvr>
                                        <p:cTn id="31" dur="26">
                                          <p:stCondLst>
                                            <p:cond delay="1312"/>
                                          </p:stCondLst>
                                        </p:cTn>
                                        <p:tgtEl>
                                          <p:spTgt spid="3">
                                            <p:txEl>
                                              <p:pRg st="2" end="2"/>
                                            </p:txEl>
                                          </p:spTgt>
                                        </p:tgtEl>
                                      </p:cBhvr>
                                      <p:to x="100000" y="80000"/>
                                    </p:animScale>
                                    <p:animScale>
                                      <p:cBhvr>
                                        <p:cTn id="32" dur="166" decel="50000">
                                          <p:stCondLst>
                                            <p:cond delay="1338"/>
                                          </p:stCondLst>
                                        </p:cTn>
                                        <p:tgtEl>
                                          <p:spTgt spid="3">
                                            <p:txEl>
                                              <p:pRg st="2" end="2"/>
                                            </p:txEl>
                                          </p:spTgt>
                                        </p:tgtEl>
                                      </p:cBhvr>
                                      <p:to x="100000" y="100000"/>
                                    </p:animScale>
                                    <p:animScale>
                                      <p:cBhvr>
                                        <p:cTn id="33" dur="26">
                                          <p:stCondLst>
                                            <p:cond delay="1642"/>
                                          </p:stCondLst>
                                        </p:cTn>
                                        <p:tgtEl>
                                          <p:spTgt spid="3">
                                            <p:txEl>
                                              <p:pRg st="2" end="2"/>
                                            </p:txEl>
                                          </p:spTgt>
                                        </p:tgtEl>
                                      </p:cBhvr>
                                      <p:to x="100000" y="90000"/>
                                    </p:animScale>
                                    <p:animScale>
                                      <p:cBhvr>
                                        <p:cTn id="34" dur="166" decel="50000">
                                          <p:stCondLst>
                                            <p:cond delay="1668"/>
                                          </p:stCondLst>
                                        </p:cTn>
                                        <p:tgtEl>
                                          <p:spTgt spid="3">
                                            <p:txEl>
                                              <p:pRg st="2" end="2"/>
                                            </p:txEl>
                                          </p:spTgt>
                                        </p:tgtEl>
                                      </p:cBhvr>
                                      <p:to x="100000" y="100000"/>
                                    </p:animScale>
                                    <p:animScale>
                                      <p:cBhvr>
                                        <p:cTn id="35" dur="26">
                                          <p:stCondLst>
                                            <p:cond delay="1808"/>
                                          </p:stCondLst>
                                        </p:cTn>
                                        <p:tgtEl>
                                          <p:spTgt spid="3">
                                            <p:txEl>
                                              <p:pRg st="2" end="2"/>
                                            </p:txEl>
                                          </p:spTgt>
                                        </p:tgtEl>
                                      </p:cBhvr>
                                      <p:to x="100000" y="95000"/>
                                    </p:animScale>
                                    <p:animScale>
                                      <p:cBhvr>
                                        <p:cTn id="36" dur="166" decel="50000">
                                          <p:stCondLst>
                                            <p:cond delay="1834"/>
                                          </p:stCondLst>
                                        </p:cTn>
                                        <p:tgtEl>
                                          <p:spTgt spid="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FF0000"/>
                </a:solidFill>
                <a:effectLst>
                  <a:outerShdw blurRad="50800" dist="38100" dir="2700000" algn="tl" rotWithShape="0">
                    <a:prstClr val="black">
                      <a:alpha val="40000"/>
                    </a:prstClr>
                  </a:outerShdw>
                </a:effectLst>
                <a:latin typeface="Britannic Bold"/>
                <a:cs typeface="Britannic Bold"/>
              </a:rPr>
              <a:t>Muscular System</a:t>
            </a:r>
            <a:endParaRPr lang="en-US" sz="5400" dirty="0">
              <a:solidFill>
                <a:srgbClr val="FF0000"/>
              </a:solidFill>
              <a:effectLst>
                <a:outerShdw blurRad="50800" dist="38100" dir="2700000" algn="tl" rotWithShape="0">
                  <a:prstClr val="black">
                    <a:alpha val="40000"/>
                  </a:prstClr>
                </a:outerShdw>
              </a:effectLst>
              <a:latin typeface="Britannic Bold"/>
              <a:cs typeface="Britannic Bold"/>
            </a:endParaRPr>
          </a:p>
        </p:txBody>
      </p:sp>
      <p:sp>
        <p:nvSpPr>
          <p:cNvPr id="4" name="Rectangle 3"/>
          <p:cNvSpPr/>
          <p:nvPr/>
        </p:nvSpPr>
        <p:spPr>
          <a:xfrm>
            <a:off x="-1" y="0"/>
            <a:ext cx="7222315" cy="369332"/>
          </a:xfrm>
          <a:prstGeom prst="rect">
            <a:avLst/>
          </a:prstGeom>
        </p:spPr>
        <p:txBody>
          <a:bodyPr wrap="square">
            <a:spAutoFit/>
          </a:bodyPr>
          <a:lstStyle/>
          <a:p>
            <a:pPr marL="514350" indent="-514350">
              <a:buFont typeface="+mj-lt"/>
              <a:buAutoNum type="alphaUcPeriod"/>
            </a:pPr>
            <a:r>
              <a:rPr lang="en-US" dirty="0">
                <a:latin typeface="Times"/>
                <a:cs typeface="Times"/>
              </a:rPr>
              <a:t>Describe the role of the muscular and skeletal system</a:t>
            </a:r>
          </a:p>
        </p:txBody>
      </p:sp>
      <p:sp>
        <p:nvSpPr>
          <p:cNvPr id="5" name="Content Placeholder 2"/>
          <p:cNvSpPr>
            <a:spLocks noGrp="1"/>
          </p:cNvSpPr>
          <p:nvPr>
            <p:ph idx="1"/>
          </p:nvPr>
        </p:nvSpPr>
        <p:spPr>
          <a:xfrm>
            <a:off x="381000" y="1189340"/>
            <a:ext cx="8229600" cy="914400"/>
          </a:xfrm>
        </p:spPr>
        <p:txBody>
          <a:bodyPr/>
          <a:lstStyle/>
          <a:p>
            <a:pPr algn="ctr">
              <a:buNone/>
            </a:pPr>
            <a:r>
              <a:rPr lang="en-US" b="1" dirty="0" err="1" smtClean="0">
                <a:latin typeface="Times New Roman" pitchFamily="18" charset="0"/>
                <a:cs typeface="Times New Roman" pitchFamily="18" charset="0"/>
              </a:rPr>
              <a:t>Sarcomere</a:t>
            </a:r>
            <a:endParaRPr lang="en-US" b="1" dirty="0">
              <a:latin typeface="Times New Roman" pitchFamily="18" charset="0"/>
              <a:cs typeface="Times New Roman" pitchFamily="18" charset="0"/>
            </a:endParaRPr>
          </a:p>
        </p:txBody>
      </p:sp>
      <p:pic>
        <p:nvPicPr>
          <p:cNvPr id="7" name="Picture 2" descr="sarcomere_animation"/>
          <p:cNvPicPr>
            <a:picLocks noChangeAspect="1" noChangeArrowheads="1"/>
          </p:cNvPicPr>
          <p:nvPr/>
        </p:nvPicPr>
        <p:blipFill>
          <a:blip r:embed="rId2" cstate="print"/>
          <a:srcRect/>
          <a:stretch>
            <a:fillRect/>
          </a:stretch>
        </p:blipFill>
        <p:spPr bwMode="auto">
          <a:xfrm>
            <a:off x="304800" y="2537344"/>
            <a:ext cx="8229600" cy="2238375"/>
          </a:xfrm>
          <a:prstGeom prst="rect">
            <a:avLst/>
          </a:prstGeom>
          <a:noFill/>
          <a:ln w="9525">
            <a:noFill/>
            <a:miter lim="800000"/>
            <a:headEnd/>
            <a:tailEnd/>
          </a:ln>
        </p:spPr>
      </p:pic>
      <p:sp>
        <p:nvSpPr>
          <p:cNvPr id="8" name="TextBox 7"/>
          <p:cNvSpPr txBox="1"/>
          <p:nvPr/>
        </p:nvSpPr>
        <p:spPr>
          <a:xfrm>
            <a:off x="7162800" y="2080995"/>
            <a:ext cx="1981200" cy="646331"/>
          </a:xfrm>
          <a:prstGeom prst="rect">
            <a:avLst/>
          </a:prstGeom>
          <a:noFill/>
        </p:spPr>
        <p:txBody>
          <a:bodyPr wrap="square" rtlCol="0">
            <a:spAutoFit/>
          </a:bodyPr>
          <a:lstStyle/>
          <a:p>
            <a:pPr algn="ctr"/>
            <a:r>
              <a:rPr lang="en-US" sz="3600" dirty="0" smtClean="0">
                <a:solidFill>
                  <a:srgbClr val="FF0000"/>
                </a:solidFill>
                <a:latin typeface="Times New Roman" pitchFamily="18" charset="0"/>
                <a:cs typeface="Times New Roman" pitchFamily="18" charset="0"/>
              </a:rPr>
              <a:t>Z Line</a:t>
            </a:r>
            <a:endParaRPr lang="en-US" sz="3600" dirty="0">
              <a:solidFill>
                <a:srgbClr val="FF0000"/>
              </a:solidFill>
              <a:latin typeface="Times New Roman" pitchFamily="18" charset="0"/>
              <a:cs typeface="Times New Roman" pitchFamily="18" charset="0"/>
            </a:endParaRPr>
          </a:p>
        </p:txBody>
      </p:sp>
      <p:sp>
        <p:nvSpPr>
          <p:cNvPr id="9" name="TextBox 8"/>
          <p:cNvSpPr txBox="1"/>
          <p:nvPr/>
        </p:nvSpPr>
        <p:spPr>
          <a:xfrm>
            <a:off x="875809" y="4867130"/>
            <a:ext cx="3489486" cy="523220"/>
          </a:xfrm>
          <a:prstGeom prst="rect">
            <a:avLst/>
          </a:prstGeom>
          <a:noFill/>
        </p:spPr>
        <p:txBody>
          <a:bodyPr wrap="square" rtlCol="0">
            <a:spAutoFit/>
          </a:bodyPr>
          <a:lstStyle/>
          <a:p>
            <a:pPr algn="ctr"/>
            <a:r>
              <a:rPr lang="en-US" sz="2800" dirty="0" smtClean="0">
                <a:solidFill>
                  <a:srgbClr val="FF0000"/>
                </a:solidFill>
                <a:latin typeface="Times New Roman" pitchFamily="18" charset="0"/>
                <a:cs typeface="Times New Roman" pitchFamily="18" charset="0"/>
              </a:rPr>
              <a:t>Thick filaments</a:t>
            </a:r>
            <a:endParaRPr lang="en-US" sz="2800" dirty="0">
              <a:solidFill>
                <a:srgbClr val="FF0000"/>
              </a:solidFill>
              <a:latin typeface="Times New Roman" pitchFamily="18" charset="0"/>
              <a:cs typeface="Times New Roman" pitchFamily="18" charset="0"/>
            </a:endParaRPr>
          </a:p>
        </p:txBody>
      </p:sp>
      <p:sp>
        <p:nvSpPr>
          <p:cNvPr id="10" name="TextBox 9"/>
          <p:cNvSpPr txBox="1"/>
          <p:nvPr/>
        </p:nvSpPr>
        <p:spPr>
          <a:xfrm>
            <a:off x="5127295" y="4867130"/>
            <a:ext cx="3429000" cy="523220"/>
          </a:xfrm>
          <a:prstGeom prst="rect">
            <a:avLst/>
          </a:prstGeom>
          <a:noFill/>
        </p:spPr>
        <p:txBody>
          <a:bodyPr wrap="square" rtlCol="0">
            <a:spAutoFit/>
          </a:bodyPr>
          <a:lstStyle/>
          <a:p>
            <a:pPr algn="ctr"/>
            <a:r>
              <a:rPr lang="en-US" sz="2800" dirty="0" smtClean="0">
                <a:solidFill>
                  <a:srgbClr val="FF0000"/>
                </a:solidFill>
                <a:latin typeface="Times New Roman" pitchFamily="18" charset="0"/>
                <a:cs typeface="Times New Roman" pitchFamily="18" charset="0"/>
              </a:rPr>
              <a:t>Thin Filaments</a:t>
            </a:r>
            <a:endParaRPr lang="en-US" sz="2800" dirty="0">
              <a:solidFill>
                <a:srgbClr val="FF0000"/>
              </a:solidFill>
              <a:latin typeface="Times New Roman" pitchFamily="18" charset="0"/>
              <a:cs typeface="Times New Roman" pitchFamily="18" charset="0"/>
            </a:endParaRPr>
          </a:p>
        </p:txBody>
      </p:sp>
      <p:cxnSp>
        <p:nvCxnSpPr>
          <p:cNvPr id="11" name="Straight Arrow Connector 10"/>
          <p:cNvCxnSpPr/>
          <p:nvPr/>
        </p:nvCxnSpPr>
        <p:spPr>
          <a:xfrm rot="16200000" flipV="1">
            <a:off x="3048000" y="4518544"/>
            <a:ext cx="609600" cy="3048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flipH="1" flipV="1">
            <a:off x="3009900" y="4480444"/>
            <a:ext cx="990600" cy="158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flipH="1" flipV="1">
            <a:off x="2971800" y="4137544"/>
            <a:ext cx="1295400" cy="2286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V="1">
            <a:off x="5981700" y="4480444"/>
            <a:ext cx="685800" cy="1524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flipH="1" flipV="1">
            <a:off x="5905500" y="4328044"/>
            <a:ext cx="1066800" cy="762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flipH="1" flipV="1">
            <a:off x="5905500" y="3947044"/>
            <a:ext cx="1447800" cy="4572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143000" y="1776195"/>
            <a:ext cx="6934200" cy="158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953294" y="1965901"/>
            <a:ext cx="381000" cy="158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7887494" y="1965901"/>
            <a:ext cx="381000" cy="158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52400" y="2135666"/>
            <a:ext cx="1981200" cy="646331"/>
          </a:xfrm>
          <a:prstGeom prst="rect">
            <a:avLst/>
          </a:prstGeom>
          <a:noFill/>
        </p:spPr>
        <p:txBody>
          <a:bodyPr wrap="square" rtlCol="0">
            <a:spAutoFit/>
          </a:bodyPr>
          <a:lstStyle/>
          <a:p>
            <a:pPr algn="ctr"/>
            <a:r>
              <a:rPr lang="en-US" sz="3600" dirty="0" smtClean="0">
                <a:solidFill>
                  <a:srgbClr val="FF0000"/>
                </a:solidFill>
                <a:latin typeface="Times New Roman" pitchFamily="18" charset="0"/>
                <a:cs typeface="Times New Roman" pitchFamily="18" charset="0"/>
              </a:rPr>
              <a:t>Z Line</a:t>
            </a:r>
            <a:endParaRPr lang="en-US" sz="3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96903207"/>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cretory System Diagra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8015" y="1284932"/>
            <a:ext cx="3937000" cy="4064000"/>
          </a:xfrm>
          <a:prstGeom prst="rect">
            <a:avLst/>
          </a:prstGeom>
        </p:spPr>
      </p:pic>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008000"/>
                </a:solidFill>
                <a:effectLst>
                  <a:outerShdw blurRad="50800" dist="38100" dir="2700000" algn="tl" rotWithShape="0">
                    <a:prstClr val="black">
                      <a:alpha val="40000"/>
                    </a:prstClr>
                  </a:outerShdw>
                </a:effectLst>
                <a:latin typeface="Britannic Bold"/>
                <a:cs typeface="Britannic Bold"/>
              </a:rPr>
              <a:t>Excretory System</a:t>
            </a:r>
            <a:endParaRPr lang="en-US" sz="5400" dirty="0">
              <a:solidFill>
                <a:srgbClr val="008000"/>
              </a:solidFill>
              <a:effectLst>
                <a:outerShdw blurRad="50800" dist="38100" dir="2700000" algn="tl" rotWithShape="0">
                  <a:prstClr val="black">
                    <a:alpha val="40000"/>
                  </a:prstClr>
                </a:outerShdw>
              </a:effectLst>
              <a:latin typeface="Britannic Bold"/>
              <a:cs typeface="Britannic Bold"/>
            </a:endParaRPr>
          </a:p>
        </p:txBody>
      </p:sp>
      <p:sp>
        <p:nvSpPr>
          <p:cNvPr id="3" name="Content Placeholder 2"/>
          <p:cNvSpPr>
            <a:spLocks noGrp="1"/>
          </p:cNvSpPr>
          <p:nvPr>
            <p:ph idx="1"/>
          </p:nvPr>
        </p:nvSpPr>
        <p:spPr>
          <a:xfrm>
            <a:off x="457200" y="1164170"/>
            <a:ext cx="5038505" cy="4257774"/>
          </a:xfrm>
        </p:spPr>
        <p:txBody>
          <a:bodyPr>
            <a:normAutofit/>
          </a:bodyPr>
          <a:lstStyle/>
          <a:p>
            <a:pPr marL="0" indent="0">
              <a:buNone/>
            </a:pPr>
            <a:r>
              <a:rPr lang="en-US" sz="4800" b="1" dirty="0" smtClean="0">
                <a:latin typeface="Times"/>
                <a:cs typeface="Times"/>
              </a:rPr>
              <a:t>Bladder</a:t>
            </a:r>
          </a:p>
          <a:p>
            <a:r>
              <a:rPr lang="en-US" dirty="0" smtClean="0">
                <a:latin typeface="Times"/>
                <a:cs typeface="Times"/>
              </a:rPr>
              <a:t>Each animal has 1</a:t>
            </a:r>
          </a:p>
          <a:p>
            <a:r>
              <a:rPr lang="en-US" dirty="0" smtClean="0">
                <a:latin typeface="Times"/>
                <a:cs typeface="Times"/>
              </a:rPr>
              <a:t>Stores urine </a:t>
            </a:r>
            <a:r>
              <a:rPr lang="en-US" dirty="0" err="1" smtClean="0">
                <a:latin typeface="Times"/>
                <a:cs typeface="Times"/>
              </a:rPr>
              <a:t>til</a:t>
            </a:r>
            <a:r>
              <a:rPr lang="en-US" dirty="0" smtClean="0">
                <a:latin typeface="Times"/>
                <a:cs typeface="Times"/>
              </a:rPr>
              <a:t> it is excreted</a:t>
            </a:r>
            <a:endParaRPr lang="en-US" dirty="0">
              <a:latin typeface="Times"/>
              <a:cs typeface="Times"/>
            </a:endParaRPr>
          </a:p>
        </p:txBody>
      </p:sp>
      <p:sp>
        <p:nvSpPr>
          <p:cNvPr id="4" name="Rectangle 3"/>
          <p:cNvSpPr/>
          <p:nvPr/>
        </p:nvSpPr>
        <p:spPr>
          <a:xfrm>
            <a:off x="-1" y="0"/>
            <a:ext cx="7222315" cy="369332"/>
          </a:xfrm>
          <a:prstGeom prst="rect">
            <a:avLst/>
          </a:prstGeom>
        </p:spPr>
        <p:txBody>
          <a:bodyPr wrap="square">
            <a:spAutoFit/>
          </a:bodyPr>
          <a:lstStyle/>
          <a:p>
            <a:r>
              <a:rPr lang="en-US" dirty="0" smtClean="0">
                <a:latin typeface="Times"/>
                <a:cs typeface="Times"/>
              </a:rPr>
              <a:t>D.  Describe </a:t>
            </a:r>
            <a:r>
              <a:rPr lang="en-US" dirty="0">
                <a:latin typeface="Times"/>
                <a:cs typeface="Times"/>
              </a:rPr>
              <a:t>the role of the excretory system</a:t>
            </a:r>
          </a:p>
        </p:txBody>
      </p:sp>
      <p:cxnSp>
        <p:nvCxnSpPr>
          <p:cNvPr id="6" name="Straight Arrow Connector 5"/>
          <p:cNvCxnSpPr/>
          <p:nvPr/>
        </p:nvCxnSpPr>
        <p:spPr>
          <a:xfrm>
            <a:off x="4751266" y="4882152"/>
            <a:ext cx="2211421" cy="0"/>
          </a:xfrm>
          <a:prstGeom prst="straightConnector1">
            <a:avLst/>
          </a:prstGeom>
          <a:ln w="53975">
            <a:solidFill>
              <a:srgbClr val="008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8054432"/>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008000"/>
                </a:solidFill>
                <a:effectLst>
                  <a:outerShdw blurRad="50800" dist="38100" dir="2700000" algn="tl" rotWithShape="0">
                    <a:prstClr val="black">
                      <a:alpha val="40000"/>
                    </a:prstClr>
                  </a:outerShdw>
                </a:effectLst>
                <a:latin typeface="Britannic Bold"/>
                <a:cs typeface="Britannic Bold"/>
              </a:rPr>
              <a:t>Excretory System</a:t>
            </a:r>
            <a:endParaRPr lang="en-US" sz="5400" dirty="0">
              <a:solidFill>
                <a:srgbClr val="008000"/>
              </a:solidFill>
              <a:effectLst>
                <a:outerShdw blurRad="50800" dist="38100" dir="2700000" algn="tl" rotWithShape="0">
                  <a:prstClr val="black">
                    <a:alpha val="40000"/>
                  </a:prstClr>
                </a:outerShdw>
              </a:effectLst>
              <a:latin typeface="Britannic Bold"/>
              <a:cs typeface="Britannic Bold"/>
            </a:endParaRPr>
          </a:p>
        </p:txBody>
      </p:sp>
      <p:sp>
        <p:nvSpPr>
          <p:cNvPr id="3" name="Content Placeholder 2"/>
          <p:cNvSpPr>
            <a:spLocks noGrp="1"/>
          </p:cNvSpPr>
          <p:nvPr>
            <p:ph idx="1"/>
          </p:nvPr>
        </p:nvSpPr>
        <p:spPr>
          <a:xfrm>
            <a:off x="457200" y="1164170"/>
            <a:ext cx="5038505" cy="4257774"/>
          </a:xfrm>
        </p:spPr>
        <p:txBody>
          <a:bodyPr>
            <a:normAutofit/>
          </a:bodyPr>
          <a:lstStyle/>
          <a:p>
            <a:pPr marL="0" indent="0">
              <a:buNone/>
            </a:pPr>
            <a:r>
              <a:rPr lang="en-US" sz="4800" b="1" dirty="0" smtClean="0">
                <a:latin typeface="Times"/>
                <a:cs typeface="Times"/>
              </a:rPr>
              <a:t>Urethra</a:t>
            </a:r>
          </a:p>
          <a:p>
            <a:r>
              <a:rPr lang="en-US" dirty="0" smtClean="0">
                <a:latin typeface="Times"/>
                <a:cs typeface="Times"/>
              </a:rPr>
              <a:t>Each animal has 1</a:t>
            </a:r>
          </a:p>
          <a:p>
            <a:r>
              <a:rPr lang="en-US" dirty="0" smtClean="0">
                <a:latin typeface="Times"/>
                <a:cs typeface="Times"/>
              </a:rPr>
              <a:t>Passageway from bladder for urine to exit the body</a:t>
            </a:r>
            <a:endParaRPr lang="en-US" dirty="0">
              <a:latin typeface="Times"/>
              <a:cs typeface="Times"/>
            </a:endParaRPr>
          </a:p>
        </p:txBody>
      </p:sp>
      <p:sp>
        <p:nvSpPr>
          <p:cNvPr id="4" name="Rectangle 3"/>
          <p:cNvSpPr/>
          <p:nvPr/>
        </p:nvSpPr>
        <p:spPr>
          <a:xfrm>
            <a:off x="-1" y="0"/>
            <a:ext cx="7222315" cy="369332"/>
          </a:xfrm>
          <a:prstGeom prst="rect">
            <a:avLst/>
          </a:prstGeom>
        </p:spPr>
        <p:txBody>
          <a:bodyPr wrap="square">
            <a:spAutoFit/>
          </a:bodyPr>
          <a:lstStyle/>
          <a:p>
            <a:r>
              <a:rPr lang="en-US" dirty="0" smtClean="0">
                <a:latin typeface="Times"/>
                <a:cs typeface="Times"/>
              </a:rPr>
              <a:t>D.  Describe </a:t>
            </a:r>
            <a:r>
              <a:rPr lang="en-US" dirty="0">
                <a:latin typeface="Times"/>
                <a:cs typeface="Times"/>
              </a:rPr>
              <a:t>the role of the excretory system</a:t>
            </a:r>
          </a:p>
        </p:txBody>
      </p:sp>
    </p:spTree>
    <p:extLst>
      <p:ext uri="{BB962C8B-B14F-4D97-AF65-F5344CB8AC3E}">
        <p14:creationId xmlns:p14="http://schemas.microsoft.com/office/powerpoint/2010/main" val="3958688003"/>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500" fill="hold"/>
                                        <p:tgtEl>
                                          <p:spTgt spid="3">
                                            <p:txEl>
                                              <p:pRg st="1" end="1"/>
                                            </p:txEl>
                                          </p:spTgt>
                                        </p:tgtEl>
                                        <p:attrNameLst>
                                          <p:attrName>style.rotation</p:attrName>
                                        </p:attrNameLst>
                                      </p:cBhvr>
                                      <p:tavLst>
                                        <p:tav tm="0">
                                          <p:val>
                                            <p:fltVal val="360"/>
                                          </p:val>
                                        </p:tav>
                                        <p:tav tm="100000">
                                          <p:val>
                                            <p:fltVal val="0"/>
                                          </p:val>
                                        </p:tav>
                                      </p:tavLst>
                                    </p:anim>
                                    <p:animEffect transition="in" filter="fade">
                                      <p:cBhvr>
                                        <p:cTn id="10" dur="500"/>
                                        <p:tgtEl>
                                          <p:spTgt spid="3">
                                            <p:txEl>
                                              <p:pRg st="1" end="1"/>
                                            </p:txEl>
                                          </p:spTgt>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5" dur="500" fill="hold"/>
                                        <p:tgtEl>
                                          <p:spTgt spid="3">
                                            <p:txEl>
                                              <p:pRg st="2" end="2"/>
                                            </p:txEl>
                                          </p:spTgt>
                                        </p:tgtEl>
                                        <p:attrNameLst>
                                          <p:attrName>style.rotation</p:attrName>
                                        </p:attrNameLst>
                                      </p:cBhvr>
                                      <p:tavLst>
                                        <p:tav tm="0">
                                          <p:val>
                                            <p:fltVal val="360"/>
                                          </p:val>
                                        </p:tav>
                                        <p:tav tm="100000">
                                          <p:val>
                                            <p:fltVal val="0"/>
                                          </p:val>
                                        </p:tav>
                                      </p:tavLst>
                                    </p:anim>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latin typeface="Britannic Bold"/>
                <a:cs typeface="Britannic Bold"/>
              </a:rPr>
              <a:t>Muscular System</a:t>
            </a:r>
            <a:r>
              <a:rPr lang="en-US" dirty="0" smtClean="0"/>
              <a:t/>
            </a:r>
            <a:br>
              <a:rPr lang="en-US" dirty="0" smtClean="0"/>
            </a:br>
            <a:r>
              <a:rPr lang="en-US" sz="3600" dirty="0" smtClean="0">
                <a:solidFill>
                  <a:schemeClr val="bg1">
                    <a:lumMod val="50000"/>
                  </a:schemeClr>
                </a:solidFill>
              </a:rPr>
              <a:t>Bell Quiz</a:t>
            </a:r>
            <a:endParaRPr lang="en-US" sz="3600" dirty="0">
              <a:solidFill>
                <a:schemeClr val="bg1">
                  <a:lumMod val="50000"/>
                </a:schemeClr>
              </a:solidFill>
            </a:endParaRPr>
          </a:p>
        </p:txBody>
      </p:sp>
      <p:sp>
        <p:nvSpPr>
          <p:cNvPr id="3" name="Content Placeholder 2"/>
          <p:cNvSpPr>
            <a:spLocks noGrp="1"/>
          </p:cNvSpPr>
          <p:nvPr>
            <p:ph idx="1"/>
          </p:nvPr>
        </p:nvSpPr>
        <p:spPr>
          <a:xfrm>
            <a:off x="0" y="1143000"/>
            <a:ext cx="9144000" cy="4264585"/>
          </a:xfrm>
        </p:spPr>
        <p:txBody>
          <a:bodyPr>
            <a:noAutofit/>
          </a:bodyPr>
          <a:lstStyle/>
          <a:p>
            <a:pPr marL="514350" indent="-514350">
              <a:buAutoNum type="arabicPeriod"/>
            </a:pPr>
            <a:r>
              <a:rPr lang="en-US" dirty="0">
                <a:latin typeface="Times"/>
                <a:cs typeface="Times"/>
              </a:rPr>
              <a:t>Name 3 types of muscle</a:t>
            </a:r>
          </a:p>
          <a:p>
            <a:pPr marL="514350" indent="-514350">
              <a:buAutoNum type="arabicPeriod"/>
            </a:pPr>
            <a:r>
              <a:rPr lang="en-US" dirty="0">
                <a:latin typeface="Times"/>
                <a:cs typeface="Times"/>
              </a:rPr>
              <a:t>Draw a picture of a contracted sarcomere</a:t>
            </a:r>
          </a:p>
          <a:p>
            <a:pPr marL="514350" indent="-514350">
              <a:buFont typeface="Arial" pitchFamily="34" charset="0"/>
              <a:buAutoNum type="arabicPeriod"/>
            </a:pPr>
            <a:r>
              <a:rPr lang="en-US" dirty="0">
                <a:latin typeface="Times"/>
                <a:cs typeface="Times"/>
              </a:rPr>
              <a:t>Describe the difference between voluntary and involuntary</a:t>
            </a:r>
          </a:p>
          <a:p>
            <a:pPr marL="514350" indent="-514350">
              <a:buAutoNum type="arabicPeriod"/>
            </a:pPr>
            <a:r>
              <a:rPr lang="en-US" dirty="0">
                <a:latin typeface="Times"/>
                <a:cs typeface="Times"/>
              </a:rPr>
              <a:t>Give an example of a muscle that is voluntary?</a:t>
            </a:r>
          </a:p>
          <a:p>
            <a:pPr marL="514350" indent="-514350">
              <a:buAutoNum type="arabicPeriod"/>
            </a:pPr>
            <a:r>
              <a:rPr lang="en-US" dirty="0">
                <a:latin typeface="Times"/>
                <a:cs typeface="Times"/>
              </a:rPr>
              <a:t>Give an example of a muscle that is involuntary?</a:t>
            </a:r>
          </a:p>
        </p:txBody>
      </p:sp>
    </p:spTree>
    <p:extLst>
      <p:ext uri="{BB962C8B-B14F-4D97-AF65-F5344CB8AC3E}">
        <p14:creationId xmlns:p14="http://schemas.microsoft.com/office/powerpoint/2010/main" val="428276862"/>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latin typeface="Britannic Bold"/>
                <a:cs typeface="Britannic Bold"/>
              </a:rPr>
              <a:t>Skeletal System</a:t>
            </a:r>
            <a:r>
              <a:rPr lang="en-US" dirty="0" smtClean="0"/>
              <a:t/>
            </a:r>
            <a:br>
              <a:rPr lang="en-US" dirty="0" smtClean="0"/>
            </a:br>
            <a:r>
              <a:rPr lang="en-US" sz="3600" dirty="0" smtClean="0">
                <a:solidFill>
                  <a:schemeClr val="bg1">
                    <a:lumMod val="50000"/>
                  </a:schemeClr>
                </a:solidFill>
              </a:rPr>
              <a:t>Bell Quiz</a:t>
            </a:r>
            <a:endParaRPr lang="en-US" sz="3600" dirty="0">
              <a:solidFill>
                <a:schemeClr val="bg1">
                  <a:lumMod val="50000"/>
                </a:schemeClr>
              </a:solidFill>
            </a:endParaRPr>
          </a:p>
        </p:txBody>
      </p:sp>
      <p:sp>
        <p:nvSpPr>
          <p:cNvPr id="3" name="Content Placeholder 2"/>
          <p:cNvSpPr>
            <a:spLocks noGrp="1"/>
          </p:cNvSpPr>
          <p:nvPr>
            <p:ph idx="1"/>
          </p:nvPr>
        </p:nvSpPr>
        <p:spPr>
          <a:xfrm>
            <a:off x="0" y="1143000"/>
            <a:ext cx="9144000" cy="4264585"/>
          </a:xfrm>
        </p:spPr>
        <p:txBody>
          <a:bodyPr>
            <a:noAutofit/>
          </a:bodyPr>
          <a:lstStyle/>
          <a:p>
            <a:pPr marL="514350" indent="-514350">
              <a:buFont typeface="+mj-lt"/>
              <a:buAutoNum type="arabicPeriod"/>
            </a:pPr>
            <a:r>
              <a:rPr lang="en-US" dirty="0" smtClean="0">
                <a:latin typeface="Times"/>
                <a:cs typeface="Times"/>
              </a:rPr>
              <a:t>What </a:t>
            </a:r>
            <a:r>
              <a:rPr lang="en-US" dirty="0">
                <a:latin typeface="Times"/>
                <a:cs typeface="Times"/>
              </a:rPr>
              <a:t>is the definition and purpose of a flat bone</a:t>
            </a:r>
            <a:r>
              <a:rPr lang="en-US" dirty="0" smtClean="0">
                <a:latin typeface="Times"/>
                <a:cs typeface="Times"/>
              </a:rPr>
              <a:t>?</a:t>
            </a:r>
            <a:endParaRPr lang="en-US" dirty="0">
              <a:latin typeface="Times"/>
              <a:cs typeface="Times"/>
            </a:endParaRPr>
          </a:p>
          <a:p>
            <a:pPr marL="514350" indent="-514350">
              <a:buFont typeface="+mj-lt"/>
              <a:buAutoNum type="arabicPeriod"/>
            </a:pPr>
            <a:r>
              <a:rPr lang="en-US" dirty="0" smtClean="0">
                <a:latin typeface="Times"/>
                <a:cs typeface="Times"/>
              </a:rPr>
              <a:t>Describe </a:t>
            </a:r>
            <a:r>
              <a:rPr lang="en-US" dirty="0">
                <a:latin typeface="Times"/>
                <a:cs typeface="Times"/>
              </a:rPr>
              <a:t>a long bone and give an example</a:t>
            </a:r>
            <a:r>
              <a:rPr lang="en-US" dirty="0" smtClean="0">
                <a:latin typeface="Times"/>
                <a:cs typeface="Times"/>
              </a:rPr>
              <a:t>.</a:t>
            </a:r>
          </a:p>
          <a:p>
            <a:pPr marL="514350" indent="-514350">
              <a:buFont typeface="+mj-lt"/>
              <a:buAutoNum type="arabicPeriod"/>
            </a:pPr>
            <a:r>
              <a:rPr lang="en-US" dirty="0" smtClean="0">
                <a:latin typeface="Times"/>
                <a:cs typeface="Times"/>
              </a:rPr>
              <a:t>What </a:t>
            </a:r>
            <a:r>
              <a:rPr lang="en-US" dirty="0">
                <a:latin typeface="Times"/>
                <a:cs typeface="Times"/>
              </a:rPr>
              <a:t>is the definition of interdependence?  Give an example of 2 interdependent systems</a:t>
            </a:r>
            <a:r>
              <a:rPr lang="en-US" dirty="0" smtClean="0">
                <a:latin typeface="Times"/>
                <a:cs typeface="Times"/>
              </a:rPr>
              <a:t>.</a:t>
            </a:r>
          </a:p>
          <a:p>
            <a:pPr marL="514350" indent="-514350">
              <a:buFont typeface="+mj-lt"/>
              <a:buAutoNum type="arabicPeriod"/>
            </a:pPr>
            <a:r>
              <a:rPr lang="en-US" dirty="0" smtClean="0">
                <a:latin typeface="Times"/>
                <a:cs typeface="Times"/>
              </a:rPr>
              <a:t>What </a:t>
            </a:r>
            <a:r>
              <a:rPr lang="en-US" dirty="0">
                <a:latin typeface="Times"/>
                <a:cs typeface="Times"/>
              </a:rPr>
              <a:t>type of bones give movement and flexibility</a:t>
            </a:r>
            <a:r>
              <a:rPr lang="en-US" dirty="0" smtClean="0">
                <a:latin typeface="Times"/>
                <a:cs typeface="Times"/>
              </a:rPr>
              <a:t>?</a:t>
            </a:r>
            <a:endParaRPr lang="en-US" dirty="0">
              <a:latin typeface="Times"/>
              <a:cs typeface="Times"/>
            </a:endParaRPr>
          </a:p>
          <a:p>
            <a:pPr marL="514350" indent="-514350">
              <a:buFont typeface="+mj-lt"/>
              <a:buAutoNum type="arabicPeriod"/>
            </a:pPr>
            <a:r>
              <a:rPr lang="en-US" dirty="0" smtClean="0">
                <a:latin typeface="Times"/>
                <a:cs typeface="Times"/>
              </a:rPr>
              <a:t>What </a:t>
            </a:r>
            <a:r>
              <a:rPr lang="en-US" dirty="0">
                <a:latin typeface="Times"/>
                <a:cs typeface="Times"/>
              </a:rPr>
              <a:t>is the name of the vertebrae that are found in an animal’s loin</a:t>
            </a:r>
            <a:r>
              <a:rPr lang="en-US" dirty="0" smtClean="0">
                <a:latin typeface="Times"/>
                <a:cs typeface="Times"/>
              </a:rPr>
              <a:t>.</a:t>
            </a:r>
            <a:endParaRPr lang="en-US" dirty="0">
              <a:latin typeface="Times"/>
              <a:cs typeface="Times"/>
            </a:endParaRPr>
          </a:p>
        </p:txBody>
      </p:sp>
    </p:spTree>
    <p:extLst>
      <p:ext uri="{BB962C8B-B14F-4D97-AF65-F5344CB8AC3E}">
        <p14:creationId xmlns:p14="http://schemas.microsoft.com/office/powerpoint/2010/main" val="3581142211"/>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latin typeface="Britannic Bold"/>
                <a:cs typeface="Britannic Bold"/>
              </a:rPr>
              <a:t>Respiratory System</a:t>
            </a:r>
            <a:r>
              <a:rPr lang="en-US" dirty="0" smtClean="0"/>
              <a:t/>
            </a:r>
            <a:br>
              <a:rPr lang="en-US" dirty="0" smtClean="0"/>
            </a:br>
            <a:r>
              <a:rPr lang="en-US" sz="3600" dirty="0" smtClean="0">
                <a:solidFill>
                  <a:schemeClr val="bg1">
                    <a:lumMod val="50000"/>
                  </a:schemeClr>
                </a:solidFill>
              </a:rPr>
              <a:t>Bell Quiz</a:t>
            </a:r>
            <a:endParaRPr lang="en-US" sz="3600" dirty="0">
              <a:solidFill>
                <a:schemeClr val="bg1">
                  <a:lumMod val="50000"/>
                </a:schemeClr>
              </a:solidFill>
            </a:endParaRPr>
          </a:p>
        </p:txBody>
      </p:sp>
      <p:sp>
        <p:nvSpPr>
          <p:cNvPr id="3" name="Content Placeholder 2"/>
          <p:cNvSpPr>
            <a:spLocks noGrp="1"/>
          </p:cNvSpPr>
          <p:nvPr>
            <p:ph idx="1"/>
          </p:nvPr>
        </p:nvSpPr>
        <p:spPr>
          <a:xfrm>
            <a:off x="0" y="1143000"/>
            <a:ext cx="9144000" cy="4264585"/>
          </a:xfrm>
        </p:spPr>
        <p:txBody>
          <a:bodyPr>
            <a:noAutofit/>
          </a:bodyPr>
          <a:lstStyle/>
          <a:p>
            <a:pPr marL="514350" indent="-514350">
              <a:buFont typeface="+mj-lt"/>
              <a:buAutoNum type="arabicPeriod"/>
            </a:pPr>
            <a:r>
              <a:rPr lang="en-US" dirty="0">
                <a:latin typeface="Times"/>
                <a:cs typeface="Times"/>
              </a:rPr>
              <a:t>Name 2 purposes of the respiratory system</a:t>
            </a:r>
          </a:p>
          <a:p>
            <a:pPr marL="514350" indent="-514350">
              <a:buFont typeface="+mj-lt"/>
              <a:buAutoNum type="arabicPeriod"/>
            </a:pPr>
            <a:r>
              <a:rPr lang="en-US" dirty="0">
                <a:latin typeface="Times"/>
                <a:cs typeface="Times"/>
              </a:rPr>
              <a:t>Compare the structure of the “nares” of the horse and the pig</a:t>
            </a:r>
          </a:p>
          <a:p>
            <a:pPr marL="514350" indent="-514350">
              <a:buFont typeface="+mj-lt"/>
              <a:buAutoNum type="arabicPeriod"/>
            </a:pPr>
            <a:r>
              <a:rPr lang="en-US" dirty="0">
                <a:latin typeface="Times"/>
                <a:cs typeface="Times"/>
              </a:rPr>
              <a:t>What is the name of the voice box?</a:t>
            </a:r>
          </a:p>
          <a:p>
            <a:pPr marL="514350" indent="-514350">
              <a:buFont typeface="+mj-lt"/>
              <a:buAutoNum type="arabicPeriod"/>
            </a:pPr>
            <a:r>
              <a:rPr lang="en-US" dirty="0">
                <a:latin typeface="Times"/>
                <a:cs typeface="Times"/>
              </a:rPr>
              <a:t>What is the name of the rooster’s voice box?</a:t>
            </a:r>
          </a:p>
          <a:p>
            <a:pPr marL="514350" indent="-514350">
              <a:buFont typeface="+mj-lt"/>
              <a:buAutoNum type="arabicPeriod"/>
            </a:pPr>
            <a:r>
              <a:rPr lang="en-US" dirty="0">
                <a:latin typeface="Times"/>
                <a:cs typeface="Times"/>
              </a:rPr>
              <a:t>List the pathway of an air molecule from the time it enters the nasal passages </a:t>
            </a:r>
            <a:r>
              <a:rPr lang="en-US" dirty="0" err="1">
                <a:latin typeface="Times"/>
                <a:cs typeface="Times"/>
              </a:rPr>
              <a:t>til</a:t>
            </a:r>
            <a:r>
              <a:rPr lang="en-US" dirty="0">
                <a:latin typeface="Times"/>
                <a:cs typeface="Times"/>
              </a:rPr>
              <a:t> it reaches the alveoli.</a:t>
            </a:r>
          </a:p>
        </p:txBody>
      </p:sp>
    </p:spTree>
    <p:extLst>
      <p:ext uri="{BB962C8B-B14F-4D97-AF65-F5344CB8AC3E}">
        <p14:creationId xmlns:p14="http://schemas.microsoft.com/office/powerpoint/2010/main" val="3236887590"/>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latin typeface="Britannic Bold"/>
                <a:cs typeface="Britannic Bold"/>
              </a:rPr>
              <a:t>Circulatory System</a:t>
            </a:r>
            <a:r>
              <a:rPr lang="en-US" dirty="0" smtClean="0"/>
              <a:t/>
            </a:r>
            <a:br>
              <a:rPr lang="en-US" dirty="0" smtClean="0"/>
            </a:br>
            <a:r>
              <a:rPr lang="en-US" sz="3600" dirty="0" smtClean="0">
                <a:solidFill>
                  <a:schemeClr val="bg1">
                    <a:lumMod val="50000"/>
                  </a:schemeClr>
                </a:solidFill>
              </a:rPr>
              <a:t>Bell Quiz</a:t>
            </a:r>
            <a:endParaRPr lang="en-US" sz="3600" dirty="0">
              <a:solidFill>
                <a:schemeClr val="bg1">
                  <a:lumMod val="50000"/>
                </a:schemeClr>
              </a:solidFill>
            </a:endParaRPr>
          </a:p>
        </p:txBody>
      </p:sp>
      <p:sp>
        <p:nvSpPr>
          <p:cNvPr id="3" name="Content Placeholder 2"/>
          <p:cNvSpPr>
            <a:spLocks noGrp="1"/>
          </p:cNvSpPr>
          <p:nvPr>
            <p:ph idx="1"/>
          </p:nvPr>
        </p:nvSpPr>
        <p:spPr>
          <a:xfrm>
            <a:off x="0" y="1143000"/>
            <a:ext cx="9144000" cy="4264585"/>
          </a:xfrm>
        </p:spPr>
        <p:txBody>
          <a:bodyPr>
            <a:noAutofit/>
          </a:bodyPr>
          <a:lstStyle/>
          <a:p>
            <a:pPr marL="514350" indent="-514350">
              <a:buFont typeface="+mj-lt"/>
              <a:buAutoNum type="arabicPeriod"/>
            </a:pPr>
            <a:r>
              <a:rPr lang="en-US" dirty="0">
                <a:latin typeface="Times"/>
                <a:cs typeface="Times"/>
              </a:rPr>
              <a:t>Name the 4 chambers of the heart in the order that blood passes through them</a:t>
            </a:r>
          </a:p>
          <a:p>
            <a:pPr marL="514350" indent="-514350">
              <a:buFont typeface="+mj-lt"/>
              <a:buAutoNum type="arabicPeriod"/>
            </a:pPr>
            <a:r>
              <a:rPr lang="en-US" dirty="0">
                <a:latin typeface="Times"/>
                <a:cs typeface="Times"/>
              </a:rPr>
              <a:t>What valve connects the right atrium and ventricle?</a:t>
            </a:r>
          </a:p>
          <a:p>
            <a:pPr marL="514350" indent="-514350">
              <a:buFont typeface="+mj-lt"/>
              <a:buAutoNum type="arabicPeriod"/>
            </a:pPr>
            <a:r>
              <a:rPr lang="en-US" dirty="0">
                <a:latin typeface="Times"/>
                <a:cs typeface="Times"/>
              </a:rPr>
              <a:t>What valve connects the left atrium and ventricle?</a:t>
            </a:r>
          </a:p>
          <a:p>
            <a:pPr marL="514350" indent="-514350">
              <a:buFont typeface="+mj-lt"/>
              <a:buAutoNum type="arabicPeriod"/>
            </a:pPr>
            <a:r>
              <a:rPr lang="en-US" dirty="0">
                <a:latin typeface="Times"/>
                <a:cs typeface="Times"/>
              </a:rPr>
              <a:t>What structure is the site of gas (oxygen) exchange?</a:t>
            </a:r>
          </a:p>
          <a:p>
            <a:pPr marL="514350" indent="-514350">
              <a:buFont typeface="+mj-lt"/>
              <a:buAutoNum type="arabicPeriod"/>
            </a:pPr>
            <a:r>
              <a:rPr lang="en-US" dirty="0">
                <a:latin typeface="Times"/>
                <a:cs typeface="Times"/>
              </a:rPr>
              <a:t>What is the definition of a vein?</a:t>
            </a:r>
          </a:p>
        </p:txBody>
      </p:sp>
    </p:spTree>
    <p:extLst>
      <p:ext uri="{BB962C8B-B14F-4D97-AF65-F5344CB8AC3E}">
        <p14:creationId xmlns:p14="http://schemas.microsoft.com/office/powerpoint/2010/main" val="392157409"/>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latin typeface="Britannic Bold"/>
                <a:cs typeface="Britannic Bold"/>
              </a:rPr>
              <a:t>Nervous System</a:t>
            </a:r>
            <a:r>
              <a:rPr lang="en-US" dirty="0" smtClean="0"/>
              <a:t/>
            </a:r>
            <a:br>
              <a:rPr lang="en-US" dirty="0" smtClean="0"/>
            </a:br>
            <a:r>
              <a:rPr lang="en-US" sz="3600" dirty="0" smtClean="0">
                <a:solidFill>
                  <a:schemeClr val="bg1">
                    <a:lumMod val="50000"/>
                  </a:schemeClr>
                </a:solidFill>
              </a:rPr>
              <a:t>Bell Quiz</a:t>
            </a:r>
            <a:endParaRPr lang="en-US" sz="3600" dirty="0">
              <a:solidFill>
                <a:schemeClr val="bg1">
                  <a:lumMod val="50000"/>
                </a:schemeClr>
              </a:solidFill>
            </a:endParaRPr>
          </a:p>
        </p:txBody>
      </p:sp>
      <p:sp>
        <p:nvSpPr>
          <p:cNvPr id="3" name="Content Placeholder 2"/>
          <p:cNvSpPr>
            <a:spLocks noGrp="1"/>
          </p:cNvSpPr>
          <p:nvPr>
            <p:ph idx="1"/>
          </p:nvPr>
        </p:nvSpPr>
        <p:spPr>
          <a:xfrm>
            <a:off x="0" y="1055428"/>
            <a:ext cx="9144000" cy="4264585"/>
          </a:xfrm>
        </p:spPr>
        <p:txBody>
          <a:bodyPr>
            <a:noAutofit/>
          </a:bodyPr>
          <a:lstStyle/>
          <a:p>
            <a:pPr marL="514350" indent="-514350">
              <a:buFont typeface="+mj-lt"/>
              <a:buAutoNum type="arabicPeriod"/>
            </a:pPr>
            <a:r>
              <a:rPr lang="en-US" dirty="0" smtClean="0">
                <a:latin typeface="Times"/>
                <a:cs typeface="Times"/>
              </a:rPr>
              <a:t>What is the purpose of the nervous system?</a:t>
            </a:r>
          </a:p>
          <a:p>
            <a:pPr marL="514350" indent="-514350">
              <a:buFont typeface="+mj-lt"/>
              <a:buAutoNum type="arabicPeriod"/>
            </a:pPr>
            <a:r>
              <a:rPr lang="en-US" dirty="0" smtClean="0">
                <a:latin typeface="Times"/>
                <a:cs typeface="Times"/>
              </a:rPr>
              <a:t>List 3 organs that are included in the nervous system</a:t>
            </a:r>
          </a:p>
          <a:p>
            <a:pPr marL="514350" indent="-514350">
              <a:buFont typeface="+mj-lt"/>
              <a:buAutoNum type="arabicPeriod"/>
            </a:pPr>
            <a:r>
              <a:rPr lang="en-US" dirty="0" smtClean="0">
                <a:latin typeface="Times"/>
                <a:cs typeface="Times"/>
              </a:rPr>
              <a:t>What is the control center of the body?</a:t>
            </a:r>
          </a:p>
          <a:p>
            <a:pPr marL="514350" indent="-514350">
              <a:buFont typeface="+mj-lt"/>
              <a:buAutoNum type="arabicPeriod"/>
            </a:pPr>
            <a:r>
              <a:rPr lang="en-US" dirty="0" smtClean="0">
                <a:latin typeface="Times"/>
                <a:cs typeface="Times"/>
              </a:rPr>
              <a:t>What are long, thread like structures that send signals to and from brain?</a:t>
            </a:r>
          </a:p>
          <a:p>
            <a:pPr marL="514350" indent="-514350">
              <a:buFont typeface="+mj-lt"/>
              <a:buAutoNum type="arabicPeriod"/>
            </a:pPr>
            <a:r>
              <a:rPr lang="en-US" dirty="0" smtClean="0">
                <a:latin typeface="Times"/>
                <a:cs typeface="Times"/>
              </a:rPr>
              <a:t>What nervous system structure extends from the brain to the lumbar vertebrae?</a:t>
            </a:r>
          </a:p>
          <a:p>
            <a:pPr marL="514350" indent="-514350">
              <a:buFont typeface="+mj-lt"/>
              <a:buAutoNum type="arabicPeriod"/>
            </a:pPr>
            <a:endParaRPr lang="en-US" dirty="0">
              <a:latin typeface="Times"/>
              <a:cs typeface="Times"/>
            </a:endParaRPr>
          </a:p>
        </p:txBody>
      </p:sp>
    </p:spTree>
    <p:extLst>
      <p:ext uri="{BB962C8B-B14F-4D97-AF65-F5344CB8AC3E}">
        <p14:creationId xmlns:p14="http://schemas.microsoft.com/office/powerpoint/2010/main" val="3863430822"/>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latin typeface="Britannic Bold"/>
                <a:cs typeface="Britannic Bold"/>
              </a:rPr>
              <a:t>Excretory System</a:t>
            </a:r>
            <a:r>
              <a:rPr lang="en-US" dirty="0" smtClean="0"/>
              <a:t/>
            </a:r>
            <a:br>
              <a:rPr lang="en-US" dirty="0" smtClean="0"/>
            </a:br>
            <a:r>
              <a:rPr lang="en-US" sz="3600" dirty="0" smtClean="0">
                <a:solidFill>
                  <a:schemeClr val="bg1">
                    <a:lumMod val="50000"/>
                  </a:schemeClr>
                </a:solidFill>
              </a:rPr>
              <a:t>Bell Quiz</a:t>
            </a:r>
            <a:endParaRPr lang="en-US" sz="3600" dirty="0">
              <a:solidFill>
                <a:schemeClr val="bg1">
                  <a:lumMod val="50000"/>
                </a:schemeClr>
              </a:solidFill>
            </a:endParaRPr>
          </a:p>
        </p:txBody>
      </p:sp>
      <p:sp>
        <p:nvSpPr>
          <p:cNvPr id="3" name="Content Placeholder 2"/>
          <p:cNvSpPr>
            <a:spLocks noGrp="1"/>
          </p:cNvSpPr>
          <p:nvPr>
            <p:ph idx="1"/>
          </p:nvPr>
        </p:nvSpPr>
        <p:spPr>
          <a:xfrm>
            <a:off x="0" y="1143000"/>
            <a:ext cx="9144000" cy="4264585"/>
          </a:xfrm>
        </p:spPr>
        <p:txBody>
          <a:bodyPr>
            <a:noAutofit/>
          </a:bodyPr>
          <a:lstStyle/>
          <a:p>
            <a:pPr marL="514350" indent="-514350">
              <a:buFont typeface="+mj-lt"/>
              <a:buAutoNum type="arabicPeriod"/>
            </a:pPr>
            <a:r>
              <a:rPr lang="en-US" sz="4000" dirty="0" smtClean="0">
                <a:latin typeface="Times"/>
                <a:cs typeface="Times"/>
              </a:rPr>
              <a:t>What is the purpose of the kidneys?</a:t>
            </a:r>
          </a:p>
          <a:p>
            <a:pPr marL="514350" indent="-514350">
              <a:buFont typeface="+mj-lt"/>
              <a:buAutoNum type="arabicPeriod"/>
            </a:pPr>
            <a:r>
              <a:rPr lang="en-US" sz="4000" dirty="0" smtClean="0">
                <a:latin typeface="Times"/>
                <a:cs typeface="Times"/>
              </a:rPr>
              <a:t>What do the ureters connect?</a:t>
            </a:r>
          </a:p>
          <a:p>
            <a:pPr marL="514350" indent="-514350">
              <a:buFont typeface="+mj-lt"/>
              <a:buAutoNum type="arabicPeriod"/>
            </a:pPr>
            <a:r>
              <a:rPr lang="en-US" sz="4000" dirty="0" smtClean="0">
                <a:latin typeface="Times"/>
                <a:cs typeface="Times"/>
              </a:rPr>
              <a:t>What is the purpose of the bladder?</a:t>
            </a:r>
          </a:p>
          <a:p>
            <a:pPr marL="514350" indent="-514350">
              <a:buFont typeface="+mj-lt"/>
              <a:buAutoNum type="arabicPeriod"/>
            </a:pPr>
            <a:r>
              <a:rPr lang="en-US" sz="4000" dirty="0" smtClean="0">
                <a:latin typeface="Times"/>
                <a:cs typeface="Times"/>
              </a:rPr>
              <a:t>What does urine contain?</a:t>
            </a:r>
          </a:p>
          <a:p>
            <a:pPr marL="514350" indent="-514350">
              <a:buFont typeface="+mj-lt"/>
              <a:buAutoNum type="arabicPeriod"/>
            </a:pPr>
            <a:r>
              <a:rPr lang="en-US" sz="4000" dirty="0" smtClean="0">
                <a:latin typeface="Times"/>
                <a:cs typeface="Times"/>
              </a:rPr>
              <a:t>What is the purpose of the urethra?</a:t>
            </a:r>
            <a:endParaRPr lang="en-US" sz="4000" dirty="0">
              <a:latin typeface="Times"/>
              <a:cs typeface="Times"/>
            </a:endParaRPr>
          </a:p>
        </p:txBody>
      </p:sp>
    </p:spTree>
    <p:extLst>
      <p:ext uri="{BB962C8B-B14F-4D97-AF65-F5344CB8AC3E}">
        <p14:creationId xmlns:p14="http://schemas.microsoft.com/office/powerpoint/2010/main" val="2350851077"/>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FF0000"/>
                </a:solidFill>
                <a:effectLst>
                  <a:outerShdw blurRad="50800" dist="38100" dir="2700000" algn="tl" rotWithShape="0">
                    <a:prstClr val="black">
                      <a:alpha val="40000"/>
                    </a:prstClr>
                  </a:outerShdw>
                </a:effectLst>
                <a:latin typeface="Britannic Bold"/>
                <a:cs typeface="Britannic Bold"/>
              </a:rPr>
              <a:t>Muscular System</a:t>
            </a:r>
            <a:endParaRPr lang="en-US" sz="5400" dirty="0">
              <a:solidFill>
                <a:srgbClr val="FF0000"/>
              </a:solidFill>
              <a:effectLst>
                <a:outerShdw blurRad="50800" dist="38100" dir="2700000" algn="tl" rotWithShape="0">
                  <a:prstClr val="black">
                    <a:alpha val="40000"/>
                  </a:prstClr>
                </a:outerShdw>
              </a:effectLst>
              <a:latin typeface="Britannic Bold"/>
              <a:cs typeface="Britannic Bold"/>
            </a:endParaRPr>
          </a:p>
        </p:txBody>
      </p:sp>
      <p:sp>
        <p:nvSpPr>
          <p:cNvPr id="4" name="Rectangle 3"/>
          <p:cNvSpPr/>
          <p:nvPr/>
        </p:nvSpPr>
        <p:spPr>
          <a:xfrm>
            <a:off x="-1" y="0"/>
            <a:ext cx="7222315" cy="369332"/>
          </a:xfrm>
          <a:prstGeom prst="rect">
            <a:avLst/>
          </a:prstGeom>
        </p:spPr>
        <p:txBody>
          <a:bodyPr wrap="square">
            <a:spAutoFit/>
          </a:bodyPr>
          <a:lstStyle/>
          <a:p>
            <a:pPr marL="514350" indent="-514350">
              <a:buFont typeface="+mj-lt"/>
              <a:buAutoNum type="alphaUcPeriod"/>
            </a:pPr>
            <a:r>
              <a:rPr lang="en-US" dirty="0">
                <a:latin typeface="Times"/>
                <a:cs typeface="Times"/>
              </a:rPr>
              <a:t>Describe the role of the muscular and skeletal system</a:t>
            </a:r>
          </a:p>
        </p:txBody>
      </p:sp>
      <p:pic>
        <p:nvPicPr>
          <p:cNvPr id="20" name="Picture 2" descr="sarcomere_animation"/>
          <p:cNvPicPr>
            <a:picLocks noChangeAspect="1" noChangeArrowheads="1"/>
          </p:cNvPicPr>
          <p:nvPr/>
        </p:nvPicPr>
        <p:blipFill>
          <a:blip r:embed="rId2" cstate="print"/>
          <a:srcRect/>
          <a:stretch>
            <a:fillRect/>
          </a:stretch>
        </p:blipFill>
        <p:spPr bwMode="auto">
          <a:xfrm>
            <a:off x="1497657" y="3581400"/>
            <a:ext cx="6647372" cy="1808023"/>
          </a:xfrm>
          <a:prstGeom prst="rect">
            <a:avLst/>
          </a:prstGeom>
          <a:noFill/>
          <a:ln w="9525">
            <a:noFill/>
            <a:miter lim="800000"/>
            <a:headEnd/>
            <a:tailEnd/>
          </a:ln>
        </p:spPr>
      </p:pic>
      <p:sp>
        <p:nvSpPr>
          <p:cNvPr id="6" name="Rectangle 5"/>
          <p:cNvSpPr/>
          <p:nvPr/>
        </p:nvSpPr>
        <p:spPr>
          <a:xfrm>
            <a:off x="457200" y="1284932"/>
            <a:ext cx="8497954" cy="2400657"/>
          </a:xfrm>
          <a:prstGeom prst="rect">
            <a:avLst/>
          </a:prstGeom>
        </p:spPr>
        <p:txBody>
          <a:bodyPr wrap="square">
            <a:spAutoFit/>
          </a:bodyPr>
          <a:lstStyle/>
          <a:p>
            <a:r>
              <a:rPr lang="en-US" sz="3600" b="1" u="sng" dirty="0" smtClean="0">
                <a:latin typeface="Times"/>
                <a:cs typeface="Times"/>
              </a:rPr>
              <a:t>Muscle Contraction</a:t>
            </a:r>
          </a:p>
          <a:p>
            <a:endParaRPr lang="en-US" b="1" u="sng" dirty="0">
              <a:latin typeface="Times"/>
              <a:cs typeface="Times"/>
            </a:endParaRPr>
          </a:p>
          <a:p>
            <a:pPr marL="285750" indent="-285750">
              <a:buFont typeface="Arial"/>
              <a:buChar char="•"/>
            </a:pPr>
            <a:r>
              <a:rPr lang="en-US" sz="3200" dirty="0" smtClean="0">
                <a:latin typeface="Times"/>
                <a:cs typeface="Times"/>
              </a:rPr>
              <a:t>Distance between Z bands shorten</a:t>
            </a:r>
          </a:p>
          <a:p>
            <a:pPr marL="285750" indent="-285750">
              <a:buFont typeface="Arial"/>
              <a:buChar char="•"/>
            </a:pPr>
            <a:endParaRPr lang="en-US" sz="2800" dirty="0" smtClean="0">
              <a:latin typeface="Times"/>
              <a:cs typeface="Times"/>
            </a:endParaRPr>
          </a:p>
          <a:p>
            <a:pPr marL="285750" indent="-285750">
              <a:buFont typeface="Arial"/>
              <a:buChar char="•"/>
            </a:pPr>
            <a:r>
              <a:rPr lang="en-US" sz="3200" dirty="0" smtClean="0">
                <a:latin typeface="Times"/>
                <a:cs typeface="Times"/>
              </a:rPr>
              <a:t>Thin filaments slide past thick filaments</a:t>
            </a:r>
            <a:endParaRPr lang="en-US" sz="3200" dirty="0">
              <a:latin typeface="Times"/>
              <a:cs typeface="Times"/>
            </a:endParaRPr>
          </a:p>
        </p:txBody>
      </p:sp>
    </p:spTree>
    <p:extLst>
      <p:ext uri="{BB962C8B-B14F-4D97-AF65-F5344CB8AC3E}">
        <p14:creationId xmlns:p14="http://schemas.microsoft.com/office/powerpoint/2010/main" val="1304777212"/>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932"/>
            <a:ext cx="8229600" cy="1143000"/>
          </a:xfrm>
        </p:spPr>
        <p:txBody>
          <a:bodyPr>
            <a:normAutofit/>
          </a:bodyPr>
          <a:lstStyle/>
          <a:p>
            <a:r>
              <a:rPr lang="en-US" sz="5400" dirty="0" smtClean="0">
                <a:solidFill>
                  <a:srgbClr val="FF0000"/>
                </a:solidFill>
                <a:effectLst>
                  <a:outerShdw blurRad="50800" dist="38100" dir="2700000" algn="tl" rotWithShape="0">
                    <a:prstClr val="black">
                      <a:alpha val="40000"/>
                    </a:prstClr>
                  </a:outerShdw>
                </a:effectLst>
                <a:latin typeface="Britannic Bold"/>
                <a:cs typeface="Britannic Bold"/>
              </a:rPr>
              <a:t>Muscular System</a:t>
            </a:r>
            <a:endParaRPr lang="en-US" sz="5400" dirty="0">
              <a:solidFill>
                <a:srgbClr val="FF0000"/>
              </a:solidFill>
              <a:effectLst>
                <a:outerShdw blurRad="50800" dist="38100" dir="2700000" algn="tl" rotWithShape="0">
                  <a:prstClr val="black">
                    <a:alpha val="40000"/>
                  </a:prstClr>
                </a:outerShdw>
              </a:effectLst>
              <a:latin typeface="Britannic Bold"/>
              <a:cs typeface="Britannic Bold"/>
            </a:endParaRPr>
          </a:p>
        </p:txBody>
      </p:sp>
      <p:sp>
        <p:nvSpPr>
          <p:cNvPr id="3" name="Content Placeholder 2"/>
          <p:cNvSpPr>
            <a:spLocks noGrp="1"/>
          </p:cNvSpPr>
          <p:nvPr>
            <p:ph idx="1"/>
          </p:nvPr>
        </p:nvSpPr>
        <p:spPr>
          <a:xfrm>
            <a:off x="457200" y="1164170"/>
            <a:ext cx="8229600" cy="4257774"/>
          </a:xfrm>
        </p:spPr>
        <p:txBody>
          <a:bodyPr/>
          <a:lstStyle/>
          <a:p>
            <a:pPr marL="0" indent="0">
              <a:buNone/>
            </a:pPr>
            <a:r>
              <a:rPr lang="en-US" dirty="0" smtClean="0">
                <a:latin typeface="Times"/>
                <a:cs typeface="Times"/>
              </a:rPr>
              <a:t>3 Types of Muscle:</a:t>
            </a:r>
            <a:endParaRPr lang="en-US" dirty="0">
              <a:latin typeface="Times"/>
              <a:cs typeface="Times"/>
            </a:endParaRPr>
          </a:p>
          <a:p>
            <a:pPr marL="0" indent="0">
              <a:buNone/>
            </a:pPr>
            <a:endParaRPr lang="en-US" sz="100" dirty="0" smtClean="0">
              <a:latin typeface="Times"/>
              <a:cs typeface="Times"/>
            </a:endParaRPr>
          </a:p>
          <a:p>
            <a:pPr marL="0" indent="0">
              <a:buNone/>
            </a:pPr>
            <a:r>
              <a:rPr lang="en-US" sz="4800" dirty="0" smtClean="0">
                <a:solidFill>
                  <a:srgbClr val="0000FF"/>
                </a:solidFill>
                <a:effectLst>
                  <a:outerShdw blurRad="50800" dist="38100" dir="2700000" algn="tl" rotWithShape="0">
                    <a:prstClr val="black">
                      <a:alpha val="40000"/>
                    </a:prstClr>
                  </a:outerShdw>
                </a:effectLst>
                <a:latin typeface="Times"/>
                <a:cs typeface="Times"/>
              </a:rPr>
              <a:t>Skeletal</a:t>
            </a:r>
          </a:p>
          <a:p>
            <a:r>
              <a:rPr lang="en-US" dirty="0" smtClean="0">
                <a:latin typeface="Times"/>
                <a:cs typeface="Times"/>
              </a:rPr>
              <a:t>Largest portion of muscle</a:t>
            </a:r>
          </a:p>
          <a:p>
            <a:r>
              <a:rPr lang="en-US" dirty="0" smtClean="0">
                <a:latin typeface="Times"/>
                <a:cs typeface="Times"/>
              </a:rPr>
              <a:t>Moves the skeleton</a:t>
            </a:r>
          </a:p>
          <a:p>
            <a:r>
              <a:rPr lang="en-US" dirty="0" smtClean="0">
                <a:latin typeface="Times"/>
                <a:cs typeface="Times"/>
              </a:rPr>
              <a:t>Attached to bones with tendons</a:t>
            </a:r>
          </a:p>
          <a:p>
            <a:r>
              <a:rPr lang="en-US" dirty="0" smtClean="0">
                <a:latin typeface="Times"/>
                <a:cs typeface="Times"/>
              </a:rPr>
              <a:t>VOLUNTARY muscles </a:t>
            </a:r>
          </a:p>
          <a:p>
            <a:endParaRPr lang="en-US" dirty="0" smtClean="0">
              <a:latin typeface="Times"/>
              <a:cs typeface="Times"/>
            </a:endParaRPr>
          </a:p>
          <a:p>
            <a:endParaRPr lang="en-US" dirty="0">
              <a:latin typeface="Times"/>
              <a:cs typeface="Times"/>
            </a:endParaRPr>
          </a:p>
        </p:txBody>
      </p:sp>
      <p:sp>
        <p:nvSpPr>
          <p:cNvPr id="4" name="Rectangle 3"/>
          <p:cNvSpPr/>
          <p:nvPr/>
        </p:nvSpPr>
        <p:spPr>
          <a:xfrm>
            <a:off x="-1" y="0"/>
            <a:ext cx="7222315" cy="369332"/>
          </a:xfrm>
          <a:prstGeom prst="rect">
            <a:avLst/>
          </a:prstGeom>
        </p:spPr>
        <p:txBody>
          <a:bodyPr wrap="square">
            <a:spAutoFit/>
          </a:bodyPr>
          <a:lstStyle/>
          <a:p>
            <a:pPr marL="514350" indent="-514350">
              <a:buFont typeface="+mj-lt"/>
              <a:buAutoNum type="alphaUcPeriod"/>
            </a:pPr>
            <a:r>
              <a:rPr lang="en-US" dirty="0">
                <a:latin typeface="Times"/>
                <a:cs typeface="Times"/>
              </a:rPr>
              <a:t>Describe the role of the muscular and skeletal system</a:t>
            </a:r>
          </a:p>
        </p:txBody>
      </p:sp>
    </p:spTree>
    <p:extLst>
      <p:ext uri="{BB962C8B-B14F-4D97-AF65-F5344CB8AC3E}">
        <p14:creationId xmlns:p14="http://schemas.microsoft.com/office/powerpoint/2010/main" val="3760219398"/>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763</TotalTime>
  <Words>2451</Words>
  <Application>Microsoft Macintosh PowerPoint</Application>
  <PresentationFormat>On-screen Show (4:3)</PresentationFormat>
  <Paragraphs>450</Paragraphs>
  <Slides>77</Slides>
  <Notes>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77</vt:i4>
      </vt:variant>
    </vt:vector>
  </HeadingPairs>
  <TitlesOfParts>
    <vt:vector size="79" baseType="lpstr">
      <vt:lpstr>Default Theme</vt:lpstr>
      <vt:lpstr>Document</vt:lpstr>
      <vt:lpstr>Animal  Anatomy &amp; Physiology</vt:lpstr>
      <vt:lpstr>Muscular System</vt:lpstr>
      <vt:lpstr>Draft Horse Trivia</vt:lpstr>
      <vt:lpstr>PowerPoint Presentation</vt:lpstr>
      <vt:lpstr>Muscular System</vt:lpstr>
      <vt:lpstr>Muscular System</vt:lpstr>
      <vt:lpstr>Muscular System</vt:lpstr>
      <vt:lpstr>Muscular System</vt:lpstr>
      <vt:lpstr>Muscular System</vt:lpstr>
      <vt:lpstr>Muscular System</vt:lpstr>
      <vt:lpstr>Muscular System</vt:lpstr>
      <vt:lpstr>Skeletal System</vt:lpstr>
      <vt:lpstr>Skeletal System</vt:lpstr>
      <vt:lpstr>Skeletal System</vt:lpstr>
      <vt:lpstr>Skeletal System</vt:lpstr>
      <vt:lpstr>Skeletal System</vt:lpstr>
      <vt:lpstr>Skeletal System</vt:lpstr>
      <vt:lpstr>Skeletal System</vt:lpstr>
      <vt:lpstr>Skeletal System</vt:lpstr>
      <vt:lpstr>Skeletal System</vt:lpstr>
      <vt:lpstr>Skeletal System</vt:lpstr>
      <vt:lpstr>Skeletal System</vt:lpstr>
      <vt:lpstr>Skeletal System</vt:lpstr>
      <vt:lpstr>Respiratory System</vt:lpstr>
      <vt:lpstr>PowerPoint Presentation</vt:lpstr>
      <vt:lpstr>PowerPoint Presentation</vt:lpstr>
      <vt:lpstr>PowerPoint Presentation</vt:lpstr>
      <vt:lpstr>The greatest horse racing honor…</vt:lpstr>
      <vt:lpstr>Secretariat</vt:lpstr>
      <vt:lpstr>Respiratory System</vt:lpstr>
      <vt:lpstr>Respiratory System</vt:lpstr>
      <vt:lpstr>Respiratory System</vt:lpstr>
      <vt:lpstr>Respiratory System</vt:lpstr>
      <vt:lpstr>Respiratory System</vt:lpstr>
      <vt:lpstr>Respiratory System</vt:lpstr>
      <vt:lpstr>Respiratory System</vt:lpstr>
      <vt:lpstr>Respiratory System</vt:lpstr>
      <vt:lpstr>Respiratory System</vt:lpstr>
      <vt:lpstr>Respiratory System</vt:lpstr>
      <vt:lpstr>Circulatory System</vt:lpstr>
      <vt:lpstr>Circulatory System</vt:lpstr>
      <vt:lpstr>Circulatory System</vt:lpstr>
      <vt:lpstr>Circulatory System</vt:lpstr>
      <vt:lpstr>Circulatory System</vt:lpstr>
      <vt:lpstr>Circulatory System</vt:lpstr>
      <vt:lpstr>Circulatory System</vt:lpstr>
      <vt:lpstr>Circulatory System</vt:lpstr>
      <vt:lpstr>Circulatory System</vt:lpstr>
      <vt:lpstr>Circulatory System</vt:lpstr>
      <vt:lpstr>Circulatory System</vt:lpstr>
      <vt:lpstr>Circulatory System</vt:lpstr>
      <vt:lpstr>Circulatory System</vt:lpstr>
      <vt:lpstr>Circulatory System</vt:lpstr>
      <vt:lpstr>Circulatory System</vt:lpstr>
      <vt:lpstr>Circulatory System</vt:lpstr>
      <vt:lpstr>Circulatory System</vt:lpstr>
      <vt:lpstr>Circulatory System</vt:lpstr>
      <vt:lpstr>Circulatory System</vt:lpstr>
      <vt:lpstr>Circulatory System</vt:lpstr>
      <vt:lpstr>Nervous System</vt:lpstr>
      <vt:lpstr>Nervous System</vt:lpstr>
      <vt:lpstr>Nervous System</vt:lpstr>
      <vt:lpstr>Nervous System</vt:lpstr>
      <vt:lpstr>Nervous System</vt:lpstr>
      <vt:lpstr>Excretory System</vt:lpstr>
      <vt:lpstr>Excretory System</vt:lpstr>
      <vt:lpstr>Excretory System</vt:lpstr>
      <vt:lpstr>Excretory System</vt:lpstr>
      <vt:lpstr>Excretory System</vt:lpstr>
      <vt:lpstr>Excretory System</vt:lpstr>
      <vt:lpstr>Excretory System</vt:lpstr>
      <vt:lpstr>Muscular System Bell Quiz</vt:lpstr>
      <vt:lpstr>Skeletal System Bell Quiz</vt:lpstr>
      <vt:lpstr>Respiratory System Bell Quiz</vt:lpstr>
      <vt:lpstr>Circulatory System Bell Quiz</vt:lpstr>
      <vt:lpstr>Nervous System Bell Quiz</vt:lpstr>
      <vt:lpstr>Excretory System Bell Quiz</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Animal Anatomy &amp; Physiology</dc:title>
  <dc:creator>Andrea Clark</dc:creator>
  <cp:lastModifiedBy>Andrea Clark</cp:lastModifiedBy>
  <cp:revision>49</cp:revision>
  <dcterms:created xsi:type="dcterms:W3CDTF">2013-12-06T15:01:36Z</dcterms:created>
  <dcterms:modified xsi:type="dcterms:W3CDTF">2013-12-10T19:22:48Z</dcterms:modified>
</cp:coreProperties>
</file>