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8" r:id="rId4"/>
    <p:sldId id="299" r:id="rId5"/>
    <p:sldId id="300" r:id="rId6"/>
    <p:sldId id="301" r:id="rId7"/>
    <p:sldId id="304" r:id="rId8"/>
    <p:sldId id="303" r:id="rId9"/>
    <p:sldId id="305" r:id="rId10"/>
    <p:sldId id="306" r:id="rId11"/>
    <p:sldId id="307" r:id="rId12"/>
    <p:sldId id="258" r:id="rId13"/>
    <p:sldId id="279" r:id="rId14"/>
    <p:sldId id="259" r:id="rId15"/>
    <p:sldId id="280" r:id="rId16"/>
    <p:sldId id="281" r:id="rId17"/>
    <p:sldId id="282" r:id="rId18"/>
    <p:sldId id="289" r:id="rId19"/>
    <p:sldId id="283" r:id="rId20"/>
    <p:sldId id="288" r:id="rId21"/>
    <p:sldId id="284" r:id="rId22"/>
    <p:sldId id="285" r:id="rId23"/>
    <p:sldId id="290" r:id="rId24"/>
    <p:sldId id="286" r:id="rId25"/>
    <p:sldId id="291" r:id="rId26"/>
    <p:sldId id="292" r:id="rId27"/>
    <p:sldId id="287" r:id="rId28"/>
    <p:sldId id="260" r:id="rId29"/>
    <p:sldId id="293" r:id="rId30"/>
    <p:sldId id="308" r:id="rId31"/>
    <p:sldId id="294" r:id="rId32"/>
    <p:sldId id="297" r:id="rId33"/>
    <p:sldId id="278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1067-8644-764A-AB56-0FE4FB350965}" type="datetimeFigureOut">
              <a:rPr lang="en-US" smtClean="0"/>
              <a:t>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8C2D2-8FFC-314B-9367-C678D933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3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7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3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A1AA-C826-B44D-A214-F6ADAB3C054A}" type="datetimeFigureOut">
              <a:rPr lang="en-US" smtClean="0"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46AA-ECB1-1740-B65D-14270289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32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omic Sans MS"/>
                <a:cs typeface="Comic Sans MS"/>
              </a:rPr>
              <a:t>Dairy Products &amp; Processing</a:t>
            </a:r>
            <a:endParaRPr lang="en-US" sz="4800" b="1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650605"/>
            <a:ext cx="8360505" cy="3635649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List the nutritional benefits dairy products provide to our diets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Breakdown the components found in milk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Describe how fluid milk is graded and processed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Describe the process of making other dairy products such as cheese, butter, ice cream, </a:t>
            </a:r>
            <a:r>
              <a:rPr lang="en-US" dirty="0" err="1" smtClean="0">
                <a:latin typeface="Times"/>
                <a:cs typeface="Times"/>
              </a:rPr>
              <a:t>etc</a:t>
            </a:r>
            <a:endParaRPr lang="en-US" dirty="0" smtClean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2765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284" y="2424449"/>
            <a:ext cx="867507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000000"/>
                </a:solidFill>
                <a:latin typeface="Times"/>
                <a:cs typeface="Times"/>
              </a:rPr>
              <a:t>Why should athletes consume chocolate milk?</a:t>
            </a:r>
            <a:endParaRPr lang="en-US" sz="54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9772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284" y="2424449"/>
            <a:ext cx="867507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000000"/>
                </a:solidFill>
                <a:latin typeface="Times"/>
                <a:cs typeface="Times"/>
              </a:rPr>
              <a:t>How can milk &amp; milk products help you lose weight?</a:t>
            </a:r>
            <a:endParaRPr lang="en-US" sz="54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990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907" y="1016001"/>
            <a:ext cx="2388506" cy="3549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Components of Milk</a:t>
            </a:r>
            <a:endParaRPr lang="en-US" sz="4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4064000"/>
            <a:ext cx="8145585" cy="1300406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What exactly is milk?</a:t>
            </a:r>
          </a:p>
          <a:p>
            <a:pPr marL="514350" indent="-514350" algn="l">
              <a:buFont typeface="Arial"/>
              <a:buChar char="•"/>
            </a:pPr>
            <a:endParaRPr lang="en-US" sz="5400" i="1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  <a:p>
            <a:pPr marL="514350" indent="-514350" algn="l">
              <a:buFont typeface="Arial"/>
              <a:buChar char="•"/>
            </a:pPr>
            <a:endParaRPr lang="en-US" sz="5400" i="1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i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i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Breakdown the components found in </a:t>
            </a:r>
            <a:r>
              <a:rPr lang="en-US" dirty="0" smtClean="0">
                <a:latin typeface="Times"/>
                <a:cs typeface="Times"/>
              </a:rPr>
              <a:t>milk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574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Components of Milk</a:t>
            </a:r>
            <a:endParaRPr lang="en-US" sz="4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74615"/>
            <a:ext cx="8145585" cy="4289791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Arial"/>
              <a:buChar char="•"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88% Water</a:t>
            </a:r>
          </a:p>
          <a:p>
            <a:pPr marL="514350" indent="-514350" algn="l">
              <a:buFont typeface="Arial"/>
              <a:buChar char="•"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4-5% Protein</a:t>
            </a:r>
          </a:p>
          <a:p>
            <a:pPr marL="514350" indent="-514350" algn="l">
              <a:buFont typeface="Arial"/>
              <a:buChar char="•"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3-5% Fat</a:t>
            </a:r>
          </a:p>
          <a:p>
            <a:pPr marL="514350" indent="-514350" algn="l">
              <a:buFont typeface="Arial"/>
              <a:buChar char="•"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Minerals (Calcium)</a:t>
            </a:r>
          </a:p>
          <a:p>
            <a:pPr marL="514350" indent="-514350" algn="l">
              <a:buFont typeface="Arial"/>
              <a:buChar char="•"/>
            </a:pPr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Enzymes</a:t>
            </a:r>
          </a:p>
          <a:p>
            <a:pPr marL="514350" indent="-514350" algn="l">
              <a:buFont typeface="Arial"/>
              <a:buChar char="•"/>
            </a:pPr>
            <a:endParaRPr lang="en-US" sz="54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  <a:p>
            <a:pPr marL="514350" indent="-514350" algn="l">
              <a:buFont typeface="Arial"/>
              <a:buChar char="•"/>
            </a:pPr>
            <a:endParaRPr lang="en-US" sz="54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</a:t>
            </a:r>
            <a:r>
              <a:rPr lang="en-US" dirty="0">
                <a:latin typeface="Times"/>
                <a:cs typeface="Times"/>
              </a:rPr>
              <a:t>Breakdown the components found in </a:t>
            </a:r>
            <a:r>
              <a:rPr lang="en-US" dirty="0" smtClean="0">
                <a:latin typeface="Times"/>
                <a:cs typeface="Times"/>
              </a:rPr>
              <a:t>milk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9575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3849079"/>
            <a:ext cx="8145585" cy="1417637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  <a:latin typeface="Times"/>
                <a:cs typeface="Times"/>
              </a:rPr>
              <a:t>How is milk processed between the farm and the grocery store?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1366" y="2209800"/>
            <a:ext cx="1600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1" y="1591990"/>
            <a:ext cx="3448538" cy="2152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652" b="14906"/>
          <a:stretch/>
        </p:blipFill>
        <p:spPr>
          <a:xfrm>
            <a:off x="5782410" y="1240986"/>
            <a:ext cx="2544337" cy="264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250464"/>
            <a:ext cx="8145585" cy="1417637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Times"/>
                <a:cs typeface="Times"/>
              </a:rPr>
              <a:t>1- </a:t>
            </a:r>
            <a:r>
              <a:rPr lang="en-US" sz="4000" dirty="0" smtClean="0">
                <a:solidFill>
                  <a:schemeClr val="tx1"/>
                </a:solidFill>
                <a:latin typeface="Times"/>
                <a:cs typeface="Times"/>
              </a:rPr>
              <a:t>Milk is stored in refrigerated tank until milk truck picks it up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32" y="2668101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0329" r="12222" b="7820"/>
          <a:stretch/>
        </p:blipFill>
        <p:spPr>
          <a:xfrm>
            <a:off x="4904154" y="2668101"/>
            <a:ext cx="3801357" cy="2333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176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250464"/>
            <a:ext cx="8145585" cy="1417637"/>
          </a:xfrm>
        </p:spPr>
        <p:txBody>
          <a:bodyPr>
            <a:normAutofit lnSpcReduction="10000"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"/>
                <a:cs typeface="Times"/>
              </a:rPr>
              <a:t>2</a:t>
            </a:r>
            <a:r>
              <a:rPr lang="en-US" sz="4800" b="1" dirty="0" smtClean="0">
                <a:solidFill>
                  <a:schemeClr val="tx1"/>
                </a:solidFill>
                <a:latin typeface="Times"/>
                <a:cs typeface="Times"/>
              </a:rPr>
              <a:t>- </a:t>
            </a:r>
            <a:r>
              <a:rPr lang="en-US" sz="4000" dirty="0" smtClean="0">
                <a:solidFill>
                  <a:schemeClr val="tx1"/>
                </a:solidFill>
                <a:latin typeface="Times"/>
                <a:cs typeface="Times"/>
              </a:rPr>
              <a:t>Milk is delivered to a milk processing plant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7512"/>
          <a:stretch/>
        </p:blipFill>
        <p:spPr>
          <a:xfrm>
            <a:off x="2364153" y="2589950"/>
            <a:ext cx="4347308" cy="239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962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94159"/>
            <a:ext cx="8145585" cy="2188305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3-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Clarification: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"/>
                <a:cs typeface="Times"/>
              </a:rPr>
              <a:t>Process of removing any non milk particles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1950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larification"/>
          <p:cNvPicPr>
            <a:picLocks noChangeAspect="1" noChangeArrowheads="1"/>
          </p:cNvPicPr>
          <p:nvPr/>
        </p:nvPicPr>
        <p:blipFill rotWithShape="1">
          <a:blip r:embed="rId2" cstate="print"/>
          <a:srcRect t="3355" b="51593"/>
          <a:stretch/>
        </p:blipFill>
        <p:spPr>
          <a:xfrm>
            <a:off x="195385" y="1642236"/>
            <a:ext cx="4890624" cy="3418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74622"/>
            <a:ext cx="8145585" cy="187569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3-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Clarification: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0456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1875690"/>
          </a:xfrm>
        </p:spPr>
        <p:txBody>
          <a:bodyPr>
            <a:normAutofit fontScale="92500" lnSpcReduction="20000"/>
          </a:bodyPr>
          <a:lstStyle/>
          <a:p>
            <a:r>
              <a:rPr lang="en-US" sz="58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4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Separation: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"/>
                <a:cs typeface="Times"/>
              </a:rPr>
              <a:t>Process of separating the cream (fat) from the milk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6127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8" y="1494301"/>
            <a:ext cx="3491640" cy="387010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  <a:latin typeface="Times"/>
                <a:cs typeface="Times"/>
              </a:rPr>
              <a:t>What ad campaign promotes dairy consumption, especially in teenagers?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pic>
        <p:nvPicPr>
          <p:cNvPr id="5" name="Picture 2" descr="http://www.wisdairy.com/Media/milkmustache/GotMilkPoster.jpg"/>
          <p:cNvPicPr>
            <a:picLocks noChangeAspect="1" noChangeArrowheads="1"/>
          </p:cNvPicPr>
          <p:nvPr/>
        </p:nvPicPr>
        <p:blipFill>
          <a:blip r:embed="rId2" cstate="print"/>
          <a:srcRect b="49899"/>
          <a:stretch>
            <a:fillRect/>
          </a:stretch>
        </p:blipFill>
        <p:spPr bwMode="auto">
          <a:xfrm>
            <a:off x="4001597" y="1152767"/>
            <a:ext cx="4763355" cy="390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67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larification"/>
          <p:cNvPicPr>
            <a:picLocks noChangeAspect="1" noChangeArrowheads="1"/>
          </p:cNvPicPr>
          <p:nvPr/>
        </p:nvPicPr>
        <p:blipFill rotWithShape="1">
          <a:blip r:embed="rId2" cstate="print"/>
          <a:srcRect t="55385" b="4318"/>
          <a:stretch/>
        </p:blipFill>
        <p:spPr bwMode="auto">
          <a:xfrm>
            <a:off x="281354" y="1982178"/>
            <a:ext cx="4954954" cy="309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187569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4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Separation: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6286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3809998"/>
          </a:xfrm>
        </p:spPr>
        <p:txBody>
          <a:bodyPr>
            <a:normAutofit fontScale="85000" lnSpcReduction="20000"/>
          </a:bodyPr>
          <a:lstStyle/>
          <a:p>
            <a:r>
              <a:rPr lang="en-US" sz="64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5</a:t>
            </a:r>
            <a:r>
              <a:rPr lang="en-US" sz="6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52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Standardization:</a:t>
            </a:r>
          </a:p>
          <a:p>
            <a:r>
              <a:rPr lang="en-US" sz="4000" dirty="0">
                <a:solidFill>
                  <a:schemeClr val="tx1"/>
                </a:solidFill>
                <a:latin typeface="Times"/>
                <a:cs typeface="Times"/>
              </a:rPr>
              <a:t>Recombining skim and cream after separation to </a:t>
            </a:r>
            <a:r>
              <a:rPr lang="en-US" sz="4000" dirty="0" smtClean="0">
                <a:solidFill>
                  <a:schemeClr val="tx1"/>
                </a:solidFill>
                <a:latin typeface="Times"/>
                <a:cs typeface="Times"/>
              </a:rPr>
              <a:t>match a specific </a:t>
            </a:r>
            <a:r>
              <a:rPr lang="en-US" sz="4000" dirty="0">
                <a:solidFill>
                  <a:schemeClr val="tx1"/>
                </a:solidFill>
                <a:latin typeface="Times"/>
                <a:cs typeface="Times"/>
              </a:rPr>
              <a:t>fat content</a:t>
            </a:r>
          </a:p>
          <a:p>
            <a:endParaRPr lang="en-US" sz="4000" dirty="0">
              <a:latin typeface="Times"/>
              <a:cs typeface="Times"/>
            </a:endParaRPr>
          </a:p>
          <a:p>
            <a:pPr algn="l"/>
            <a:r>
              <a:rPr lang="en-US" sz="3100" u="sng" dirty="0">
                <a:solidFill>
                  <a:srgbClr val="FF0000"/>
                </a:solidFill>
                <a:latin typeface="Times"/>
                <a:cs typeface="Times"/>
              </a:rPr>
              <a:t>Whole Milk</a:t>
            </a:r>
            <a:r>
              <a:rPr lang="en-US" sz="3100" dirty="0">
                <a:solidFill>
                  <a:srgbClr val="FF0000"/>
                </a:solidFill>
                <a:latin typeface="Times"/>
                <a:cs typeface="Times"/>
              </a:rPr>
              <a:t>-</a:t>
            </a:r>
            <a:r>
              <a:rPr lang="en-US" sz="3100" dirty="0">
                <a:latin typeface="Times"/>
                <a:cs typeface="Times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sz="3100" dirty="0" smtClean="0">
                <a:solidFill>
                  <a:srgbClr val="000000"/>
                </a:solidFill>
                <a:latin typeface="Times"/>
                <a:cs typeface="Times"/>
              </a:rPr>
              <a:t>o </a:t>
            </a:r>
            <a:r>
              <a:rPr lang="en-US" sz="3100" dirty="0">
                <a:solidFill>
                  <a:srgbClr val="000000"/>
                </a:solidFill>
                <a:latin typeface="Times"/>
                <a:cs typeface="Times"/>
              </a:rPr>
              <a:t>less than 3.25% milk fat</a:t>
            </a:r>
          </a:p>
          <a:p>
            <a:pPr algn="l"/>
            <a:r>
              <a:rPr lang="en-US" sz="3100" u="sng" dirty="0">
                <a:solidFill>
                  <a:srgbClr val="FF0000"/>
                </a:solidFill>
                <a:latin typeface="Times"/>
                <a:cs typeface="Times"/>
              </a:rPr>
              <a:t>Reduced Fat</a:t>
            </a:r>
            <a:r>
              <a:rPr lang="en-US" sz="3100" dirty="0">
                <a:solidFill>
                  <a:srgbClr val="FF0000"/>
                </a:solidFill>
                <a:latin typeface="Times"/>
                <a:cs typeface="Times"/>
              </a:rPr>
              <a:t>- </a:t>
            </a:r>
            <a:r>
              <a:rPr lang="en-US" sz="3100" dirty="0" smtClean="0">
                <a:solidFill>
                  <a:srgbClr val="000000"/>
                </a:solidFill>
                <a:latin typeface="Times"/>
                <a:cs typeface="Times"/>
              </a:rPr>
              <a:t>2</a:t>
            </a:r>
            <a:r>
              <a:rPr lang="en-US" sz="3100" dirty="0">
                <a:solidFill>
                  <a:srgbClr val="000000"/>
                </a:solidFill>
                <a:latin typeface="Times"/>
                <a:cs typeface="Times"/>
              </a:rPr>
              <a:t>% milk fat</a:t>
            </a:r>
          </a:p>
          <a:p>
            <a:pPr algn="l"/>
            <a:r>
              <a:rPr lang="en-US" sz="3100" u="sng" dirty="0">
                <a:solidFill>
                  <a:srgbClr val="FF0000"/>
                </a:solidFill>
                <a:latin typeface="Times"/>
                <a:cs typeface="Times"/>
              </a:rPr>
              <a:t>Low fat</a:t>
            </a:r>
            <a:r>
              <a:rPr lang="en-US" sz="3100" dirty="0">
                <a:solidFill>
                  <a:srgbClr val="FF0000"/>
                </a:solidFill>
                <a:latin typeface="Times"/>
                <a:cs typeface="Times"/>
              </a:rPr>
              <a:t>- </a:t>
            </a:r>
            <a:r>
              <a:rPr lang="en-US" sz="3100" dirty="0" smtClean="0">
                <a:solidFill>
                  <a:srgbClr val="000000"/>
                </a:solidFill>
                <a:latin typeface="Times"/>
                <a:cs typeface="Times"/>
              </a:rPr>
              <a:t> 1.0%</a:t>
            </a:r>
            <a:r>
              <a:rPr lang="en-US" sz="3100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Times"/>
                <a:cs typeface="Times"/>
              </a:rPr>
              <a:t>milk </a:t>
            </a:r>
            <a:r>
              <a:rPr lang="en-US" sz="3100" dirty="0">
                <a:solidFill>
                  <a:srgbClr val="000000"/>
                </a:solidFill>
                <a:latin typeface="Times"/>
                <a:cs typeface="Times"/>
              </a:rPr>
              <a:t>fat</a:t>
            </a:r>
          </a:p>
          <a:p>
            <a:pPr algn="l"/>
            <a:r>
              <a:rPr lang="en-US" sz="3100" u="sng" dirty="0">
                <a:solidFill>
                  <a:srgbClr val="FF0000"/>
                </a:solidFill>
                <a:latin typeface="Times"/>
                <a:cs typeface="Times"/>
              </a:rPr>
              <a:t>Skim/Non Fat</a:t>
            </a:r>
            <a:r>
              <a:rPr lang="en-US" sz="3100" dirty="0">
                <a:solidFill>
                  <a:srgbClr val="FF0000"/>
                </a:solidFill>
                <a:latin typeface="Times"/>
                <a:cs typeface="Times"/>
              </a:rPr>
              <a:t> –</a:t>
            </a:r>
            <a:r>
              <a:rPr lang="en-US" sz="3100" dirty="0">
                <a:solidFill>
                  <a:srgbClr val="000000"/>
                </a:solidFill>
                <a:latin typeface="Times"/>
                <a:cs typeface="Times"/>
              </a:rPr>
              <a:t> less than .5% milk fat 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923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380999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6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Pasteurization: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"/>
                <a:cs typeface="Times"/>
              </a:rPr>
              <a:t>Process of heating milk to kill bacteria, increase shelf life, and improve food safety</a:t>
            </a:r>
            <a:endParaRPr lang="en-US" sz="4000" dirty="0">
              <a:solidFill>
                <a:schemeClr val="tx1"/>
              </a:solidFill>
              <a:latin typeface="Times"/>
              <a:cs typeface="Times"/>
            </a:endParaRPr>
          </a:p>
          <a:p>
            <a:endParaRPr lang="en-US" sz="4000" dirty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6352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380999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6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Pasteurization:</a:t>
            </a:r>
          </a:p>
          <a:p>
            <a:endParaRPr lang="en-US" sz="4000" dirty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2" descr="http://www.pinelandfarms.org/cheese/photos/pasteurizer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83" y="2083575"/>
            <a:ext cx="3536386" cy="325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433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380999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7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Homogenization: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"/>
                <a:cs typeface="Times"/>
              </a:rPr>
              <a:t>Process of breaking up fat globules to create a uniform texture. </a:t>
            </a:r>
            <a:r>
              <a:rPr lang="en-US" sz="2800" dirty="0" smtClean="0">
                <a:solidFill>
                  <a:schemeClr val="tx1"/>
                </a:solidFill>
                <a:latin typeface="Times"/>
                <a:cs typeface="Times"/>
              </a:rPr>
              <a:t>(prevents milk from separating from the cream)</a:t>
            </a:r>
            <a:endParaRPr lang="en-US" sz="2800" dirty="0">
              <a:solidFill>
                <a:schemeClr val="tx1"/>
              </a:solidFill>
              <a:latin typeface="Times"/>
              <a:cs typeface="Times"/>
            </a:endParaRPr>
          </a:p>
          <a:p>
            <a:endParaRPr lang="en-US" sz="4000" dirty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08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35546"/>
            <a:ext cx="8145585" cy="380999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7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Homogenization:</a:t>
            </a:r>
          </a:p>
          <a:p>
            <a:endParaRPr lang="en-US" sz="4000" dirty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616" r="23846"/>
          <a:stretch/>
        </p:blipFill>
        <p:spPr>
          <a:xfrm>
            <a:off x="2112074" y="2246922"/>
            <a:ext cx="2264508" cy="281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380"/>
          <a:stretch/>
        </p:blipFill>
        <p:spPr>
          <a:xfrm>
            <a:off x="4689261" y="2246922"/>
            <a:ext cx="2178542" cy="281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21087531">
            <a:off x="-56854" y="2618153"/>
            <a:ext cx="2112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Why does salad dressing separate after it sits?</a:t>
            </a:r>
            <a:endParaRPr lang="en-US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 rot="721889">
            <a:off x="6924656" y="2441254"/>
            <a:ext cx="211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Raw milk will also separate.  If it sits, the cream will rise to the top</a:t>
            </a:r>
            <a:endParaRPr lang="en-US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" y="3848530"/>
            <a:ext cx="1873738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72553" y="3747365"/>
            <a:ext cx="2582989" cy="453403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5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380999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7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Homogenization:</a:t>
            </a:r>
          </a:p>
          <a:p>
            <a:endParaRPr lang="en-US" sz="4000" dirty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 rot="21087531">
            <a:off x="-56854" y="2618154"/>
            <a:ext cx="2112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Fat is more dense in raw milk, allowing it to separate</a:t>
            </a:r>
            <a:endParaRPr lang="en-US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" y="3848530"/>
            <a:ext cx="1619738" cy="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homogen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05538" y="2225452"/>
            <a:ext cx="5118100" cy="309243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447692" y="3848530"/>
            <a:ext cx="2207851" cy="352239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21889">
            <a:off x="6924656" y="2302756"/>
            <a:ext cx="2112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Homogenized milk will NOT separate because fat globules are same size as milk</a:t>
            </a:r>
            <a:endParaRPr lang="en-US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737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Processing Fluid Milk</a:t>
            </a:r>
            <a:endParaRPr lang="en-US" sz="4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55084"/>
            <a:ext cx="8145585" cy="3809998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8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-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"/>
                <a:cs typeface="Times"/>
              </a:rPr>
              <a:t>Fortification: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Adding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vitamins, minerals, or protein. </a:t>
            </a:r>
            <a:endParaRPr lang="en-US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Times"/>
                <a:cs typeface="Times"/>
              </a:rPr>
              <a:t>Vitamin D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is added to 98% of fluid milk in the U.S.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Times"/>
                <a:cs typeface="Times"/>
              </a:rPr>
              <a:t>Vitamin A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is added to all reduced fat, </a:t>
            </a:r>
            <a:r>
              <a:rPr lang="en-US" dirty="0" err="1">
                <a:solidFill>
                  <a:srgbClr val="000000"/>
                </a:solidFill>
                <a:latin typeface="Times"/>
                <a:cs typeface="Times"/>
              </a:rPr>
              <a:t>lowfat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skim/nonfat/fat free milk.</a:t>
            </a:r>
          </a:p>
          <a:p>
            <a:endParaRPr lang="en-US" sz="4000" dirty="0"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</a:t>
            </a:r>
            <a:r>
              <a:rPr lang="en-US" dirty="0">
                <a:latin typeface="Times"/>
                <a:cs typeface="Times"/>
              </a:rPr>
              <a:t>Describe how fluid milk is graded and </a:t>
            </a:r>
            <a:r>
              <a:rPr lang="en-US" dirty="0" smtClean="0">
                <a:latin typeface="Times"/>
                <a:cs typeface="Times"/>
              </a:rPr>
              <a:t>processed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146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Other Dairy Products</a:t>
            </a:r>
            <a:endParaRPr lang="en-US" sz="48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2032000"/>
            <a:ext cx="8145585" cy="3332406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  <a:latin typeface="Times"/>
                <a:cs typeface="Times"/>
              </a:rPr>
              <a:t>How many dairy products can you list?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D. </a:t>
            </a:r>
            <a:r>
              <a:rPr lang="en-US" dirty="0">
                <a:latin typeface="Times"/>
                <a:cs typeface="Times"/>
              </a:rPr>
              <a:t>Describe the process of making other dairy products such as cheese, butter, and ice cream</a:t>
            </a:r>
          </a:p>
          <a:p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0927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Other Dairy Products</a:t>
            </a:r>
            <a:endParaRPr lang="en-US" sz="48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74615"/>
            <a:ext cx="8145585" cy="4289791"/>
          </a:xfrm>
        </p:spPr>
        <p:txBody>
          <a:bodyPr>
            <a:norm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Some products are not actually made with milk.  They are imitation dairy products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D. </a:t>
            </a:r>
            <a:r>
              <a:rPr lang="en-US" dirty="0">
                <a:latin typeface="Times"/>
                <a:cs typeface="Times"/>
              </a:rPr>
              <a:t>Describe the process of making other dairy products such as cheese, butter, and ice cream</a:t>
            </a: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972" r="29757"/>
          <a:stretch/>
        </p:blipFill>
        <p:spPr>
          <a:xfrm>
            <a:off x="509957" y="2461845"/>
            <a:ext cx="1209428" cy="307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37" y="2481382"/>
            <a:ext cx="970155" cy="3079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477" y="3264016"/>
            <a:ext cx="1698753" cy="1698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3615"/>
          <a:stretch/>
        </p:blipFill>
        <p:spPr>
          <a:xfrm>
            <a:off x="7346462" y="3184767"/>
            <a:ext cx="1620316" cy="1875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075" y="2140438"/>
            <a:ext cx="2091708" cy="1291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076" y="3382145"/>
            <a:ext cx="2091708" cy="1332440"/>
          </a:xfrm>
          <a:prstGeom prst="rect">
            <a:avLst/>
          </a:prstGeom>
        </p:spPr>
      </p:pic>
      <p:sp>
        <p:nvSpPr>
          <p:cNvPr id="12" name="Multiply 11"/>
          <p:cNvSpPr/>
          <p:nvPr/>
        </p:nvSpPr>
        <p:spPr>
          <a:xfrm>
            <a:off x="1563075" y="2649828"/>
            <a:ext cx="1465386" cy="28916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881076" y="2630291"/>
            <a:ext cx="1465386" cy="28916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 rot="5400000">
            <a:off x="3741614" y="2531325"/>
            <a:ext cx="1465386" cy="28916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111" y="2256283"/>
            <a:ext cx="7070965" cy="387010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Times"/>
                <a:cs typeface="Times"/>
              </a:rPr>
              <a:t>Read your nutrition article and be ready to answer your question…</a:t>
            </a:r>
            <a:endParaRPr lang="en-US" sz="3600" i="1" dirty="0" smtClean="0">
              <a:solidFill>
                <a:srgbClr val="FF0000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 smtClean="0">
              <a:solidFill>
                <a:srgbClr val="FF0000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</p:spTree>
    <p:extLst>
      <p:ext uri="{BB962C8B-B14F-4D97-AF65-F5344CB8AC3E}">
        <p14:creationId xmlns:p14="http://schemas.microsoft.com/office/powerpoint/2010/main" val="414698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422" r="21502"/>
          <a:stretch/>
        </p:blipFill>
        <p:spPr>
          <a:xfrm>
            <a:off x="5548923" y="1708637"/>
            <a:ext cx="3460767" cy="3058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Other Dairy Products</a:t>
            </a:r>
            <a:endParaRPr lang="en-US" sz="48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8" y="1543527"/>
            <a:ext cx="5038966" cy="4289791"/>
          </a:xfrm>
        </p:spPr>
        <p:txBody>
          <a:bodyPr>
            <a:norm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Real dairy products have the seal</a:t>
            </a:r>
          </a:p>
          <a:p>
            <a:pPr marL="514350" indent="-51435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“Milk” will be one of the first ingredients</a:t>
            </a:r>
            <a:endParaRPr lang="en-US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D. </a:t>
            </a:r>
            <a:r>
              <a:rPr lang="en-US" dirty="0">
                <a:latin typeface="Times"/>
                <a:cs typeface="Times"/>
              </a:rPr>
              <a:t>Describe the process of making other dairy products such as cheese, butter, and ice cream</a:t>
            </a:r>
          </a:p>
          <a:p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3419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6578">
            <a:off x="4473417" y="1143069"/>
            <a:ext cx="1915660" cy="1915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Other Dairy Products</a:t>
            </a:r>
            <a:endParaRPr lang="en-US" sz="48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74615"/>
            <a:ext cx="8145585" cy="428979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Times"/>
                <a:cs typeface="Times"/>
              </a:rPr>
              <a:t>What is….		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D. </a:t>
            </a:r>
            <a:r>
              <a:rPr lang="en-US" dirty="0">
                <a:latin typeface="Times"/>
                <a:cs typeface="Times"/>
              </a:rPr>
              <a:t>Describe the process of making other dairy products such as cheese, butter, and ice cream</a:t>
            </a: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9498">
            <a:off x="6787662" y="1494301"/>
            <a:ext cx="1670538" cy="1670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7682">
            <a:off x="3707911" y="3066500"/>
            <a:ext cx="1904023" cy="1904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773">
            <a:off x="6281247" y="3664416"/>
            <a:ext cx="1997319" cy="1496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46" y="3363279"/>
            <a:ext cx="1970026" cy="1970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50432">
            <a:off x="509957" y="1925515"/>
            <a:ext cx="1917579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38332">
            <a:off x="2821761" y="1460103"/>
            <a:ext cx="1471207" cy="17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rot="916578">
            <a:off x="4473417" y="1143069"/>
            <a:ext cx="1915660" cy="1915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Other Dairy Products</a:t>
            </a:r>
            <a:endParaRPr lang="en-US" sz="48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57" y="1074615"/>
            <a:ext cx="8145585" cy="428979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Times"/>
                <a:cs typeface="Times"/>
              </a:rPr>
              <a:t>What is….		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D. </a:t>
            </a:r>
            <a:r>
              <a:rPr lang="en-US" dirty="0">
                <a:latin typeface="Times"/>
                <a:cs typeface="Times"/>
              </a:rPr>
              <a:t>Describe the process of making other dairy products such as cheese, butter, and ice cream</a:t>
            </a:r>
          </a:p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21419498">
            <a:off x="6787662" y="1494301"/>
            <a:ext cx="1670538" cy="1670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807682">
            <a:off x="3707911" y="3066500"/>
            <a:ext cx="1904023" cy="1904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24000"/>
          </a:blip>
          <a:stretch>
            <a:fillRect/>
          </a:stretch>
        </p:blipFill>
        <p:spPr>
          <a:xfrm rot="157773">
            <a:off x="6281247" y="3664416"/>
            <a:ext cx="1997319" cy="1496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alphaModFix amt="24000"/>
          </a:blip>
          <a:stretch>
            <a:fillRect/>
          </a:stretch>
        </p:blipFill>
        <p:spPr>
          <a:xfrm>
            <a:off x="1445846" y="3363279"/>
            <a:ext cx="1970026" cy="1970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alphaModFix amt="24000"/>
          </a:blip>
          <a:stretch>
            <a:fillRect/>
          </a:stretch>
        </p:blipFill>
        <p:spPr>
          <a:xfrm rot="20650432">
            <a:off x="509957" y="1925515"/>
            <a:ext cx="1917579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alphaModFix amt="24000"/>
          </a:blip>
          <a:stretch>
            <a:fillRect/>
          </a:stretch>
        </p:blipFill>
        <p:spPr>
          <a:xfrm rot="20838332">
            <a:off x="2821761" y="1460103"/>
            <a:ext cx="1471207" cy="1765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846" y="2330361"/>
            <a:ext cx="68659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omic Sans MS"/>
                <a:cs typeface="Comic Sans MS"/>
              </a:rPr>
              <a:t>“How It’s Made”</a:t>
            </a:r>
          </a:p>
          <a:p>
            <a:pPr algn="ctr"/>
            <a:r>
              <a:rPr lang="en-US" sz="5400" dirty="0" smtClean="0">
                <a:latin typeface="Comic Sans MS"/>
                <a:cs typeface="Comic Sans MS"/>
              </a:rPr>
              <a:t>Assignment</a:t>
            </a:r>
            <a:endParaRPr lang="en-US" sz="5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463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Bell quiz 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Objective A &amp; B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176"/>
            <a:ext cx="8229600" cy="49429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How many servings of dairy should you have each 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What is the main component in milk?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What mineral is a component of milk?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Why should athletes drink plenty of milk?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Dairy products help prevent many diseases.  Name 2.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"/>
              <a:cs typeface="Times"/>
            </a:endParaRPr>
          </a:p>
          <a:p>
            <a:pPr lvl="1"/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7377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Bell quiz 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Objective C &amp; D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3176"/>
            <a:ext cx="9144000" cy="49429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List 5 dairy products made primarily from milk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Define the following processes: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Homogenization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Pasteurization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Standardization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Fortification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Clarification &amp; Separation</a:t>
            </a:r>
            <a:endParaRPr lang="en-US" dirty="0">
              <a:latin typeface="Times"/>
              <a:cs typeface="Times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3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284" y="2119649"/>
            <a:ext cx="8675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latin typeface="Times"/>
                <a:cs typeface="Times"/>
              </a:rPr>
              <a:t>How does MILK compare to other drinks?</a:t>
            </a:r>
            <a:endParaRPr lang="en-US" sz="60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7811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284" y="2119649"/>
            <a:ext cx="8675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00"/>
                </a:solidFill>
                <a:latin typeface="Times"/>
                <a:cs typeface="Times"/>
              </a:rPr>
              <a:t>What are the benefits of eating yogurt?</a:t>
            </a:r>
            <a:endParaRPr lang="en-US" sz="6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4915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284" y="2119649"/>
            <a:ext cx="8675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00"/>
                </a:solidFill>
                <a:latin typeface="Times"/>
                <a:cs typeface="Times"/>
              </a:rPr>
              <a:t>What are the benefits of eating cheese?</a:t>
            </a:r>
            <a:endParaRPr lang="en-US" sz="6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1883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284" y="2119649"/>
            <a:ext cx="8675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000000"/>
                </a:solidFill>
                <a:latin typeface="Times"/>
                <a:cs typeface="Times"/>
              </a:rPr>
              <a:t>What 9 essential nutrients do milk products provide?</a:t>
            </a:r>
            <a:endParaRPr lang="en-US" sz="6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3866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284" y="1827549"/>
            <a:ext cx="86750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000000"/>
                </a:solidFill>
                <a:latin typeface="Times"/>
                <a:cs typeface="Times"/>
              </a:rPr>
              <a:t>In addition to building bones, what diseases does calcium help prevent?</a:t>
            </a:r>
            <a:endParaRPr lang="en-US" sz="54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1013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Nutrition in Milk</a:t>
            </a:r>
            <a:endParaRPr lang="en-US" sz="4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758"/>
            <a:ext cx="693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List the nutritional benefits dairy products provide to our diets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284" y="1796873"/>
            <a:ext cx="86750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000000"/>
                </a:solidFill>
                <a:latin typeface="Times"/>
                <a:cs typeface="Times"/>
              </a:rPr>
              <a:t>How much calcium do YOU need?</a:t>
            </a:r>
          </a:p>
          <a:p>
            <a:pPr algn="ctr"/>
            <a:endParaRPr lang="en-US" sz="1600" i="1" dirty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en-US" sz="4800" i="1" dirty="0" smtClean="0">
                <a:solidFill>
                  <a:srgbClr val="000000"/>
                </a:solidFill>
                <a:latin typeface="Times"/>
                <a:cs typeface="Times"/>
              </a:rPr>
              <a:t>How many servings of dairy should you consume daily?</a:t>
            </a:r>
            <a:endParaRPr lang="en-US" sz="48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99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910</TotalTime>
  <Words>1014</Words>
  <Application>Microsoft Macintosh PowerPoint</Application>
  <PresentationFormat>On-screen Show (4:3)</PresentationFormat>
  <Paragraphs>150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Theme</vt:lpstr>
      <vt:lpstr>Dairy Products &amp; Processing</vt:lpstr>
      <vt:lpstr>Nutrition in Milk</vt:lpstr>
      <vt:lpstr>Nutrition in Milk</vt:lpstr>
      <vt:lpstr>Nutrition in Milk</vt:lpstr>
      <vt:lpstr>Nutrition in Milk</vt:lpstr>
      <vt:lpstr>Nutrition in Milk</vt:lpstr>
      <vt:lpstr>Nutrition in Milk</vt:lpstr>
      <vt:lpstr>Nutrition in Milk</vt:lpstr>
      <vt:lpstr>Nutrition in Milk</vt:lpstr>
      <vt:lpstr>Nutrition in Milk</vt:lpstr>
      <vt:lpstr>Nutrition in Milk</vt:lpstr>
      <vt:lpstr>Components of Milk</vt:lpstr>
      <vt:lpstr>Components of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Processing Fluid Milk</vt:lpstr>
      <vt:lpstr>Other Dairy Products</vt:lpstr>
      <vt:lpstr>Other Dairy Products</vt:lpstr>
      <vt:lpstr>Other Dairy Products</vt:lpstr>
      <vt:lpstr>Other Dairy Products</vt:lpstr>
      <vt:lpstr>Other Dairy Products</vt:lpstr>
      <vt:lpstr>Bell quiz  Objective A &amp; B</vt:lpstr>
      <vt:lpstr>Bell quiz  Objective C &amp; 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Products &amp; Processing</dc:title>
  <dc:creator>Andrea Clark</dc:creator>
  <cp:lastModifiedBy>Andrea Clark</cp:lastModifiedBy>
  <cp:revision>29</cp:revision>
  <dcterms:created xsi:type="dcterms:W3CDTF">2013-12-20T22:05:30Z</dcterms:created>
  <dcterms:modified xsi:type="dcterms:W3CDTF">2014-01-04T19:28:24Z</dcterms:modified>
</cp:coreProperties>
</file>