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89" r:id="rId8"/>
    <p:sldId id="290" r:id="rId9"/>
    <p:sldId id="291" r:id="rId10"/>
    <p:sldId id="292" r:id="rId11"/>
    <p:sldId id="293" r:id="rId12"/>
    <p:sldId id="259" r:id="rId13"/>
    <p:sldId id="265" r:id="rId14"/>
    <p:sldId id="266" r:id="rId15"/>
    <p:sldId id="267" r:id="rId16"/>
    <p:sldId id="268" r:id="rId17"/>
    <p:sldId id="273" r:id="rId18"/>
    <p:sldId id="260" r:id="rId19"/>
    <p:sldId id="274" r:id="rId20"/>
    <p:sldId id="275" r:id="rId21"/>
    <p:sldId id="269" r:id="rId22"/>
    <p:sldId id="270" r:id="rId23"/>
    <p:sldId id="271" r:id="rId24"/>
    <p:sldId id="288" r:id="rId25"/>
    <p:sldId id="272" r:id="rId26"/>
    <p:sldId id="261" r:id="rId27"/>
    <p:sldId id="276" r:id="rId28"/>
    <p:sldId id="278" r:id="rId29"/>
    <p:sldId id="280" r:id="rId30"/>
    <p:sldId id="279" r:id="rId31"/>
    <p:sldId id="281" r:id="rId32"/>
    <p:sldId id="282" r:id="rId33"/>
    <p:sldId id="283" r:id="rId34"/>
    <p:sldId id="284" r:id="rId35"/>
    <p:sldId id="277" r:id="rId36"/>
    <p:sldId id="285" r:id="rId37"/>
    <p:sldId id="286" r:id="rId38"/>
    <p:sldId id="287" r:id="rId39"/>
    <p:sldId id="294" r:id="rId40"/>
    <p:sldId id="295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5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5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82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6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0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00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78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67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19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16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20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51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7D0E6-3388-BD48-A5F6-9B6FF1A025D0}" type="datetimeFigureOut">
              <a:rPr lang="en-US" smtClean="0"/>
              <a:t>1/14/14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D7971-4EF9-F24A-AD95-3FCC2B14B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83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1470025"/>
          </a:xfrm>
        </p:spPr>
        <p:txBody>
          <a:bodyPr/>
          <a:lstStyle/>
          <a:p>
            <a:r>
              <a:rPr lang="en-US" b="1" dirty="0" smtClean="0">
                <a:latin typeface="Noteworthy Light"/>
                <a:cs typeface="Noteworthy Light"/>
              </a:rPr>
              <a:t>Animal Health &amp; Housing</a:t>
            </a:r>
            <a:endParaRPr lang="en-US" b="1" dirty="0"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 fontScale="92500"/>
          </a:bodyPr>
          <a:lstStyle/>
          <a:p>
            <a:pPr marL="514350" indent="-514350" algn="l">
              <a:buFont typeface="+mj-lt"/>
              <a:buAutoNum type="alphaUcPeriod"/>
            </a:pPr>
            <a:r>
              <a:rPr lang="en-US" dirty="0" smtClean="0">
                <a:latin typeface="Times"/>
                <a:cs typeface="Times"/>
              </a:rPr>
              <a:t>Relate concepts of animal welfare and animal rights to the well being of animals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dirty="0" smtClean="0">
                <a:latin typeface="Times"/>
                <a:cs typeface="Times"/>
              </a:rPr>
              <a:t>Identify equipment used to maintain animal health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dirty="0" smtClean="0">
                <a:latin typeface="Times"/>
                <a:cs typeface="Times"/>
              </a:rPr>
              <a:t>List measures used to prevent disease and parasites in livestock</a:t>
            </a:r>
            <a:endParaRPr lang="en-US" dirty="0"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r>
              <a:rPr lang="en-US" dirty="0" smtClean="0">
                <a:latin typeface="Times"/>
                <a:cs typeface="Times"/>
              </a:rPr>
              <a:t>Identify animal housing needs</a:t>
            </a:r>
          </a:p>
          <a:p>
            <a:pPr marL="514350" indent="-514350" algn="l">
              <a:buFont typeface="+mj-lt"/>
              <a:buAutoNum type="alphaUcPeriod"/>
            </a:pPr>
            <a:r>
              <a:rPr lang="en-US" dirty="0" smtClean="0"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0632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8630" t="15836" r="8113" b="9630"/>
          <a:stretch/>
        </p:blipFill>
        <p:spPr>
          <a:xfrm rot="21233719">
            <a:off x="5522408" y="3554471"/>
            <a:ext cx="3320760" cy="1684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Animal Health Equipment</a:t>
            </a:r>
            <a:endParaRPr lang="en-US" b="1" dirty="0">
              <a:solidFill>
                <a:srgbClr val="0080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Castrating Equipment</a:t>
            </a:r>
          </a:p>
          <a:p>
            <a:pPr algn="l"/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B.  Identify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equipment used to maintain animal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40" y="3062088"/>
            <a:ext cx="2540000" cy="1562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076" y="3624981"/>
            <a:ext cx="2608892" cy="17762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273659">
            <a:off x="5936817" y="1006779"/>
            <a:ext cx="2857500" cy="2857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20170" b="21436"/>
          <a:stretch/>
        </p:blipFill>
        <p:spPr>
          <a:xfrm>
            <a:off x="3140970" y="2368230"/>
            <a:ext cx="3153844" cy="136419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3703" y="2831255"/>
            <a:ext cx="193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Elastrator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67314" y="1342158"/>
            <a:ext cx="193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Burdizzo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5832" y="4393355"/>
            <a:ext cx="193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Scalpel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2028" y="3262545"/>
            <a:ext cx="2422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Newberry Knife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41063" y="4680326"/>
            <a:ext cx="2422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Emasculator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795395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Animal Health Equipment</a:t>
            </a:r>
            <a:endParaRPr lang="en-US" b="1" dirty="0">
              <a:solidFill>
                <a:srgbClr val="0080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Exam Tools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B.  Identify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equipment used to maintain animal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6431">
            <a:off x="5944248" y="1572026"/>
            <a:ext cx="2944660" cy="29446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41" y="1905165"/>
            <a:ext cx="3111917" cy="33018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4398" y="1674332"/>
            <a:ext cx="2422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Stethoscope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21793" y="4069116"/>
            <a:ext cx="2422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Thermometer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36721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vaccine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1"/>
          <a:stretch/>
        </p:blipFill>
        <p:spPr>
          <a:xfrm>
            <a:off x="2850818" y="2110814"/>
            <a:ext cx="6271467" cy="33326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Noteworthy Light"/>
                <a:cs typeface="Noteworthy Light"/>
              </a:rPr>
              <a:t>Preventing Disease</a:t>
            </a:r>
            <a:endParaRPr lang="en-US" b="1" dirty="0">
              <a:solidFill>
                <a:srgbClr val="FF66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1- Vaccinations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Prevent disease </a:t>
            </a: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Protects your animals &amp; other’s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List measures used to prevent disease and parasites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livestock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552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1457" y="2711452"/>
            <a:ext cx="2662542" cy="27583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Noteworthy Light"/>
                <a:cs typeface="Noteworthy Light"/>
              </a:rPr>
              <a:t>Preventing Disease</a:t>
            </a:r>
            <a:endParaRPr lang="en-US" b="1" dirty="0">
              <a:solidFill>
                <a:srgbClr val="FF66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2</a:t>
            </a:r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- Parasite Control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Dusts, sprays &amp; baths for external parasites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Injections, pill, and pastes for internal parasites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List measures used to prevent disease and parasites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livestock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9277" y="3140479"/>
            <a:ext cx="2361487" cy="21234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64" y="3127743"/>
            <a:ext cx="2136169" cy="213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45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Noteworthy Light"/>
                <a:cs typeface="Noteworthy Light"/>
              </a:rPr>
              <a:t>Preventing Disease</a:t>
            </a:r>
            <a:endParaRPr lang="en-US" b="1" dirty="0">
              <a:solidFill>
                <a:srgbClr val="FF66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3- Dehorning </a:t>
            </a: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(cattle &amp; goats)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Prevents animals from harming themselves, other animals, or people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List measures used to prevent disease and parasites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livestock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75" y="3054673"/>
            <a:ext cx="2591516" cy="214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498" y="3054673"/>
            <a:ext cx="3231285" cy="2145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993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Noteworthy Light"/>
                <a:cs typeface="Noteworthy Light"/>
              </a:rPr>
              <a:t>Preventing Disease</a:t>
            </a:r>
            <a:endParaRPr lang="en-US" b="1" dirty="0">
              <a:solidFill>
                <a:srgbClr val="FF66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4- Castrating </a:t>
            </a:r>
            <a:endParaRPr lang="en-US" sz="24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Increases meat quality </a:t>
            </a:r>
            <a:r>
              <a:rPr lang="en-US" sz="2400" dirty="0" smtClean="0">
                <a:solidFill>
                  <a:srgbClr val="000000"/>
                </a:solidFill>
                <a:latin typeface="Times"/>
                <a:cs typeface="Times"/>
              </a:rPr>
              <a:t>(in livestock)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Decreases aggressive behavior in all animals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Decreases likelihood of reproductive diseases and cancer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List measures used to prevent disease and parasites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livestock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450714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Noteworthy Light"/>
                <a:cs typeface="Noteworthy Light"/>
              </a:rPr>
              <a:t>Preventing Disease</a:t>
            </a:r>
            <a:endParaRPr lang="en-US" b="1" dirty="0">
              <a:solidFill>
                <a:srgbClr val="FF66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5- Housing Management </a:t>
            </a:r>
            <a:endParaRPr lang="en-US" sz="24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Excessive manure and wet living spaces harbor viruses and bacteria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Proper Bedding in wet and/or cold climates decreases likelihood of disease transmission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Prevent overcrowding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List measures used to prevent disease and parasites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livestock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1743577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6600"/>
                </a:solidFill>
                <a:latin typeface="Noteworthy Light"/>
                <a:cs typeface="Noteworthy Light"/>
              </a:rPr>
              <a:t>Preventing Disease</a:t>
            </a:r>
            <a:endParaRPr lang="en-US" b="1" dirty="0">
              <a:solidFill>
                <a:srgbClr val="FF66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5- Proper nutrition &amp; clean water </a:t>
            </a:r>
            <a:endParaRPr lang="en-US" sz="24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Abundant, clean water supply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Proper nutrition</a:t>
            </a:r>
          </a:p>
          <a:p>
            <a:pPr marL="914400" lvl="1" indent="-457200" algn="l">
              <a:buFont typeface="Courier New"/>
              <a:buChar char="o"/>
            </a:pPr>
            <a:r>
              <a:rPr lang="en-US" dirty="0">
                <a:solidFill>
                  <a:srgbClr val="000000"/>
                </a:solidFill>
                <a:latin typeface="Times"/>
                <a:cs typeface="Times"/>
              </a:rPr>
              <a:t>R</a:t>
            </a: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equirements change with weather &amp; life stage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C.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List measures used to prevent disease and parasites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livestock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444" y="3482732"/>
            <a:ext cx="3337240" cy="186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041" y="3482731"/>
            <a:ext cx="2831255" cy="186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6595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Air Flow &amp; Ventilation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Enclosed or partially enclosed buildings need ventilation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7008" r="1808"/>
          <a:stretch/>
        </p:blipFill>
        <p:spPr>
          <a:xfrm>
            <a:off x="188796" y="2164828"/>
            <a:ext cx="3771661" cy="2073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3547" b="35193"/>
          <a:stretch/>
        </p:blipFill>
        <p:spPr>
          <a:xfrm>
            <a:off x="4063441" y="2164828"/>
            <a:ext cx="4949632" cy="2073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1001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Air Flow &amp; Ventilation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Outdoor housing provides natural ventilation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317" y="1755902"/>
            <a:ext cx="3582606" cy="2683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63" y="1755902"/>
            <a:ext cx="4082891" cy="2683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146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Animal Rights </a:t>
            </a:r>
            <a:r>
              <a:rPr lang="en-US" b="1" dirty="0" err="1" smtClean="0">
                <a:solidFill>
                  <a:srgbClr val="660066"/>
                </a:solidFill>
                <a:latin typeface="Noteworthy Light"/>
                <a:cs typeface="Noteworthy Light"/>
              </a:rPr>
              <a:t>vs</a:t>
            </a:r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 Animal Welfare</a:t>
            </a:r>
            <a:endParaRPr lang="en-US" b="1" dirty="0">
              <a:solidFill>
                <a:srgbClr val="660066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3" y="1110953"/>
            <a:ext cx="3971108" cy="4290250"/>
          </a:xfrm>
        </p:spPr>
        <p:txBody>
          <a:bodyPr>
            <a:normAutofit/>
          </a:bodyPr>
          <a:lstStyle/>
          <a:p>
            <a:pPr algn="l"/>
            <a:endParaRPr lang="en-US" sz="1100" dirty="0">
              <a:solidFill>
                <a:srgbClr val="000000"/>
              </a:solidFill>
              <a:latin typeface="Times"/>
              <a:cs typeface="Time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Advocates that animals have the same rights and freedoms as humans.  They should not be used for human benefit</a:t>
            </a:r>
          </a:p>
          <a:p>
            <a:pPr algn="l"/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Relate concepts of animal welfare and animal rights to the well-being of animals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814836" y="1070453"/>
            <a:ext cx="3826412" cy="429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1100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Advocates high standards of welfare for animals.  They should be fed, housed and cared for to meet their needs.</a:t>
            </a:r>
          </a:p>
        </p:txBody>
      </p:sp>
    </p:spTree>
    <p:extLst>
      <p:ext uri="{BB962C8B-B14F-4D97-AF65-F5344CB8AC3E}">
        <p14:creationId xmlns:p14="http://schemas.microsoft.com/office/powerpoint/2010/main" val="1532530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Warm &amp; Dry Place to rest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  <a:p>
            <a:pPr algn="l"/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Some animals need a shelter and straw or shavings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82" y="2014478"/>
            <a:ext cx="3505200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2296" y="2014478"/>
            <a:ext cx="3708307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3577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en-US" sz="42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Warm &amp; Dry Place to rest</a:t>
            </a:r>
          </a:p>
          <a:p>
            <a:pPr marL="514350" indent="-514350" algn="l">
              <a:buFont typeface="+mj-lt"/>
              <a:buAutoNum type="alphaUcPeriod"/>
            </a:pPr>
            <a:endParaRPr lang="en-US" sz="3600" b="1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sz="3600" b="1" dirty="0" smtClean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sz="4100" b="1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sz="3600" b="1" dirty="0" smtClean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"/>
              <a:cs typeface="Times"/>
            </a:endParaRPr>
          </a:p>
          <a:p>
            <a:pPr marL="514350" indent="-514350" algn="l">
              <a:buFont typeface="+mj-lt"/>
              <a:buAutoNum type="alphaUcPeriod"/>
            </a:pPr>
            <a:endParaRPr lang="en-US" sz="3600" b="1" dirty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"/>
              <a:cs typeface="Times"/>
            </a:endParaRPr>
          </a:p>
          <a:p>
            <a:pPr algn="l"/>
            <a:endParaRPr lang="en-US" sz="3600" b="1" dirty="0" smtClean="0">
              <a:solidFill>
                <a:srgbClr val="00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"/>
              <a:cs typeface="Times"/>
            </a:endParaRPr>
          </a:p>
          <a:p>
            <a:r>
              <a:rPr lang="en-US" sz="3600" dirty="0" smtClean="0">
                <a:solidFill>
                  <a:srgbClr val="000000"/>
                </a:solidFill>
                <a:latin typeface="Times"/>
                <a:cs typeface="Times"/>
              </a:rPr>
              <a:t>However, in good weather, outdoor pastures and dry corrals are adequate</a:t>
            </a: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37" t="4377" r="6264" b="11283"/>
          <a:stretch/>
        </p:blipFill>
        <p:spPr>
          <a:xfrm>
            <a:off x="4623517" y="1654097"/>
            <a:ext cx="4016323" cy="282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15050" b="3865"/>
          <a:stretch/>
        </p:blipFill>
        <p:spPr>
          <a:xfrm>
            <a:off x="353702" y="1654097"/>
            <a:ext cx="4143206" cy="2824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9250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Proper Waste Management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482"/>
          <a:stretch/>
        </p:blipFill>
        <p:spPr>
          <a:xfrm>
            <a:off x="4606328" y="1905000"/>
            <a:ext cx="4064000" cy="272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482"/>
          <a:stretch/>
        </p:blipFill>
        <p:spPr>
          <a:xfrm>
            <a:off x="388030" y="1905000"/>
            <a:ext cx="3483429" cy="2728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8030" y="4702138"/>
            <a:ext cx="828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On a large scale farm, liquid manure is stored in a lagoon and solid waste can be stored in a pile until it is spread as fertilizer on fields</a:t>
            </a:r>
            <a:endParaRPr lang="en-US" sz="2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28148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Shelter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961" y="2057400"/>
            <a:ext cx="5140725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068" t="9682" r="6282" b="8356"/>
          <a:stretch/>
        </p:blipFill>
        <p:spPr>
          <a:xfrm>
            <a:off x="130558" y="2057400"/>
            <a:ext cx="3748458" cy="2324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88030" y="4616333"/>
            <a:ext cx="8282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Shelters could be completely enclosed or partially covered depending on animal needs, climate, and available resources</a:t>
            </a:r>
            <a:endParaRPr lang="en-US" sz="2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511401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Shelter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36759" y="4513366"/>
            <a:ext cx="4057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The shade and wind break of a tree may be all animals need</a:t>
            </a:r>
            <a:endParaRPr lang="en-US" sz="2000" dirty="0">
              <a:latin typeface="Times"/>
              <a:cs typeface="Time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760" y="1744601"/>
            <a:ext cx="4057557" cy="270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41" y="1744600"/>
            <a:ext cx="4136027" cy="269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37310" y="4454640"/>
            <a:ext cx="459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"/>
                <a:cs typeface="Times"/>
              </a:rPr>
              <a:t>Even in the winter, animals can stay warm with a dry place to bed down.  Ruminants create heat as they digest feed.</a:t>
            </a:r>
            <a:endParaRPr lang="en-US" sz="20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247166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00FF"/>
                </a:solidFill>
                <a:latin typeface="Noteworthy Light"/>
                <a:cs typeface="Noteworthy Light"/>
              </a:rPr>
              <a:t>Animal Housing</a:t>
            </a:r>
            <a:endParaRPr lang="en-US" b="1" dirty="0">
              <a:solidFill>
                <a:srgbClr val="0000FF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 smtClean="0">
                <a:solidFill>
                  <a:srgbClr val="00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"/>
                <a:cs typeface="Times"/>
              </a:rPr>
              <a:t>Proper Fencing</a:t>
            </a:r>
          </a:p>
          <a:p>
            <a:pPr marL="514350" indent="-514350" algn="l">
              <a:buFont typeface="+mj-lt"/>
              <a:buAutoNum type="alphaUcPeriod"/>
            </a:pPr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Identify animal housing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needs</a:t>
            </a:r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702" y="1775511"/>
            <a:ext cx="2715888" cy="18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358" y="1775511"/>
            <a:ext cx="2697051" cy="18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300" y="1775511"/>
            <a:ext cx="2417989" cy="18111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6597" r="13109"/>
          <a:stretch/>
        </p:blipFill>
        <p:spPr>
          <a:xfrm>
            <a:off x="353703" y="3723957"/>
            <a:ext cx="2715888" cy="161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b="10119"/>
          <a:stretch/>
        </p:blipFill>
        <p:spPr>
          <a:xfrm>
            <a:off x="3278358" y="3723958"/>
            <a:ext cx="2697051" cy="1613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/>
          <a:srcRect l="6144" r="30615"/>
          <a:stretch/>
        </p:blipFill>
        <p:spPr>
          <a:xfrm>
            <a:off x="6210300" y="3723957"/>
            <a:ext cx="2417989" cy="163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353703" y="3217337"/>
            <a:ext cx="159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83000"/>
                    </a:schemeClr>
                  </a:glow>
                </a:effectLst>
                <a:latin typeface="Times"/>
                <a:cs typeface="Times"/>
              </a:rPr>
              <a:t>Barbed Wire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83000"/>
                  </a:schemeClr>
                </a:glow>
              </a:effectLst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78358" y="3185071"/>
            <a:ext cx="159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83000"/>
                    </a:schemeClr>
                  </a:glow>
                </a:effectLst>
                <a:latin typeface="Times"/>
                <a:cs typeface="Times"/>
              </a:rPr>
              <a:t>Wood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83000"/>
                  </a:schemeClr>
                </a:glow>
              </a:effectLst>
              <a:latin typeface="Times"/>
              <a:cs typeface="Time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0300" y="3217337"/>
            <a:ext cx="159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83000"/>
                    </a:schemeClr>
                  </a:glow>
                </a:effectLst>
                <a:latin typeface="Times"/>
                <a:cs typeface="Times"/>
              </a:rPr>
              <a:t>Electric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83000"/>
                  </a:schemeClr>
                </a:glow>
              </a:effectLst>
              <a:latin typeface="Times"/>
              <a:cs typeface="Time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3703" y="4967767"/>
            <a:ext cx="159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83000"/>
                    </a:schemeClr>
                  </a:glow>
                </a:effectLst>
                <a:latin typeface="Times"/>
                <a:cs typeface="Times"/>
              </a:rPr>
              <a:t>Hog paneling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83000"/>
                  </a:schemeClr>
                </a:glow>
              </a:effectLst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78358" y="4993243"/>
            <a:ext cx="159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83000"/>
                    </a:schemeClr>
                  </a:glow>
                </a:effectLst>
                <a:latin typeface="Times"/>
                <a:cs typeface="Times"/>
              </a:rPr>
              <a:t>Chicken Wire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83000"/>
                  </a:schemeClr>
                </a:glow>
              </a:effectLst>
              <a:latin typeface="Times"/>
              <a:cs typeface="Time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10300" y="4967767"/>
            <a:ext cx="1593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83000"/>
                    </a:schemeClr>
                  </a:glow>
                </a:effectLst>
                <a:latin typeface="Times"/>
                <a:cs typeface="Times"/>
              </a:rPr>
              <a:t>Vinyl</a:t>
            </a:r>
            <a:endParaRPr lang="en-US" dirty="0">
              <a:solidFill>
                <a:schemeClr val="bg1"/>
              </a:solidFill>
              <a:effectLst>
                <a:glow rad="101600">
                  <a:schemeClr val="tx1">
                    <a:alpha val="83000"/>
                  </a:schemeClr>
                </a:glo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76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470025"/>
            <a:ext cx="8440615" cy="39311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You will be designing the blue prints for your own animal facility</a:t>
            </a:r>
          </a:p>
          <a:p>
            <a:pPr algn="l"/>
            <a:endParaRPr lang="en-US" dirty="0">
              <a:solidFill>
                <a:srgbClr val="000000"/>
              </a:solidFill>
              <a:latin typeface="Times"/>
              <a:cs typeface="Times"/>
            </a:endParaRPr>
          </a:p>
          <a:p>
            <a:r>
              <a:rPr lang="en-US" sz="4400" b="1" dirty="0" smtClean="0">
                <a:solidFill>
                  <a:srgbClr val="000000"/>
                </a:solidFill>
                <a:latin typeface="Times"/>
                <a:cs typeface="Times"/>
              </a:rPr>
              <a:t>Barn Blueprint Project</a:t>
            </a:r>
          </a:p>
          <a:p>
            <a:pPr algn="l"/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005475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 descr="Screen Shot 2012-10-22 at 9.57.0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5722" b="3085"/>
          <a:stretch/>
        </p:blipFill>
        <p:spPr>
          <a:xfrm>
            <a:off x="0" y="-14508"/>
            <a:ext cx="9195492" cy="68725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600"/>
            <a:ext cx="582247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Commercial Dairy Farm</a:t>
            </a:r>
          </a:p>
          <a:p>
            <a:endParaRPr lang="en-US" sz="1400" b="1" dirty="0" smtClean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300 Milk Cows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Raises own replacement heifers</a:t>
            </a:r>
          </a:p>
          <a:p>
            <a:pPr marL="571500" indent="-571500">
              <a:buFont typeface="Arial"/>
              <a:buChar char="•"/>
            </a:pPr>
            <a:r>
              <a:rPr lang="en-US" sz="28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5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Grows some of their own feed</a:t>
            </a:r>
            <a:endParaRPr lang="en-US" sz="2800" b="1" dirty="0">
              <a:solidFill>
                <a:schemeClr val="bg1"/>
              </a:solidFill>
              <a:effectLst>
                <a:glow rad="101600">
                  <a:schemeClr val="tx1">
                    <a:alpha val="5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83829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 descr="Screen Shot 2012-10-22 at 9.57.0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5722" b="3085"/>
          <a:stretch/>
        </p:blipFill>
        <p:spPr>
          <a:xfrm>
            <a:off x="0" y="-14508"/>
            <a:ext cx="9195492" cy="68725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431914" y="2831579"/>
            <a:ext cx="343276" cy="4805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5269278" y="1304243"/>
            <a:ext cx="3058796" cy="1321404"/>
          </a:xfrm>
          <a:prstGeom prst="wedgeRoundRectCallout">
            <a:avLst>
              <a:gd name="adj1" fmla="val 26863"/>
              <a:gd name="adj2" fmla="val 63799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Calving Barn: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Located on one end of shed near milk barn.  Has lights to check for calves in dark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8" name="Oval 7"/>
          <p:cNvSpPr/>
          <p:nvPr/>
        </p:nvSpPr>
        <p:spPr>
          <a:xfrm rot="796555">
            <a:off x="7395513" y="3842033"/>
            <a:ext cx="1347312" cy="48051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902516" y="4650654"/>
            <a:ext cx="3058796" cy="1321404"/>
          </a:xfrm>
          <a:prstGeom prst="wedgeRoundRectCallout">
            <a:avLst>
              <a:gd name="adj1" fmla="val 21813"/>
              <a:gd name="adj2" fmla="val -7256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Calf Barn: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Has 100 individual calf stalls for calves from birth to 3-4 months old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" y="0"/>
            <a:ext cx="406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Commercial Dairy Farm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300 Milk Cows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599400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 descr="Screen Shot 2012-10-22 at 9.57.0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5722" b="3085"/>
          <a:stretch/>
        </p:blipFill>
        <p:spPr>
          <a:xfrm>
            <a:off x="0" y="-14508"/>
            <a:ext cx="9195492" cy="68725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787434">
            <a:off x="7649138" y="3024311"/>
            <a:ext cx="1595686" cy="8557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5269278" y="1304243"/>
            <a:ext cx="3058796" cy="1321404"/>
          </a:xfrm>
          <a:prstGeom prst="wedgeRoundRectCallout">
            <a:avLst>
              <a:gd name="adj1" fmla="val 38086"/>
              <a:gd name="adj2" fmla="val 8198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Calf Shed &amp; Corrals: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Group pens for calves after they leave calf barn </a:t>
            </a:r>
            <a:r>
              <a:rPr lang="en-US" dirty="0" err="1" smtClean="0">
                <a:solidFill>
                  <a:schemeClr val="tx1"/>
                </a:solidFill>
                <a:latin typeface="Times"/>
                <a:cs typeface="Times"/>
              </a:rPr>
              <a:t>til</a:t>
            </a:r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 about yearlings. Covered shed, corrals, and feed manger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8" name="Oval 7"/>
          <p:cNvSpPr/>
          <p:nvPr/>
        </p:nvSpPr>
        <p:spPr>
          <a:xfrm rot="20441204">
            <a:off x="271133" y="3329059"/>
            <a:ext cx="2376126" cy="76414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13091" y="4464635"/>
            <a:ext cx="3058796" cy="1321404"/>
          </a:xfrm>
          <a:prstGeom prst="wedgeRoundRectCallout">
            <a:avLst>
              <a:gd name="adj1" fmla="val -12416"/>
              <a:gd name="adj2" fmla="val -8165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Feedlot &amp; Pasture: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Large group pens for yearling heifers to grow until breeding age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152573" y="3285872"/>
            <a:ext cx="3403988" cy="103872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5269278" y="4617035"/>
            <a:ext cx="3058796" cy="1321404"/>
          </a:xfrm>
          <a:prstGeom prst="wedgeRoundRectCallout">
            <a:avLst>
              <a:gd name="adj1" fmla="val -32617"/>
              <a:gd name="adj2" fmla="val -7646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Dry Lot Pens: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Large, open corrals with open shed for shelter and shade.  Dry cows and pregnant heifers are housed here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0"/>
            <a:ext cx="406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Commercial Dairy Farm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300 Milk Cows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952814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Animal Rights </a:t>
            </a:r>
            <a:r>
              <a:rPr lang="en-US" b="1" dirty="0" err="1" smtClean="0">
                <a:solidFill>
                  <a:srgbClr val="660066"/>
                </a:solidFill>
                <a:latin typeface="Noteworthy Light"/>
                <a:cs typeface="Noteworthy Light"/>
              </a:rPr>
              <a:t>vs</a:t>
            </a:r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 Animal Welfare</a:t>
            </a:r>
            <a:endParaRPr lang="en-US" b="1" dirty="0">
              <a:solidFill>
                <a:srgbClr val="660066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207403"/>
            <a:ext cx="3971108" cy="424202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Example:</a:t>
            </a:r>
          </a:p>
          <a:p>
            <a:r>
              <a:rPr lang="en-US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Large scale hog farms have been a target of concern for some.</a:t>
            </a:r>
          </a:p>
          <a:p>
            <a:endParaRPr lang="en-US" dirty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Decide which perspective is animal RIGHTS &amp; which is Animal WELFARE…</a:t>
            </a:r>
          </a:p>
          <a:p>
            <a:pPr algn="l"/>
            <a:endParaRPr lang="en-US" sz="1100" dirty="0">
              <a:solidFill>
                <a:srgbClr val="000000"/>
              </a:solidFill>
              <a:latin typeface="Times"/>
              <a:cs typeface="Times"/>
            </a:endParaRPr>
          </a:p>
          <a:p>
            <a:pPr algn="l"/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Relate concepts of animal welfare and animal rights to the well-being of animals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814836" y="4284302"/>
            <a:ext cx="3826412" cy="650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Animal WELFARE</a:t>
            </a:r>
          </a:p>
          <a:p>
            <a:pPr algn="l"/>
            <a:endParaRPr lang="en-US" sz="1100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8967" y="1173476"/>
            <a:ext cx="4895350" cy="3916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09232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 descr="Screen Shot 2012-10-22 at 9.57.0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5722" b="3085"/>
          <a:stretch/>
        </p:blipFill>
        <p:spPr>
          <a:xfrm>
            <a:off x="0" y="-14508"/>
            <a:ext cx="9195492" cy="68725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787434">
            <a:off x="7114361" y="2117410"/>
            <a:ext cx="890752" cy="8557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ular Callout 3"/>
          <p:cNvSpPr/>
          <p:nvPr/>
        </p:nvSpPr>
        <p:spPr>
          <a:xfrm>
            <a:off x="6043429" y="73190"/>
            <a:ext cx="3058796" cy="1321404"/>
          </a:xfrm>
          <a:prstGeom prst="wedgeRoundRectCallout">
            <a:avLst>
              <a:gd name="adj1" fmla="val 4979"/>
              <a:gd name="adj2" fmla="val 10535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Milk Parlor &amp; Offices: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Milking parlor that can hold 20 cows at a time.  Offices for record keeping and storage.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492405" y="2044620"/>
            <a:ext cx="1613395" cy="1038722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3261117" y="3295631"/>
            <a:ext cx="3058796" cy="1321404"/>
          </a:xfrm>
          <a:prstGeom prst="wedgeRoundRectCallout">
            <a:avLst>
              <a:gd name="adj1" fmla="val 65019"/>
              <a:gd name="adj2" fmla="val -63474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Milk Cow Herd Pens: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3 separate pens to separate milk cows by their milk production.  Feed mangers lining each pen.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0"/>
            <a:ext cx="406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Commercial Dairy Farm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300 Milk Cows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6711035" y="3201820"/>
            <a:ext cx="823861" cy="12628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38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0" grpId="0" animBg="1"/>
      <p:bldP spid="11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 descr="Screen Shot 2012-10-22 at 9.57.0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5722" b="3085"/>
          <a:stretch/>
        </p:blipFill>
        <p:spPr>
          <a:xfrm>
            <a:off x="0" y="-14508"/>
            <a:ext cx="9195492" cy="6872508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6043429" y="19434"/>
            <a:ext cx="3058796" cy="1321404"/>
          </a:xfrm>
          <a:prstGeom prst="wedgeRoundRectCallout">
            <a:avLst>
              <a:gd name="adj1" fmla="val -39350"/>
              <a:gd name="adj2" fmla="val 7029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Hay Stacks: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Covered with tarps to protect from rain and snow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8" name="Oval 7"/>
          <p:cNvSpPr/>
          <p:nvPr/>
        </p:nvSpPr>
        <p:spPr>
          <a:xfrm rot="233736">
            <a:off x="3072905" y="951124"/>
            <a:ext cx="3299653" cy="125898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152652" y="2306329"/>
            <a:ext cx="3058796" cy="1321404"/>
          </a:xfrm>
          <a:prstGeom prst="wedgeRoundRectCallout">
            <a:avLst>
              <a:gd name="adj1" fmla="val 60531"/>
              <a:gd name="adj2" fmla="val -1802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Corn Silage Pit &amp; Commodity Barn: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  <a:latin typeface="Times"/>
                <a:cs typeface="Times"/>
              </a:rPr>
              <a:t>Corn Silage kept in center &amp; covered with tarp.  All grain &amp; feed commodities kept under shed</a:t>
            </a:r>
            <a:endParaRPr lang="en-US" sz="14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571887" y="2306330"/>
            <a:ext cx="1275681" cy="67969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2042489" y="4085042"/>
            <a:ext cx="3058796" cy="1321404"/>
          </a:xfrm>
          <a:prstGeom prst="wedgeRoundRectCallout">
            <a:avLst>
              <a:gd name="adj1" fmla="val -27006"/>
              <a:gd name="adj2" fmla="val -4659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Water Troughs: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Each pen has it’s own automatic trough.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0"/>
            <a:ext cx="406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Commercial Dairy Farm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300 Milk Cows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735521" y="4745744"/>
            <a:ext cx="3058796" cy="1321404"/>
          </a:xfrm>
          <a:prstGeom prst="wedgeRoundRectCallout">
            <a:avLst>
              <a:gd name="adj1" fmla="val -27006"/>
              <a:gd name="adj2" fmla="val -4659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Feed: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Each pen has a manger where the tractor can feed their mixed ration.  Calf barn is fed milk and grain by hand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55095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 descr="Screen Shot 2012-10-22 at 9.57.0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5722" b="3085"/>
          <a:stretch/>
        </p:blipFill>
        <p:spPr>
          <a:xfrm>
            <a:off x="0" y="-14508"/>
            <a:ext cx="9195492" cy="68725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848345" y="4227795"/>
            <a:ext cx="724482" cy="44478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63848">
            <a:off x="5061075" y="2199463"/>
            <a:ext cx="1221794" cy="4023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35767" y="1980888"/>
            <a:ext cx="1275681" cy="119391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0"/>
            <a:ext cx="406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Commercial Dairy Farm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300 Milk Cows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3154411" y="3424340"/>
            <a:ext cx="3058796" cy="1321404"/>
          </a:xfrm>
          <a:prstGeom prst="wedgeRoundRectCallout">
            <a:avLst>
              <a:gd name="adj1" fmla="val -27006"/>
              <a:gd name="adj2" fmla="val -4659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Waste Management: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There are 3 lagoons to store manure until it is spread in fields and pastures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875318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32063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5" name="Picture 4" descr="Screen Shot 2012-10-22 at 9.57.07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01" t="15722" b="3085"/>
          <a:stretch/>
        </p:blipFill>
        <p:spPr>
          <a:xfrm>
            <a:off x="0" y="-14508"/>
            <a:ext cx="9195492" cy="6872508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809125">
            <a:off x="-219510" y="387967"/>
            <a:ext cx="4045629" cy="192859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466307">
            <a:off x="3690548" y="121035"/>
            <a:ext cx="5457805" cy="15807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566326" y="2711452"/>
            <a:ext cx="1275681" cy="64424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" y="0"/>
            <a:ext cx="40678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Commercial Dairy Farm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300 Milk Cows</a:t>
            </a:r>
            <a:endParaRPr lang="en-US" sz="24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5248394" y="1882375"/>
            <a:ext cx="3058796" cy="1321404"/>
          </a:xfrm>
          <a:prstGeom prst="wedgeRoundRectCallout">
            <a:avLst>
              <a:gd name="adj1" fmla="val -62919"/>
              <a:gd name="adj2" fmla="val 3263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Shop: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Used to fix and store tractors and implements as well as store mechanic and welding supplies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4" name="Oval 13"/>
          <p:cNvSpPr/>
          <p:nvPr/>
        </p:nvSpPr>
        <p:spPr>
          <a:xfrm rot="163848">
            <a:off x="673533" y="4008043"/>
            <a:ext cx="6178418" cy="18448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ular Callout 10"/>
          <p:cNvSpPr/>
          <p:nvPr/>
        </p:nvSpPr>
        <p:spPr>
          <a:xfrm>
            <a:off x="988763" y="2454036"/>
            <a:ext cx="2238027" cy="1832098"/>
          </a:xfrm>
          <a:prstGeom prst="wedgeRoundRectCallout">
            <a:avLst>
              <a:gd name="adj1" fmla="val -22835"/>
              <a:gd name="adj2" fmla="val -4950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Crop Fields: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Corn, Alfalfa, and Barley is grown in surrounding fields to provide feed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062046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0" grpId="0" animBg="1"/>
      <p:bldP spid="13" grpId="0" animBg="1"/>
      <p:bldP spid="14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 descr="Screen Shot 2012-10-22 at 9.58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15721" r="1" b="3401"/>
          <a:stretch/>
        </p:blipFill>
        <p:spPr>
          <a:xfrm>
            <a:off x="0" y="0"/>
            <a:ext cx="91791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5423751" cy="2923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FF"/>
                </a:solidFill>
                <a:effectLst>
                  <a:glow rad="101600">
                    <a:schemeClr val="tx1">
                      <a:alpha val="4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Equestrian Breeding &amp; Training Farm</a:t>
            </a:r>
          </a:p>
          <a:p>
            <a:endParaRPr lang="en-US" sz="900" b="1" dirty="0" smtClean="0">
              <a:solidFill>
                <a:schemeClr val="tx2"/>
              </a:solidFill>
              <a:effectLst>
                <a:glow rad="101600">
                  <a:schemeClr val="tx1">
                    <a:alpha val="45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Boards Horses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Hosts Roping Events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1-2 Trainers</a:t>
            </a:r>
          </a:p>
          <a:p>
            <a:pPr marL="571500" indent="-571500">
              <a:buFont typeface="Arial"/>
              <a:buChar char="•"/>
            </a:pPr>
            <a:r>
              <a:rPr lang="en-US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45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Broodmares and studs</a:t>
            </a:r>
            <a:endParaRPr lang="en-US" sz="2400" b="1" dirty="0">
              <a:solidFill>
                <a:schemeClr val="bg1"/>
              </a:solidFill>
              <a:effectLst>
                <a:glow rad="101600">
                  <a:schemeClr val="tx1">
                    <a:alpha val="45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1686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 descr="Screen Shot 2012-10-22 at 9.58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15721" r="1" b="3401"/>
          <a:stretch/>
        </p:blipFill>
        <p:spPr>
          <a:xfrm>
            <a:off x="0" y="0"/>
            <a:ext cx="91791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57671"/>
            <a:ext cx="532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Equestrian Breeding &amp; Training Farm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8" name="Oval 7"/>
          <p:cNvSpPr/>
          <p:nvPr/>
        </p:nvSpPr>
        <p:spPr>
          <a:xfrm rot="19998286">
            <a:off x="-408612" y="74095"/>
            <a:ext cx="4260805" cy="17555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5505851" y="1727926"/>
            <a:ext cx="3058796" cy="1321404"/>
          </a:xfrm>
          <a:prstGeom prst="wedgeRoundRectCallout">
            <a:avLst>
              <a:gd name="adj1" fmla="val -62919"/>
              <a:gd name="adj2" fmla="val 32630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Stalls: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Individual horse stalls line both sides of barn.  Each has their own automatic </a:t>
            </a:r>
            <a:r>
              <a:rPr lang="en-US" dirty="0" err="1" smtClean="0">
                <a:solidFill>
                  <a:schemeClr val="tx1"/>
                </a:solidFill>
                <a:latin typeface="Times"/>
                <a:cs typeface="Times"/>
              </a:rPr>
              <a:t>waterer</a:t>
            </a:r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, hay rack, and tack closet.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0" name="Rounded Rectangle 9"/>
          <p:cNvSpPr/>
          <p:nvPr/>
        </p:nvSpPr>
        <p:spPr>
          <a:xfrm rot="19191130">
            <a:off x="4119645" y="1234018"/>
            <a:ext cx="638485" cy="299055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19191130">
            <a:off x="2911522" y="2295957"/>
            <a:ext cx="638485" cy="2990557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ular Callout 11"/>
          <p:cNvSpPr/>
          <p:nvPr/>
        </p:nvSpPr>
        <p:spPr>
          <a:xfrm>
            <a:off x="3976453" y="148621"/>
            <a:ext cx="3058796" cy="1321404"/>
          </a:xfrm>
          <a:prstGeom prst="wedgeRoundRectCallout">
            <a:avLst>
              <a:gd name="adj1" fmla="val -66286"/>
              <a:gd name="adj2" fmla="val -8928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Corrals: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Large, dirt corrals for horses and roping cattle.  Automatic water troughs and hay racks for feed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3" name="Oval 12"/>
          <p:cNvSpPr/>
          <p:nvPr/>
        </p:nvSpPr>
        <p:spPr>
          <a:xfrm rot="16457720">
            <a:off x="7001879" y="5399436"/>
            <a:ext cx="2148940" cy="175559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/>
          <p:nvPr/>
        </p:nvSpPr>
        <p:spPr>
          <a:xfrm>
            <a:off x="3631103" y="4996969"/>
            <a:ext cx="3058796" cy="1321404"/>
          </a:xfrm>
          <a:prstGeom prst="wedgeRoundRectCallout">
            <a:avLst>
              <a:gd name="adj1" fmla="val 67824"/>
              <a:gd name="adj2" fmla="val 1574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Pastures: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Pastures line the entire entrance for mares and foals in the spring and summer.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21086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 descr="Screen Shot 2012-10-22 at 9.58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15721" r="1" b="3401"/>
          <a:stretch/>
        </p:blipFill>
        <p:spPr>
          <a:xfrm>
            <a:off x="0" y="0"/>
            <a:ext cx="917911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657671"/>
            <a:ext cx="532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Equestrian Breeding &amp; Training Farm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8" name="Oval 7"/>
          <p:cNvSpPr/>
          <p:nvPr/>
        </p:nvSpPr>
        <p:spPr>
          <a:xfrm rot="19180627">
            <a:off x="1036048" y="2392734"/>
            <a:ext cx="1370085" cy="259735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4750645" y="406522"/>
            <a:ext cx="3058796" cy="1321404"/>
          </a:xfrm>
          <a:prstGeom prst="wedgeRoundRectCallout">
            <a:avLst>
              <a:gd name="adj1" fmla="val -66286"/>
              <a:gd name="adj2" fmla="val -2451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Grain Silos: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Grain stored in silos and additional feed in the shed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53703" y="809323"/>
            <a:ext cx="3058796" cy="1321404"/>
          </a:xfrm>
          <a:prstGeom prst="wedgeRoundRectCallout">
            <a:avLst>
              <a:gd name="adj1" fmla="val -20273"/>
              <a:gd name="adj2" fmla="val 88475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Hay Shed: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Covered shed to store hay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3" name="Oval 12"/>
          <p:cNvSpPr/>
          <p:nvPr/>
        </p:nvSpPr>
        <p:spPr>
          <a:xfrm rot="16457720">
            <a:off x="3323641" y="55631"/>
            <a:ext cx="1035376" cy="97952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43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 descr="Screen Shot 2012-10-22 at 9.58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15721" r="1" b="3401"/>
          <a:stretch/>
        </p:blipFill>
        <p:spPr>
          <a:xfrm>
            <a:off x="0" y="0"/>
            <a:ext cx="9179119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9180627">
            <a:off x="1387497" y="480073"/>
            <a:ext cx="1370085" cy="129867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353703" y="3821579"/>
            <a:ext cx="2238027" cy="1321404"/>
          </a:xfrm>
          <a:prstGeom prst="wedgeRoundRectCallout">
            <a:avLst>
              <a:gd name="adj1" fmla="val 10066"/>
              <a:gd name="adj2" fmla="val -21412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Round Pens: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2 Round pens used for training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892821" y="4756664"/>
            <a:ext cx="1529398" cy="1321404"/>
          </a:xfrm>
          <a:prstGeom prst="wedgeRoundRectCallout">
            <a:avLst>
              <a:gd name="adj1" fmla="val -19151"/>
              <a:gd name="adj2" fmla="val -108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Indoor Arena</a:t>
            </a:r>
          </a:p>
        </p:txBody>
      </p:sp>
      <p:sp>
        <p:nvSpPr>
          <p:cNvPr id="13" name="Oval 12"/>
          <p:cNvSpPr/>
          <p:nvPr/>
        </p:nvSpPr>
        <p:spPr>
          <a:xfrm rot="16457720">
            <a:off x="2847972" y="5815322"/>
            <a:ext cx="1035376" cy="97952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 rot="19191130">
            <a:off x="3117735" y="1865724"/>
            <a:ext cx="1038858" cy="2318366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 rot="19191130">
            <a:off x="5030117" y="393244"/>
            <a:ext cx="2378719" cy="414126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ular Callout 13"/>
          <p:cNvSpPr/>
          <p:nvPr/>
        </p:nvSpPr>
        <p:spPr>
          <a:xfrm>
            <a:off x="7264919" y="4909064"/>
            <a:ext cx="1529398" cy="1321404"/>
          </a:xfrm>
          <a:prstGeom prst="wedgeRoundRectCallout">
            <a:avLst>
              <a:gd name="adj1" fmla="val -47207"/>
              <a:gd name="adj2" fmla="val -94641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Outdoor Arena with roping chutes</a:t>
            </a:r>
          </a:p>
        </p:txBody>
      </p:sp>
    </p:spTree>
    <p:extLst>
      <p:ext uri="{BB962C8B-B14F-4D97-AF65-F5344CB8AC3E}">
        <p14:creationId xmlns:p14="http://schemas.microsoft.com/office/powerpoint/2010/main" val="141334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0" grpId="0" animBg="1"/>
      <p:bldP spid="11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Design Your Own</a:t>
            </a:r>
            <a:endParaRPr lang="en-US" b="1" dirty="0">
              <a:solidFill>
                <a:srgbClr val="FF0000"/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E.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Design an animal health &amp; housing plan to promote efficiency of production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Times"/>
              <a:cs typeface="Times"/>
            </a:endParaRPr>
          </a:p>
        </p:txBody>
      </p:sp>
      <p:pic>
        <p:nvPicPr>
          <p:cNvPr id="4" name="Picture 3" descr="Screen Shot 2012-10-22 at 9.58.10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3" t="15721" r="1" b="3401"/>
          <a:stretch/>
        </p:blipFill>
        <p:spPr>
          <a:xfrm>
            <a:off x="0" y="0"/>
            <a:ext cx="9179119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 rot="19180627">
            <a:off x="3529888" y="289011"/>
            <a:ext cx="1370085" cy="129867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ular Callout 8"/>
          <p:cNvSpPr/>
          <p:nvPr/>
        </p:nvSpPr>
        <p:spPr>
          <a:xfrm>
            <a:off x="600472" y="1143236"/>
            <a:ext cx="2238027" cy="1321404"/>
          </a:xfrm>
          <a:prstGeom prst="wedgeRoundRectCallout">
            <a:avLst>
              <a:gd name="adj1" fmla="val 79856"/>
              <a:gd name="adj2" fmla="val -43993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Times"/>
                <a:cs typeface="Times"/>
              </a:rPr>
              <a:t>Manure Storage: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Stall shavings stored in pile, </a:t>
            </a:r>
            <a:r>
              <a:rPr lang="en-US" dirty="0" err="1" smtClean="0">
                <a:solidFill>
                  <a:schemeClr val="tx1"/>
                </a:solidFill>
                <a:latin typeface="Times"/>
                <a:cs typeface="Times"/>
              </a:rPr>
              <a:t>til</a:t>
            </a:r>
            <a:r>
              <a:rPr lang="en-US" dirty="0">
                <a:solidFill>
                  <a:schemeClr val="tx1"/>
                </a:solidFill>
                <a:latin typeface="Times"/>
                <a:cs typeface="Times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"/>
                <a:cs typeface="Times"/>
              </a:rPr>
              <a:t>spread on field.</a:t>
            </a:r>
            <a:endParaRPr lang="en-US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657671"/>
            <a:ext cx="5320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Equestrian Breeding &amp; Training Farm</a:t>
            </a:r>
            <a:endParaRPr lang="en-US" sz="36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39455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-19794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Bell Quiz</a:t>
            </a:r>
            <a:b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Noteworthy Light"/>
                <a:cs typeface="Noteworthy Light"/>
              </a:rPr>
              <a:t>Objectives A &amp; B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447" y="1242032"/>
            <a:ext cx="864586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What is the difference between animal “rights” and animal “welfare?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Name 3 tools you can use to castrate animals.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Name 2 tools you can use to dehorn animals.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What animal health equipment would you use to give vaccinations or other injections?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What animal health equipment would you use to do a health exam on an animal?</a:t>
            </a:r>
          </a:p>
          <a:p>
            <a:endParaRPr lang="en-US" sz="3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6173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Animal Rights </a:t>
            </a:r>
            <a:r>
              <a:rPr lang="en-US" b="1" dirty="0" err="1" smtClean="0">
                <a:solidFill>
                  <a:srgbClr val="660066"/>
                </a:solidFill>
                <a:latin typeface="Noteworthy Light"/>
                <a:cs typeface="Noteworthy Light"/>
              </a:rPr>
              <a:t>vs</a:t>
            </a:r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 Animal Welfare</a:t>
            </a:r>
            <a:endParaRPr lang="en-US" b="1" dirty="0">
              <a:solidFill>
                <a:srgbClr val="660066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207403"/>
            <a:ext cx="5321607" cy="4242023"/>
          </a:xfrm>
        </p:spPr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Perspective 1:</a:t>
            </a:r>
          </a:p>
          <a:p>
            <a:endParaRPr lang="en-US" sz="12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Pigs shouldn’t have to live on concrete floors.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There’s too many pigs in this facility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Pigs should roam free, not be raised for meat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Look at all of these baby pigs!  Isn’t it awful that they will all be bacon one day!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It’s wrong to raise pigs for meat!...how would you like to live like this?</a:t>
            </a: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algn="l"/>
            <a:endParaRPr lang="en-US" sz="1100" dirty="0">
              <a:solidFill>
                <a:srgbClr val="000000"/>
              </a:solidFill>
              <a:latin typeface="Times"/>
              <a:cs typeface="Times"/>
            </a:endParaRPr>
          </a:p>
          <a:p>
            <a:pPr algn="l"/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Relate concepts of animal welfare and animal rights to the well-being of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851" y="1816531"/>
            <a:ext cx="3006466" cy="240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/>
          <p:cNvSpPr/>
          <p:nvPr/>
        </p:nvSpPr>
        <p:spPr>
          <a:xfrm>
            <a:off x="353703" y="228016"/>
            <a:ext cx="3874644" cy="108125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56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-19794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  <a:t>Bell Quiz</a:t>
            </a:r>
            <a:br>
              <a:rPr lang="en-US" b="1" dirty="0" smtClean="0">
                <a:solidFill>
                  <a:srgbClr val="FF0000"/>
                </a:solidFill>
                <a:latin typeface="Noteworthy Light"/>
                <a:cs typeface="Noteworthy Light"/>
              </a:rPr>
            </a:br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  <a:latin typeface="Noteworthy Light"/>
                <a:cs typeface="Noteworthy Light"/>
              </a:rPr>
              <a:t>Objectives C &amp; D</a:t>
            </a:r>
            <a:endParaRPr lang="en-US" sz="2400" b="1" dirty="0">
              <a:solidFill>
                <a:schemeClr val="bg1">
                  <a:lumMod val="50000"/>
                </a:schemeClr>
              </a:solidFill>
              <a:latin typeface="Noteworthy Light"/>
              <a:cs typeface="Noteworthy Ligh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447" y="1192547"/>
            <a:ext cx="8995553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How does excessive manure and wet living spaces for animals increase the likelihood of disease?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List 3 types of fencing you could use for animals.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When do you need ventilation in an animal pen?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Besides bedding and barns, what body processes help to keep an animal warm?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>
                <a:latin typeface="Times"/>
                <a:cs typeface="Times"/>
              </a:rPr>
              <a:t> List 3 things you can do to decrease the chance of your animals getting sick.</a:t>
            </a:r>
          </a:p>
        </p:txBody>
      </p:sp>
    </p:spTree>
    <p:extLst>
      <p:ext uri="{BB962C8B-B14F-4D97-AF65-F5344CB8AC3E}">
        <p14:creationId xmlns:p14="http://schemas.microsoft.com/office/powerpoint/2010/main" val="3662852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Animal Rights </a:t>
            </a:r>
            <a:r>
              <a:rPr lang="en-US" b="1" dirty="0" err="1" smtClean="0">
                <a:solidFill>
                  <a:srgbClr val="660066"/>
                </a:solidFill>
                <a:latin typeface="Noteworthy Light"/>
                <a:cs typeface="Noteworthy Light"/>
              </a:rPr>
              <a:t>vs</a:t>
            </a:r>
            <a:r>
              <a:rPr lang="en-US" b="1" dirty="0" smtClean="0">
                <a:solidFill>
                  <a:srgbClr val="660066"/>
                </a:solidFill>
                <a:latin typeface="Noteworthy Light"/>
                <a:cs typeface="Noteworthy Light"/>
              </a:rPr>
              <a:t> Animal Welfare</a:t>
            </a:r>
            <a:endParaRPr lang="en-US" b="1" dirty="0">
              <a:solidFill>
                <a:srgbClr val="660066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1207403"/>
            <a:ext cx="5321607" cy="4242023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Perspective 2:</a:t>
            </a:r>
          </a:p>
          <a:p>
            <a:endParaRPr lang="en-US" sz="1200" b="1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The air is clear and well ventilated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The pigs are bright and alert… they look healthy and well fed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There’s a good system to remove manure and keep the pens clean.</a:t>
            </a:r>
          </a:p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These pigs have all of their needs provided!</a:t>
            </a:r>
          </a:p>
          <a:p>
            <a:pPr marL="457200" indent="-457200" algn="l">
              <a:buFont typeface="Arial"/>
              <a:buChar char="•"/>
            </a:pPr>
            <a:endParaRPr lang="en-US" sz="20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marL="457200" indent="-457200">
              <a:buFont typeface="Arial"/>
              <a:buChar char="•"/>
            </a:pPr>
            <a:endParaRPr lang="en-US" sz="2400" dirty="0" smtClean="0">
              <a:solidFill>
                <a:srgbClr val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  <a:p>
            <a:pPr algn="l"/>
            <a:endParaRPr lang="en-US" sz="1100" dirty="0">
              <a:solidFill>
                <a:srgbClr val="000000"/>
              </a:solidFill>
              <a:latin typeface="Times"/>
              <a:cs typeface="Times"/>
            </a:endParaRPr>
          </a:p>
          <a:p>
            <a:pPr algn="l"/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lphaUcPeriod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Relate concepts of animal welfare and animal rights to the well-being of animals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7851" y="1816531"/>
            <a:ext cx="3006466" cy="2405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Oval 6"/>
          <p:cNvSpPr/>
          <p:nvPr/>
        </p:nvSpPr>
        <p:spPr>
          <a:xfrm>
            <a:off x="4614204" y="228016"/>
            <a:ext cx="3874644" cy="108125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9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7688" b="21655"/>
          <a:stretch/>
        </p:blipFill>
        <p:spPr>
          <a:xfrm>
            <a:off x="4630149" y="2291828"/>
            <a:ext cx="4143435" cy="25132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Animal Health Equipment</a:t>
            </a:r>
            <a:endParaRPr lang="en-US" b="1" dirty="0">
              <a:solidFill>
                <a:srgbClr val="0080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Syringes &amp; Needles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Administer vaccines &amp; medications</a:t>
            </a:r>
          </a:p>
          <a:p>
            <a:pPr marL="514350" indent="-514350" algn="l">
              <a:buFont typeface="+mj-lt"/>
              <a:buAutoNum type="alphaUcPeriod"/>
            </a:pPr>
            <a:endParaRPr lang="en-US" b="1" dirty="0" smtClean="0">
              <a:solidFill>
                <a:srgbClr val="000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B.  Identify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equipment used to maintain animal health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256" y="2514922"/>
            <a:ext cx="3224104" cy="251327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2077" y="5028200"/>
            <a:ext cx="409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"/>
                <a:cs typeface="Times"/>
              </a:rPr>
              <a:t>Size measured by CC (cubic centimeter)</a:t>
            </a:r>
            <a:endParaRPr lang="en-US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512" y="4751576"/>
            <a:ext cx="4098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"/>
                <a:cs typeface="Times"/>
              </a:rPr>
              <a:t>Size measured by gauge (diameter) &amp; length of needle</a:t>
            </a:r>
            <a:endParaRPr lang="en-US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179957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Animal Health Equipment</a:t>
            </a:r>
            <a:endParaRPr lang="en-US" b="1" dirty="0">
              <a:solidFill>
                <a:srgbClr val="0080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Scales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Monitor weight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Vary in size according to species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B.  Identify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equipment used to maintain animal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757" y="3009861"/>
            <a:ext cx="3260921" cy="2391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0330"/>
          <a:stretch/>
        </p:blipFill>
        <p:spPr>
          <a:xfrm>
            <a:off x="1956669" y="2977639"/>
            <a:ext cx="2528009" cy="242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69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Animal Health Equipment</a:t>
            </a:r>
            <a:endParaRPr lang="en-US" b="1" dirty="0">
              <a:solidFill>
                <a:srgbClr val="0080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Animal Holding Facilities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000000"/>
                </a:solidFill>
                <a:latin typeface="Times"/>
                <a:cs typeface="Times"/>
              </a:rPr>
              <a:t>Makes animal handling easier and safer for animals and humans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B.  Identify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equipment used to maintain animal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794" y="2954652"/>
            <a:ext cx="2941466" cy="2429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650" y="2937402"/>
            <a:ext cx="3289300" cy="2463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15781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879" b="16056"/>
          <a:stretch/>
        </p:blipFill>
        <p:spPr>
          <a:xfrm>
            <a:off x="5972993" y="3195365"/>
            <a:ext cx="3068023" cy="21189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3703" y="0"/>
            <a:ext cx="8440614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  <a:latin typeface="Noteworthy Light"/>
                <a:cs typeface="Noteworthy Light"/>
              </a:rPr>
              <a:t>Animal Health Equipment</a:t>
            </a:r>
            <a:endParaRPr lang="en-US" b="1" dirty="0">
              <a:solidFill>
                <a:srgbClr val="008000"/>
              </a:solidFill>
              <a:latin typeface="Noteworthy Light"/>
              <a:cs typeface="Noteworthy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3702" y="1110953"/>
            <a:ext cx="8440615" cy="4290250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 smtClean="0">
                <a:solidFill>
                  <a:srgbClr val="00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Times"/>
                <a:cs typeface="Times"/>
              </a:rPr>
              <a:t>Dehorning Equipment</a:t>
            </a:r>
          </a:p>
          <a:p>
            <a:pPr algn="l"/>
            <a:endParaRPr lang="en-US" dirty="0" smtClean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9434"/>
            <a:ext cx="83280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B.  Identify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Times"/>
                <a:cs typeface="Times"/>
              </a:rPr>
              <a:t>equipment used to maintain animal health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1485" b="22662"/>
          <a:stretch/>
        </p:blipFill>
        <p:spPr>
          <a:xfrm>
            <a:off x="46447" y="2986029"/>
            <a:ext cx="3472012" cy="19392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30832" b="28930"/>
          <a:stretch/>
        </p:blipFill>
        <p:spPr>
          <a:xfrm>
            <a:off x="3428682" y="2677131"/>
            <a:ext cx="3475912" cy="1398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8784" y="4568160"/>
            <a:ext cx="19352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Electric</a:t>
            </a:r>
          </a:p>
          <a:p>
            <a:pPr algn="ctr"/>
            <a:r>
              <a:rPr lang="en-US" sz="2400" dirty="0" smtClean="0">
                <a:latin typeface="Times"/>
                <a:cs typeface="Times"/>
              </a:rPr>
              <a:t>Dehorner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7778" y="3581032"/>
            <a:ext cx="193521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Dehorning Spoon or Scoop</a:t>
            </a:r>
            <a:endParaRPr lang="en-US" sz="2400" dirty="0">
              <a:latin typeface="Times"/>
              <a:cs typeface="Time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604" y="4798992"/>
            <a:ext cx="27570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"/>
                <a:cs typeface="Times"/>
              </a:rPr>
              <a:t>Barnes Dehorner</a:t>
            </a:r>
            <a:endParaRPr lang="en-US" sz="2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49795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reveal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1740</Words>
  <Application>Microsoft Macintosh PowerPoint</Application>
  <PresentationFormat>On-screen Show (4:3)</PresentationFormat>
  <Paragraphs>276</Paragraphs>
  <Slides>40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Animal Health &amp; Housing</vt:lpstr>
      <vt:lpstr>Animal Rights vs Animal Welfare</vt:lpstr>
      <vt:lpstr>Animal Rights vs Animal Welfare</vt:lpstr>
      <vt:lpstr>Animal Rights vs Animal Welfare</vt:lpstr>
      <vt:lpstr>Animal Rights vs Animal Welfare</vt:lpstr>
      <vt:lpstr>Animal Health Equipment</vt:lpstr>
      <vt:lpstr>Animal Health Equipment</vt:lpstr>
      <vt:lpstr>Animal Health Equipment</vt:lpstr>
      <vt:lpstr>Animal Health Equipment</vt:lpstr>
      <vt:lpstr>Animal Health Equipment</vt:lpstr>
      <vt:lpstr>Animal Health Equipment</vt:lpstr>
      <vt:lpstr>Preventing Disease</vt:lpstr>
      <vt:lpstr>Preventing Disease</vt:lpstr>
      <vt:lpstr>Preventing Disease</vt:lpstr>
      <vt:lpstr>Preventing Disease</vt:lpstr>
      <vt:lpstr>Preventing Disease</vt:lpstr>
      <vt:lpstr>Preventing Disease</vt:lpstr>
      <vt:lpstr>Animal Housing</vt:lpstr>
      <vt:lpstr>Animal Housing</vt:lpstr>
      <vt:lpstr>Animal Housing</vt:lpstr>
      <vt:lpstr>Animal Housing</vt:lpstr>
      <vt:lpstr>Animal Housing</vt:lpstr>
      <vt:lpstr>Animal Housing</vt:lpstr>
      <vt:lpstr>Animal Housing</vt:lpstr>
      <vt:lpstr>Animal Housing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Design Your Own</vt:lpstr>
      <vt:lpstr>Bell Quiz Objectives A &amp; B</vt:lpstr>
      <vt:lpstr>Bell Quiz Objectives C &amp; 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Maintaining Animal Health</dc:title>
  <dc:creator>Andrea Clark</dc:creator>
  <cp:lastModifiedBy>Andrea Clark</cp:lastModifiedBy>
  <cp:revision>48</cp:revision>
  <dcterms:created xsi:type="dcterms:W3CDTF">2013-12-06T14:56:43Z</dcterms:created>
  <dcterms:modified xsi:type="dcterms:W3CDTF">2014-01-14T17:40:04Z</dcterms:modified>
</cp:coreProperties>
</file>