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5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395" r:id="rId4"/>
    <p:sldId id="396" r:id="rId5"/>
    <p:sldId id="397" r:id="rId6"/>
    <p:sldId id="398" r:id="rId7"/>
    <p:sldId id="399" r:id="rId8"/>
    <p:sldId id="441" r:id="rId9"/>
    <p:sldId id="400" r:id="rId10"/>
    <p:sldId id="258" r:id="rId11"/>
    <p:sldId id="404" r:id="rId12"/>
    <p:sldId id="401" r:id="rId13"/>
    <p:sldId id="403" r:id="rId14"/>
    <p:sldId id="439" r:id="rId15"/>
    <p:sldId id="451" r:id="rId16"/>
    <p:sldId id="446" r:id="rId17"/>
    <p:sldId id="443" r:id="rId18"/>
    <p:sldId id="405" r:id="rId19"/>
    <p:sldId id="414" r:id="rId20"/>
    <p:sldId id="415" r:id="rId21"/>
    <p:sldId id="416" r:id="rId22"/>
    <p:sldId id="417" r:id="rId23"/>
    <p:sldId id="418" r:id="rId24"/>
    <p:sldId id="419" r:id="rId25"/>
    <p:sldId id="420" r:id="rId26"/>
    <p:sldId id="426" r:id="rId27"/>
    <p:sldId id="427" r:id="rId28"/>
    <p:sldId id="442" r:id="rId29"/>
    <p:sldId id="422" r:id="rId30"/>
    <p:sldId id="444" r:id="rId31"/>
    <p:sldId id="423" r:id="rId32"/>
    <p:sldId id="445" r:id="rId33"/>
    <p:sldId id="425" r:id="rId34"/>
    <p:sldId id="447" r:id="rId35"/>
    <p:sldId id="353" r:id="rId36"/>
    <p:sldId id="428" r:id="rId37"/>
    <p:sldId id="430" r:id="rId38"/>
    <p:sldId id="431" r:id="rId39"/>
    <p:sldId id="432" r:id="rId40"/>
    <p:sldId id="434" r:id="rId41"/>
    <p:sldId id="433" r:id="rId42"/>
    <p:sldId id="448" r:id="rId43"/>
    <p:sldId id="358" r:id="rId44"/>
    <p:sldId id="436" r:id="rId45"/>
    <p:sldId id="437" r:id="rId46"/>
    <p:sldId id="438" r:id="rId47"/>
    <p:sldId id="449" r:id="rId48"/>
    <p:sldId id="450" r:id="rId4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08" autoAdjust="0"/>
    <p:restoredTop sz="94660"/>
  </p:normalViewPr>
  <p:slideViewPr>
    <p:cSldViewPr>
      <p:cViewPr varScale="1">
        <p:scale>
          <a:sx n="76" d="100"/>
          <a:sy n="76" d="100"/>
        </p:scale>
        <p:origin x="-153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8B7BEF-174E-4B36-B497-B62A9F89E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40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686BE9D5-4821-4BA4-AA5D-C62D881A4325}" type="datetimeFigureOut">
              <a:rPr lang="en-US"/>
              <a:pPr>
                <a:defRPr/>
              </a:pPr>
              <a:t>12/19/13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pPr>
              <a:defRPr/>
            </a:pPr>
            <a:fld id="{1FBE7E25-FEF8-4B5B-805A-598DB3D4B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03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9DA33F-B2AC-4BE1-9D82-DEC3C8119FA0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09A7CD-B22A-4014-BC52-FA31AE77FEA6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6F082E-5907-4D28-9EF9-CFA08AE17294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4A813B-95AA-4845-96DA-E2805ADAFCB9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3CE142-C859-4482-A2AB-6E7091A37A31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CE394-C96D-4C09-8169-46659567B981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CE394-C96D-4C09-8169-46659567B981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690E233-AA3C-46AB-8157-8FE2DBEC368E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677056-A5DA-4345-8E57-A5F56B49F71B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964888-26DC-47C6-968E-F3B6AEFE05A7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6C9815-700D-42B2-8523-28688A1A7CB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4EFD42-D630-44A1-A51F-02AC7816B70F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290454-7959-4523-9343-60C4B1BD1C6A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654CF-8EA8-40A1-9860-AA5D8A7EF0E6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6C4224-1F7C-4B2E-B9FF-DDF831B3CEC3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731F25-B04C-448F-9BE3-9430CA8307D5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3ADC9B-14A8-4851-838C-7B94C513F3F9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2F0CA1-EF91-4A84-87EC-6F0DC0718245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8E5B5-4EA0-4AB7-B439-0BDD8E0BA5E1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2F0CA1-EF91-4A84-87EC-6F0DC0718245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2B138-FCE7-41E5-9FEC-156FE62CA643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C2B138-FCE7-41E5-9FEC-156FE62CA643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0A7F2-D58F-4604-AF13-0E07D329DC4C}" type="slidenum">
              <a:rPr lang="en-US" smtClean="0"/>
              <a:pPr/>
              <a:t>33</a:t>
            </a:fld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B0A7F2-D58F-4604-AF13-0E07D329DC4C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A10153-FF25-4411-835A-16C618A48ED2}" type="slidenum">
              <a:rPr lang="en-US" smtClean="0"/>
              <a:pPr/>
              <a:t>35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67B7C49-6045-460A-B703-EFB1CFAC57B1}" type="slidenum">
              <a:rPr lang="en-US" smtClean="0"/>
              <a:pPr/>
              <a:t>36</a:t>
            </a:fld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03E4C66-E57A-443F-AF24-766C256B5B74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3F7D94-839D-43C6-B5E3-F344EBBE1083}" type="slidenum">
              <a:rPr lang="en-US" smtClean="0"/>
              <a:pPr/>
              <a:t>38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86420C-6C87-449C-8A8E-76FF08894655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727F4F-29F4-438B-A9AB-FB7C4ED4D54D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**Ornamental chickens</a:t>
            </a:r>
            <a:r>
              <a:rPr lang="en-US" baseline="0" dirty="0" smtClean="0"/>
              <a:t> still produce eggs and meat, but not as efficiently as layers or broilers.  These breeds are typically chosen for their unique look.</a:t>
            </a:r>
            <a:endParaRPr lang="en-US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B20CC4-0286-4ED9-8097-656E66DCDEEC}" type="slidenum">
              <a:rPr lang="en-US" smtClean="0"/>
              <a:pPr/>
              <a:t>40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180CC0-634D-4B40-949E-DAFBA53FD092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CB2E98-7900-416E-ABD5-3E674E5C82E4}" type="slidenum">
              <a:rPr lang="en-US" smtClean="0"/>
              <a:pPr/>
              <a:t>43</a:t>
            </a:fld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151F1C-CD8B-44FE-91AB-3C88AD44A9E2}" type="slidenum">
              <a:rPr lang="en-US" smtClean="0"/>
              <a:pPr/>
              <a:t>44</a:t>
            </a:fld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2394D0-DFDA-4EEA-91C8-C341B956A833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7FFBB2-919E-4404-A3B3-7008A559472F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CA2AD-AAC3-4CFE-B0FC-0A8E3AFF77E4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BD34AB-84B4-4131-A841-27A4B10EA096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5F78B6-341B-4C17-BD70-3362065AADDF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393E66-FAC5-4D7D-97EC-B1B0B9DF9AA7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CC183-7449-49EF-9AD1-FE61C3C9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927DF-1D65-4564-B05D-22ECF51AB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9CC74-F2E2-49E3-B31A-1757479B9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01BBD-8CA1-44E4-82EB-5CB08AE3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C3EB5-98B0-46AB-B29F-2D6DCCACBA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257B-C81B-431B-87DA-8956294C5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1F6B9-007D-4347-B35A-5C381EAEA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A5836-C445-428B-8604-0B579C5E1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CED6-7257-4AB9-8718-A6893E5CF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DFF7A-70AA-416B-8487-36AF623E3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6DB00-2729-44FF-8E3C-0FEDD1852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D32218-A25F-462B-AE9F-514552C39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animalsites.net/news/gallery/golden-retriever-dog/golden-retriever-dog-2.jpg&amp;imgrefurl=http://www.animalsites.net/news/dogs/golden-retriever-dog-specs-pictures/&amp;h=401&amp;w=400&amp;sz=53&amp;tbnid=StYaDV4BU4hcUM:&amp;tbnh=225&amp;tbnw=224&amp;prev=/images?q=golden+retriever&amp;zoom=1&amp;q=golden+retriever&amp;usg=__ePorhVcdzrLfi4RoiaHxEy0DJdo=&amp;sa=X&amp;ei=fonsTPjlK428sAPGmLyMBw&amp;ved=0CCwQ9QEwAA" TargetMode="External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at%20Herders.mp4" TargetMode="External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55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8" Type="http://schemas.openxmlformats.org/officeDocument/2006/relationships/image" Target="../media/image22.jpeg"/><Relationship Id="rId9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pPr eaLnBrk="1" hangingPunct="1"/>
            <a:r>
              <a:rPr lang="en-US" sz="3600" smtClean="0">
                <a:latin typeface="Bernard MT Condensed" pitchFamily="18" charset="0"/>
              </a:rPr>
              <a:t>Introduction to </a:t>
            </a:r>
            <a:r>
              <a:rPr lang="en-US" smtClean="0">
                <a:latin typeface="Bernard MT Condensed" pitchFamily="18" charset="0"/>
              </a:rPr>
              <a:t/>
            </a:r>
            <a:br>
              <a:rPr lang="en-US" smtClean="0">
                <a:latin typeface="Bernard MT Condensed" pitchFamily="18" charset="0"/>
              </a:rPr>
            </a:br>
            <a:r>
              <a:rPr lang="en-US" sz="5400" smtClean="0">
                <a:latin typeface="Bernard MT Condensed" pitchFamily="18" charset="0"/>
              </a:rPr>
              <a:t>ANIMAL SCIENCE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1981200"/>
            <a:ext cx="87630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Objectives: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5 functions of domestic </a:t>
            </a:r>
            <a:r>
              <a:rPr lang="en-US" dirty="0" smtClean="0"/>
              <a:t>animals</a:t>
            </a:r>
            <a:endParaRPr lang="en-US" dirty="0"/>
          </a:p>
          <a:p>
            <a:pPr marL="457200" indent="-457200">
              <a:buFontTx/>
              <a:buAutoNum type="alphaUcPeriod"/>
              <a:defRPr/>
            </a:pPr>
            <a:r>
              <a:rPr lang="en-US" dirty="0" smtClean="0"/>
              <a:t>Describe and define what considers an animal to be domesticated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 smtClean="0"/>
              <a:t>Define common terminology used in animal science</a:t>
            </a:r>
            <a:endParaRPr lang="en-US" dirty="0"/>
          </a:p>
          <a:p>
            <a:pPr marL="457200" indent="-457200">
              <a:buFontTx/>
              <a:buAutoNum type="alphaUcPeriod"/>
              <a:defRPr/>
            </a:pPr>
            <a:r>
              <a:rPr lang="en-US" dirty="0" smtClean="0"/>
              <a:t>Categorize &amp; distinguish animals by </a:t>
            </a:r>
            <a:r>
              <a:rPr lang="en-US" dirty="0"/>
              <a:t>breeds, species, and </a:t>
            </a:r>
            <a:r>
              <a:rPr lang="en-US" dirty="0" smtClean="0"/>
              <a:t>types</a:t>
            </a:r>
            <a:endParaRPr lang="en-US" dirty="0"/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major types &amp; uses of each species of livestock</a:t>
            </a:r>
          </a:p>
          <a:p>
            <a:pPr marL="457200" indent="-457200">
              <a:buFontTx/>
              <a:buAutoNum type="alphaUcPeriod"/>
              <a:defRPr/>
            </a:pPr>
            <a:r>
              <a:rPr lang="en-US" dirty="0"/>
              <a:t>List &amp; describe benefits of animal agriculture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Wild Animal</a:t>
            </a:r>
          </a:p>
        </p:txBody>
      </p:sp>
      <p:sp>
        <p:nvSpPr>
          <p:cNvPr id="92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373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Exists without </a:t>
            </a:r>
            <a:r>
              <a:rPr lang="en-US" sz="4400" b="1" u="sng" dirty="0" smtClean="0">
                <a:latin typeface="Times New Roman" pitchFamily="18" charset="0"/>
                <a:cs typeface="Times New Roman" pitchFamily="18" charset="0"/>
              </a:rPr>
              <a:t>human intervention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of any type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(feeding, breeding selection, shelter, etc.)</a:t>
            </a:r>
          </a:p>
          <a:p>
            <a:pPr lvl="1" eaLnBrk="1" hangingPunct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Genetically: Wild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Behaviorally: Wild </a:t>
            </a:r>
          </a:p>
        </p:txBody>
      </p:sp>
      <p:pic>
        <p:nvPicPr>
          <p:cNvPr id="9227" name="Picture 12" descr="http://www.elk-pictures.com/elk-cal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3429000"/>
            <a:ext cx="1600200" cy="1878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4" descr="http://images2.fanpop.com/images/photos/2700000/Lion-And-Lioness-wild-animals-2785468-1024-768.jpg"/>
          <p:cNvPicPr>
            <a:picLocks noChangeAspect="1" noChangeArrowheads="1"/>
          </p:cNvPicPr>
          <p:nvPr/>
        </p:nvPicPr>
        <p:blipFill rotWithShape="1">
          <a:blip r:embed="rId4" cstate="print"/>
          <a:srcRect t="17232"/>
          <a:stretch/>
        </p:blipFill>
        <p:spPr bwMode="auto">
          <a:xfrm>
            <a:off x="4267200" y="3124200"/>
            <a:ext cx="2743200" cy="170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Domestic 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Animals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2298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221163"/>
          </a:xfrm>
        </p:spPr>
        <p:txBody>
          <a:bodyPr/>
          <a:lstStyle/>
          <a:p>
            <a:pPr lvl="1" eaLnBrk="1" hangingPunct="1">
              <a:buNone/>
            </a:pP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Rely on humans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for food &amp; shelter, bred through artificial selection to choose and perpetuate desired traits</a:t>
            </a: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Genetically Domestic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Behaviorally= domestic</a:t>
            </a:r>
          </a:p>
        </p:txBody>
      </p:sp>
      <p:sp>
        <p:nvSpPr>
          <p:cNvPr id="12299" name="AutoShape 12" descr="data:image/jpg;base64,/9j/4AAQSkZJRgABAQAAAQABAAD/2wBDAAkGBwgHBgkIBwgKCgkLDRYPDQwMDRsUFRAWIB0iIiAdHx8kKDQsJCYxJx8fLT0tMTU3Ojo6Iys/RD84QzQ5Ojf/2wBDAQoKCg0MDRoPDxo3JR8lNzc3Nzc3Nzc3Nzc3Nzc3Nzc3Nzc3Nzc3Nzc3Nzc3Nzc3Nzc3Nzc3Nzc3Nzc3Nzc3Nzf/wAARCADEAMMDASIAAhEBAxEB/8QAHAAAAgMBAQEBAAAAAAAAAAAABAUAAwYCAQcI/8QAQBAAAgEDAgMFBgQDBwIHAAAAAQIDAAQREiEFMUETIlFhcQYUMoGRobHB0fAjQuEVJCUzUmLxB4JDU3KSwtLy/8QAGgEAAgMBAQAAAAAAAAAAAAAAAgMBBAUABv/EACkRAAICAQQCAQMEAwAAAAAAAAABAhEDBBIhMSJBURMUIzJCYaEFcZH/2gAMAwEAAhEDEQA/APnq2lxM47VlAPIltj6YrU+zLySSQpOwf3dHJfPTAVc+nKstHIAACxIxv4Dzp17OxXI4pA9se0heRY5QF2Kk7jPlz+VTgnsmmIyLdGjYXdy6DQufHBJyM12FIiyWJyORNAxvJeX9yVCsqtpUuD08MfvejbhgsyxDlgZ9a10UXwLbtG7RHTYg0nsEeV55oDhu1YjzGo07vm7Iu/PSCfpvSbgJMecHO/Sg/cGuhlJFLxThd3ZAGKR48jPIlTkY+aj7187idWwwIGeYNfVI4yk6Sp9+vrSKy9gby/43KzKI+GGZmVtWSyk50gdOeMmkaiLfI7Ty9Gg/6XcP/wAGu53UL28ykbcwoIH4n61sLmbsrqESa5I9Iyg3zzFd8NsIuGQ9lGipEMbAHbHKuLqBLkhtSHTkFmJXTnG+435feqbLQwjlM8itCqiGM6QUGFJPOvfaBO19nOJw4wXs5Rnr8DVxwm2ijLTx62UDGp2zq8wOQq7i7BeD3snRbaUg+iNXHM+d+y9rPDwaE3c0EFnfyvqklbGgLgNqztk9BzNY274e1tfyRF5HjkYmF3QjtFzscfjR9/xa4/sbhsttbs1vYgrdMIu4JC2RhumRvv1NbG04G/H+FNIbhLaYMGsmdCW7TAZceWDpPj8qRPxf+/5GrzVN9GT4TZ2tmPeuMKHicabeIRlhK2evLlvkN48jWzvJprnhl9FOxitjBIIhGQERihAJHWqbmyEnDo7a6TDIVdBGvwsN+X1B9a6ThsvE7dGeVYYWYayxOT47DnSYzV3YTTSqJjPZr2dueIEO8csatvq0EqPoK1th7G39gZZI7qJnMilHDlTgYPUHr9cCmV9xVuHGOxstUcSAKMsSWp5YyjbtSM4ycnlSHqfLxQ+GlSVsyR9hJ7i4ubu94p2k8zFzI6lmyehycY9MUuuf+m93GUaz4gJY1OoI5ZN8g8hkb4r6HdXSqMAjSetcW96jELkYxv5UL1ErDWmjVHD27sA0c0QB3PdJodneJtEkTAHk+djQ19eCZGnsskL3Sueo5jNCcJ4ml8rA5bbI7wBH1oXkd8mdqP8AGY/puUOxprGdOsg+BIxQ1xalmLQhQ3k25+VXEoQMBo2G2T1+4qtoLs/5d2o8B2JH4E5pno861ToG7K4HO8RT4ErtUqNHeAnPEIs+akf/ABqVJxjbXgfAlXtIOKW5Ugd6S3aQn5GQAfSrn4bYvNEf7deXs2VgiwBVJByBjtKwHaNbnUJGAPXp86ccKveFvH/iEbnGNMkJOPmKa9PkTUt7f/D0Ul8I2nB4ltoHfGqTJY4361XDmS4bUd85ya8iv7a4sZZbU60kl0rpGnfmeeOW1W2sZhtnmdSpPjvXooSuKZmyVOhdxVgLW5fmAh++350r4YEVEOGBxg4HWm/uwvllt5M4kU7jp4H64oOyi7KNraRMSodyR1/eKWprft9hV4je2yQp1Bh4jr6+Fav2f1m2dACRG2/UgHrjrWLtWVXxnspTuBnY/rWm4Fe+78RhBUgSqU1j4ScZH4VOZXBhYnUjSyKSuAADjny/M0G5JcAFcseRGRTByCp0gYxkr4UDhVvokMJfckFDy9azi+NIEK26KMAdRQnGJGThd7JHbm4McD4hPKQ6T3fnyo0t3d+YGMcqA4idPDrkscfw2PgeXjUS/Szv5EvCHt09mr1+IW8NhlizW9s3aRupAwW0jvE7bZ6c6E9nPaGxkuuy4gZ7c4UKUR9IPqc4FC9mqbK2ACeXj1rxiu+HIJFZtYfcP7YP1ZLoYyXYlvLstCvu8DOokwe8uogdeuPxpc3EpJLpMsdpNIGNseQqyKTTGYi+FkBBDcs74P3pfbxkXI942ZXxgdDnFV9kYvxVGlppxlH+TuWTtfaNy0TFY3LqBuSRgD9+Qori/tK1lYyGHh1zKCpHadmcBj5+NDWFwkfthMkzgNImVQHkCScnz2FNeI9q05eCIvrwGTHdFFGKXLGyk3whR7L+0L8VVbe5idJcjusOlPOIwSLYy+7YMik7asZB8/pQ1mIUuy8cShApyw6HrXs/HIo55IXVVCkDOR+Fdt3PxR1pRpmV4LN7RwmWKR4orJGyNS/Ycs5pla9pa8YkSUISyqTpzjvrn8aOuonuZojAy9m5LIF/m8V2pWLvPtVMsoOYoYxJnp8XP0yPqKOa3egYOhnJPNcshW7uomQYPYylQR6eNMIrW5ZQRxS6OeYcq34qaSWE8RudSnu4w+NxmtDbTRau6pI+1amhxxli8kY2txY1l4RYLa4AH+ITf+yP/wClSriytuARnoalX/pYvj+ir9PH8H59kuGVWA5Y28qZ+x6Wdxxdra9to50liYqrlhpYYOQVIOcZHOn/ALI8MtLjhVxNMiSPPqifPNV8PLOefnS2x4Y3APau1DuOyLkJI/8AMrAgehBOKypZU24l5s3fD+F21pEj2kMSQgsWQlnJJxk5Yk8gOvSubqdnX+GEZM7BRgfOioLxLeMJKxBdjpXqFwMn61n73jNuJSA7ADl2iFSflWtgn+GLfwUJJuTGdicXYkkBMTxkAR91gfPPSk80rR8ZumRTiR8YY8wVGKP4ZeQX0rv28QkChQrNg/LP72ofiVrNLxeJIIZXZ0BwBkjG2c1Wctmo3PpoYouUaQQ5ChWRESMjYZyD5eINNOBXEb3EUZzo7QEDwNWWXA3RXF066W3xjbPX50RbcEjt7kSpO+hTnQoAI++9Hk1+nprcOhos1p0a2JWEekDJ5DzpXdXLLxJo7cYCqAxXxNdXF1cbBArx89SHDA0LDIkUrSJuz7sHB/Ks77vF8mh9rkCi5hiJDHPiTXDIDw64Mjga0+Ns7VXLJ2p1MSB/pA2r27kWayeDGnWAM+GDn8qh6nG0+QXpsldCYwoWP97hOehDAjz5Vz2ERBzeQZ5cm/SrX4fIF7jKXY+FdQ8LkbvSzJGcbqN8edUt1iPtsl9FDQI5X+9W+TvsW/Sl3FSsF/YkkFu1RWYZIYah+W1anhnCLeSQmUdoicidg3lilftRYKxjmRQGQ6gAMYov22WdPicJcsxSzrN7TTXIcKz4UEnwArZW/tVw+84g/CTbnujGpttR6Y8eVZGfhhk/jQKS/lyFA8VtpuwW7tsreQEamT4tPiPQ/bNTHbLgdPdF2b6RlsLWd1yp0nTn+XA/WvlF7xbiUUrfxwAxI0rnPqa0Q4/c33B31JpnVtEgRuWRnVjwIB+e1ZO7uu1nZY7ZiNX8+5q1hhs7EZW5U0bP2S4jeQ8EuXeQySx6pIiRjmuMfM4qpeIe98Z7ef8AzZ41hkfHM8h+/KlvDJXitZIEjCFgMnO5HMD7064Pa4zI4HPVihlFOe0lScY2MLBI4IUijBCgY7x5nqTWj4exKKqjKDrWcOtGKuNm3Bx0p3ZyyRRIWXSOigZJ/StqKUYpIypNt2xuGyN1yalcI6MoPcGemr+tSptgnzn2dg9yvuICM/3Z2JiYHmAx+nhV/tLHHecLlCqe0hYOhyMkg/oafRx2qSBEjVUbmpGB5/fFUvAn+Xo1Z+IsNs15xz8tw6+QiyFtLwiKa/VcGPLYXvDI2x16/elLWN5xJuzige2tgMKZ+9K36D1psuOxQySSgI+R2Z0kEj9irOGTu9w/ao2iMZLMcn61u45xjp1NiYxc8m1A3DvZixgjxOqMT8UjnP0p5DLDboFi+ADHype08k8pXISPoPKrlhGAVYAnzrzuXNKcm2z0mPFGKSoY+/Id2z41Ut00rZZhpHKg3SSFX7y56786Ae6kV8lBjoDSB1Di4vVXuK4DeGK5hmDYLFjjy2pUtwoIBC6jzIG5+ddzXgwI1IA6mubO4Hazpvqb75rvs1bvIdTdPKlVtcgKDnFFw3B0vjm3Xwrji+LUJmyusKfDnXt/OsK9mFAkI72kb+lTh79pNrbdEHLoTS6SX3i4k8j60afAD7NHwIZsj46tNB8ejDPhBlcaS3ifCqODXRVZIOR2Y4+n5UXeyG5hKINJQ5HnVqFOJVmnusylraNayNbynuk0NeWX8XKE7HbbY+tP+IW+uNJwA5XY/nQ7MpjbbBQZ9aBRpkuVmR4VwjRx5QGJt3hkTT4bHCnxHhRl17PQrehsDAHhXM1xJb3guIRuh6+NNo7qzvo0m95EeoAMr7FGxvn9fOrcJ2uRmHY1Qq4lw8RJbSRhcfAcfMj8TRcVsvY4IJGnJA8t6uu4llmjWJiY1Gx8+tVcXZoolAU4GAxBxyNTFXlTKuplFWkVx8Tkhc26wC6KHGoDGPn+dNeHXU8wJa2hTJ3LtmkljxORgGbhgaM4JYS8/PFaO0uDIA8FtCSOgTVithMyGF/xm3WNSDyOcVK895vD/wCOF/2gAYqVNkGcZ40OHKqp5huZ3oi3tLyckW9rcuvRhGcfXlUTjE0aMIVhtxnGmCFYvnkDP3ryS7uJ3dp5HlLHCBpc/evOJIY9qDbfhjhDFczW8Tk6gJLhc/QZ8aPbhj2lgxVlKMclwCAR5ZA/Clvs3bGe/QCLujdiRlR64rQcclMlwsGrKgA88farGTI/t1AuaSC+puESIWG4yc1dNb9nDqYnVn/VR0MYIySmvo2a8lgkCHIUr9c1muLNZTEz3BZtOTkeHWvJIDIuAMnyoa7Z4LnURhfCiYXLLucmgQx9Al1btGNXwkeVCoSeWdNOpY+0QBuXoKAeFgxCY0g86kGyLOVChelEQ3Latts8/Kg5wsCksd/xqmN2Y90HPhXE2arh74iYg5OfypbbsyHGoKGY5Jrrh8rC13O5J5c69t1/iKCAxHWiBYdappnSRTvpwx8qZLpnYoG0SjcgjnQ8aqgBIzmu58LKJdWD4+A8qfBtCJ0yuNQnawSMCqpzPjn9/SlV5CywMIzgs2/kPCvOLXUgVoocnWw1Hril8vFHikkE+dxqPr1pt2hHQDdW0uWQb89/PlQtomNjsQ248aLPEFKQlsas9/fxG9c2OmcauRy302x+NEkA2MrVkKFd9S7g4qi8YyNqBGvBHl61db4jdhvjHMVXhe8qfF/KDvn9ij3NSVFfKA2ate6RFdQIo20lgrA9c01t7OK0lD/2npkH/lqd/pjNK7O175EMQChjlk3YjzPQ0/sY+zwqrFCOfQk+tbcOUUpB8fEyI1BMzHHxGIb/AHqUYjAoMu3yH9alHSBsyVxaSysiAQoRy3yW9a8WzbsiWZVK7Y6nfnVwmhLHUzAnmmT9qrmuLabuws6sTqJLbV5suuMDUexVmxjnu5WRyuETGSV8Sa74kv8AfCTl2OAAennVvsOwWxnjyMO+fPlRHE4NMwZfPPpTMquCosafgDSDSoKnDZ6VcVKjBABPUVxrKxgcyPPFevKFtXbvMegxvVZ9F1CjitvHKjZG460ntXMNzFGR3T8Xp1NOLwyADu6lbmBuaUTkGQDGnIBON9geVKSD3MaxyJ2zQHOccxyri4t1IODy6ULbu0l0CWUZ5Kp3x50ReSlMjGKnZRG+xXdQgnV16ChUJjYhOZ+9GuQw05575oX4ZdXQVFE2M7BSVGc458qLtVK3J1culUWMoaIkHcV0JC0usHGmiIseumtRp5AZyKk1vJ2Wsjcb4qmyvAyqGwSduVMppUSDnsR1psRUmZxSk7Sg/Htj60v4zZJMh0rvgE+vh+FXXjGK5Mkfw58KPMa3Eauh+IA/PlTIvgVJGLe2Mculhz39KZWkSx6NIwTz9PGml1w3MgcgYzzq1bQREFgO6NvMeFMj2AxbO5ilJA3AyQOdVayg1lcgEt/p268/Kr7lQ18yKwwMnBHKlfGJltIl21LIcEHfT+9jRQW7Iitm7ov7G1TMytKxdidhsviKccPdGUGPRqHiu9JuH3BlsVxhmD7lumw/pTWzYB99iOVbcSm+xr2cr94MuD5/0qVbHPlAdS/U1KIEyZ0OG+IrjOUO64Gar92RFVdLrpxjJOD1/OjWiXPe15IHJue/hj94q6wRpLgtqBRN9jnJ5D/ivNNFuC3So0vs6q2MIh5vJgsT40dfzBZAjEnPPFKIbgwS5Hw5rziV6QyOOZO2aJyvGaMYVKhlEUcYbO/KqLj+DqUkjVyaqIXlfBDjHlzNe3UhkG5yV8aTY6hdNKVjYlcvqIDZxjes7dz6UL5C5yPv/wAfWm/tBcrb20RHxtv8v+ay/Gy0Nrb+Migt6iuxxuQGWW2I24LfhJADhnY4LDp5edO7pe3UEDpk1gLO77GRD51r7a9kEQB3DEVZcEyrHJJdg8ytEBk1U7hos0dcFJgG8qDeEEZHIdKRLE10OWZMK4C2uSRG3A+1GLE4uzG2wNKeHq9rd6/5Cd6d69cizb0O3gNTs8XNvc4G+/SmM90DCF6k8qFRldiSBir/AOEy4CZIINcnSJas8ktI5ISWODpoWMmzdcHXFzYf6fE/v8qB4jxF45DGDlsbAHpVdrdtI2pjjbvDyxUxk7OkkaBCJ49OxPXFA8Un7JEB+IHJrvhkyxQRyllIdlC774pXx2YS3rIpBCsMY67b09XQl1Z1dQqCLmMkqycx0pJxMNK8cbL/AC/TltTxwVhjhL4JBx/u8qUccCjE8UbRypJvg5BBzvjoSen4cqPC6yJlHK7kVW0SJGmsMDuF0cvnTe1x/K2ftSmyYTQo8jlCr7ENgHbkfHrTW0bJUZz55rbh0VZdjqP4B6VK5SMlRgmpRkCPB1KGycDk5wG/ryp9ZW5srOKKXBm05f8A2nw+lL7BFa+15DRRLqU9AfDz8aKubvKOwILas5zzHKvNM1NLjp7mczyaWLA79POqpW7W11u2W1Dn40HcXRdWHUHauIJmOFPIb0N8UW75HMLNGAFO4GPTzokyJp73M/ek8U7F2IIOo+NEXNxHGmHkwqjJ8fQUvsZJ0JvaudVuSn+iPH2/WsrcXbzwokp1FRgGj+NzNLJJKecjbjw8BSbBJwOdWccaRSyPcwnhlq15eJGo7ue8x5AVsXVJbcdmGOAMYXIHntSywtRZWgjKsZDu+2wz0P1o9g0GnCYYAkjrjzycc/nXSk/RWnO+ERGygVcnflVmk42B2NDiR4GKBg2oknOw8/WrLe5KyMkjAagAqDfBPL8KlT+QVOi9SATkdabcKCzE61wg60mmkVmLKGwPj7pwp86exRSNwUOpCshyuOdTOnHgsYJ3IuW1jCFomyh3GaT8Rle2YmJlXxGDTKGdo7CJXQK2PH8aXXVvrcsTnNU0+TQdJWKLyQTap0yG0nAzsaAivmaP+Hs/Ku7+4ZZnjjHw7HwHzpVHOEJGQM/rT4xsqynyPp7o2tiFLHJOw89v0qi0ke5ulYnOps0tmne9mUD4ASfnTThiaLpdWBgZo06Id1Y0umV5lUgr0eVSCVHI8+v0oWVO34eY4kWJm2KEHv6TlSD15bevSrFAbUsBxKd8uckYH2J8uVVRiULJJlgzKRkb5A5fr865Sp2Zz7sE4WwFqzMNSGUEd3lkf80yt8l8hR06UDbhrOOXZvjGMDJx6UzthsGYYJrexO4JipdjaN9KAADYeFSqlDaRipTARQ04hhkaJwWIJIB5ZPj18aHS6lZWyMZG1WwhZCQIkJ5KNPe9T5UQIdIJKoAOusbfWvNUamPNsjRVFEz5PU5qyZBDAzHmAatSWJckuqrnYnG/LliubpTLaZXfW2BUypRDxzeSdHXCbbtF1s2wOMUJxuaOObv/AOWvIdS3SnWj3Oy1qCGI5edZq/jMtytzKxbY6R/uzURiOnLkW3gYhBIO83ePqa64XaAyLcyIHGrCKDvz51zKWurpV5a30jyp3CiwApbqqSOORYjCgeB6n7CjbKeWVcIuy4OsTSYUMcMT3gMk8vnuaoEUkkqyiNoQ+x1tgHyJqi8cRW0TqWCFwu7ZztyA+3/FDWlzoh0Msi7kHAzt59fX050BXsMlhcRiTSwVnCscg53A3wT869eVTETgEbbow1dMjPiPzFVOSwjmMSM5UlFBA04PPn5AiuIpopoXed2Uqe9oOWx5jrnzrr+AWEAtFl86th3x/Ly8PzrYQmW54dEwVcae70A/fhWHUM+A/JDuAMls8ufL5VtbRtHDrdFcMVQDugkCp9MsaZ+QPepiJQThx1zQ8R/gOWO4BwfPpV10xZ+ec+VVQhguAud9xikJcmm3wZzsGczx7B5GZlLcmxt+NJuJRDtYB3TrXJK5xTniG00mkkSxscDP7/5FB8STXPbkYxgjamxbM2D/ACOzuzt1UqNs+lERnRM5yQDhcjpk/wBKYWdqCCRv3aDlxE2oEAmTOD5f1/GpXLLGV1Eo97YiTtW0rqxrAwB5Z69K61swZ1LGPGAhO4POuBKztGpDhNyTq2znn+xXsspCuI8hZB8Ph4fSpKDpoOtSwt3aAopDAjWdiT50cudgTk+tBW6F7PCM0Ttg5UZI/f50UO6QA2RyyAK9DhVY0Vn2MUzoG1SqBMVABO4qUwgWqzvKRO7B9+65LY8jjfl9fpVUtx2mS6Be0AxqQgenLHLw/LNeLMwDThk/y8IGzgAKcZO2QOW/22qhgqI73AR5QQMScgvjv8XmQOnzrzdV0WrvovAhldf4rYG+DgL67E9DTzhRRruJHI7ILqUHqOhrNPcyPgoyCTPJF+H1z8ulPLU9pcwnvSMYhltXWgyIt6V+THHGZIktWbZmwW05rKOBNZxyKMJg4P8A3GmXtbP7vw5mPd/lBU9cbfvypdwfE/AEf4VEpRQR/tGd/WjirQc5fkoVWylJ5JtH+XsOfM/j/WikvpXRku17YnHeUkFAPDG2/WqL5ZFid0yo7VeXoaBWWVlYyNq0jvZ2Ub7fkKKrKuW9wcbnLaY9WrGN8seu2PmfrVaABGLrGp5ZZdPrjO4NCzXEekFsgkjvpzyOvly8a698W6lkkiHcUZyQMscbs2eZzt/zU7RYwnlBkJZu0L8tSkjyoV5I5dJTKFgBs2NJ8B1z5VSZlYdqF16sFc42PjtXgkKN2j5ywySWzvXJA9hKkAhDHIMrqwD3c+H9K1HAbkTWqx6n1KcCIHf7frWRuGDFSRgDzznHn0pnwi8l3iWQQRHdyuFLkk4yw6Y8x866kHDxlZqMZkcHmOXlV0ahdJJ0lqpi7AhWiIORjYn9/hRC7kFt8VXkqZqQlcbMdxuIrxy4AYaWYHTjc7ZFURLI7RpLuFY6T4ijfbFVi4mJGGFeJWA1czuP0oTg6tM3aHATIIGaalxZQ5WY1dhAEtnYDfSflWYvpgkxPZlyMHA21Z8/T9K08tx7vYNtzGB41ibu513MwbSMEqpP4UMOSxqf00gnt8JpIcq5yeRwPKqZZsFgrDUp0sSeQ8AP3yriItk6lYADIIOAd+h5/sUZw0xyXaqzqxUFio5jG2D406EN0kjPfAx4cT7h2cnahlOnMJ7w3H5GuzKAQQTjJG9DxRjs5VnZkDSlg4bG+Rtmq5EKZKMWXoc7mt2HjFISM1mGBUpasj4G4+dSi3IgrftImdXdUlVdyihQdxuwA59NsDONhvkeQJJHIRKO1jwyq2BlM4JH2r1Htg5j0JLcupwrFiQfEnGMV7HM4ZVltSZhlWVGG5xggrufHbevOq7LAK7OhUuY9b5GXDMM+WPXy5Vq/ZaIPAFO5WbRnSV+xJrNE2UISJZZFjzlhFDkqeu5I3GPCtR7B6JInbWCFkDE4xtuM1FNqixgfmWe18JFq+DkowYHHyx6b1neH8Ui/sx7UTGNjMX7o+EHA688V9E4jw+K9EsMurs5o+zbHTPUefX5V83vvZ3iHC9T3ceuLVp7eJgyujAg+Yxsd6KLpDMyaluDoLi0MQW4hjcSsEYEjIbp5+hFKuJpALh4bGVRE/UDZCOW/XqQa4sbaONUmII7JdeoYHfYFQB6E6s+VVmFTGBqQKcnCnYDbGMV24rTybvQMjIJ4xImFBAy2zEA/j6etdbIS0IVdWTuc6Rn0q+W27kcagLIwOo4OAx3znnywP8Atr0I7ONCa0YDBffSOQ+/3qdwFgjqJciRjqAzpTr+NdMYhGpVXBxuTjG33ogwuq61EZbIJ17kHI6cgMfjXIhljdmMytCoyO0YE6dsE45eB+ddZMegdwdYTUmvTtnl8/vRfDh2l3BAF7QNJjdgiscfauoIYwDK5D4GBlgeoNDtC7OHjRy0BGAoA077Z8OWfrUIlI3tnw50fLAIo5gyazn6UXKQu4BB+/zrOcF4oZpOyknmnkJByQdK+QJ51qI7eSZj3iox4ZNKyLk0cDTiYD20l7TidtkHIjI08zzqezzlJndjhcYQH6/lTb2z4YqS28yg6jlBlc5JOdx9aztkZYLmGXMcillGpDkHJ5nrTo/porZHWY21xYzvB3mVlK5U5rH8RDjiE8bhVKeJ55AOfSvqKQR6QBggLnfw8aQ8S9nIL3iyTOJGLYV0iKju74O49R+lLxqpUPzq42jEqJHkjLoQHYhTp/lB3wPEfrTm1tDaRI8gBuD3Xx8OAcYHl1yfyrW3Ps1Z8KtFu4I+393DsUlfWQxKrnwUj978011aEQwy5/z11B+S6gMN6HPPryPjV7BUcnkZ84sGjuImVo40S5yQ3ZnxyKNPu7gl1VHJ3ANZ+WzKSGNWwPhMhCkEjBIwT47ZruIXiKEMJ1A4yTg5rRWSMnQlxaQ592tjvUoESXKgBoBn5VKOgdyF7N7sJnYCQqd8LnVtv6mibiaH3W0cxLkoZGO+VB2Gw8gBQzHtrgKgeVpG7ilMpvyx9fGr7mBXkYIdUZwmwOCq7beHIH+ted9UWKAxalQdQEgTJ1McqAQMb/M0w4VxB7F+zhUOpVdSqTkciCD4jfOdt6GLKl05lMqAbP2a6icYBxuCR6feupnQo0scjPG4DKsg3xy5+B8ceVQkcm4u0ad/ajREEto3lfYBmP8ADXxzjcnnsM+tVX3tLB7lKnZq7SkBnkXuEAgkYPP06istdtKqo+UclcjKk9d8Zxy9MeZrjsLpTEZgyGTupHoZWbzA8PPlvRIbLNNrk6UmSGaFSI4+4yEDlzUjPq+d99jQmhwdE/dKnmTgjHPyPKr545UupoGKneQI6eQPj5rXYcPH3u0aVO4WDAErjOd18x1359MVwgHjYhi2WJfB1atIB/eaO7AEQSTudrUSagxOk5JJ9DkfQVzHYzIjNuhQjlp1HffJJ2GB9jRlwhaVHY7xxRiTfAUaR+wKhsldgdxbhIo0CgnYHWcjPhjPOvLduwYgEM2kPsNbFc77cutFNFHIAWkUqjBY9tyfPOBnO/qcHnXouk161ARjgjUCMNnmSdttseXrihCaK/cwFD6UikB0mJ3GCemM8uRwCeRPpXVzFCqdjEAuogyFQNiQcY9D0866lSVpYX0M8YJl7JdiWONj88Anw35VFDKZAzrLJviQHGWxnBI5jz867czornkDtreThr280owxbI0gnA5Z8N6+mWDBrYSSHCkZNfPAPerRe1ViUOtVUhdIzuoHgdtunSndjfpBwlITJjS5QkqSVGnu7dRtz866UrLOnmk+Rj7Rh76yuI7VlMisscS6gCc4HP8A9RAz8/GsDHbi3uU0wjSjDR2wJUEY2IPrvnbI35U+e47Fbtix16tfxc+mfuTUWSO6mWdU0TMo1mXnI2SS2rlk5zg/6fXEwlSAyyjJ2OeCcUhmtniGYy7t3WPw8/p1ruWXsVWQ3ensWcRkkHIzsM+BAXf0rPyxdjoTEruxKZJKqCApxtv1Hh1qtgZ9Lyu653MTE5G3JTvn5/PlvDduwlme2qG/GuMSvBqTSAwBnQPgMBpYfl+HlUvL+5W1WzfQI1VcqijUPMefTI+9JzNHaKvaZdyQVkPUnrueXmfGq/fQokDvy7xO5wcb467A59M1O9oXKXNhd4RMyskiNpYDToG+xyPRvqDmh+HRzxWZNzrldVOllOO6CAB9/wAa9TtEvJOyJWNSoaNyOWRyGeXM5zyPU1fZM6YeJSikkrKC2c8t+WNyD6DpTIZ5RFvkJiheaNZFjfBHVx+lSu0k4q65gv2jj5BS31PPqd/nUqx99IDYLu0JmDBI1MaOw0xgbhdunn9qX2che7WKQB1dWyW5jC7VKlUvZMSI/vV8VcBNA5psWxvv9d/HAo23uZY5IlyGV2aMgjGBy6Y+9SpR+yH2NZIo1jnmEaF0Uc1GCdQAJHiM0ouB20DNKSz5D6id9RJ3z5dPSpUriYhM6a+IuSSO87DGNsdB5b0PCqxQtpUYMm+STyIwfualSgl2cdWhftGZpHfs4y6qTtkDyq8H3mW8R9uxOpSDvyXxqVK72D7IYEMduu4LyJHqBwVBODj+uaGYG6nuoZjlYWCqcDOM4wfHAqVKh9BCy3d/f3tmdmjVggBPIEgUdbXUs1k0hITEzR6UGAQBUqVwSDGRUgGnbVEj58Cy97HrgUsupW0uCTsyjOT0I86lSh9hejxXZIWCnHcz9wPzq4FzZRntGzh2zn/Ty/OpUqUREOtJGextXkOsrKwGrz//AD+NUWbmRZdYBJcHONxy2HhzqVK5i2WwD3mW6jmJddtj06/jQMkCxXoSNmAjlAG/MaAxB9ckHrg4qVKlBroOMCoTIrMOylEca52UKpYep2xv0zXkoFvdhY+Wh+f+0Aj71KlR8hLsNWwt5BrKEE9AalSpQkn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8275" y="-890588"/>
            <a:ext cx="1857375" cy="1866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0" name="Picture 18" descr="http://www.animalsites.net/news/gallery/golden-retriever-dog/golden-retriever-dog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733800"/>
            <a:ext cx="1603375" cy="160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AutoShape 20" descr="data:image/jpg;base64,/9j/4AAQSkZJRgABAQAAAQABAAD/2wBDAAkGBwgHBgkIBwgKCgkLDRYPDQwMDRsUFRAWIB0iIiAdHx8kKDQsJCYxJx8fLT0tMTU3Ojo6Iys/RD84QzQ5Ojf/2wBDAQoKCg0MDRoPDxo3JR8lNzc3Nzc3Nzc3Nzc3Nzc3Nzc3Nzc3Nzc3Nzc3Nzc3Nzc3Nzc3Nzc3Nzc3Nzc3Nzc3Nzf/wAARCACpANwDASIAAhEBAxEB/8QAGwAAAgMBAQEAAAAAAAAAAAAABAUCAwYBBwD/xABAEAACAQMDAgMGAwcCBgAHAAABAgMABBEFEiExQRNRYQYiMnGBkRSh0RUjQlKxwfAz4QckYnKy8SU1NkODkqL/xAAZAQACAwEAAAAAAAAAAAAAAAADBAABAgX/xAAqEQACAgEEAgEEAgIDAAAAAAABAgADEQQSITETQWEUIjJRBXEjwTNCUv/aAAwDAQACEQMRAD8AxV5b3EkblUlJU84z50o8OZH95ZBk8ZzWzXaVmQSxE5bOD6sfP1H1pU7FLhhlPCzlG4zu97Pfypj6twfxhV0Vbf8AbEFtyxiALHkdzTOHXtWVQiXPuDAClBggcDNUXUhIgO4lhEuTnr14p/Yezdpe24SLUke9MPjGNEzGo8ifOmFsV0DMO4pZUUcopziBJrd+88cssiyOiMi7lHKtjOfpxmiZtfupliWSKJtsqyZ28krjjr045q+y9mDc2dsZLmOK7uYzJBEYydwHPJzx1FQ072ZubmCKSa6ht5Z2KwxyAnxCuc9OnTNTNczhxK5PaEtFJJJp1o+cnOwd/wDP6eVINZvzqY3Q2EcCxMxdoRxhumcduDWhs/Z251CNl/F2kUyzNGYJHIcEdegNZ3VoJNOvnhWVPGikKmSEnBOOcHy/St1hc/b3MPuxz1NN7D6Kl5pF5cSoHkclLf0IHJ+5FLrnd4e3cc98Gmegxt4FoPFTMy7pQwwz/LFEXcCDw4VJUyoSzIAuRuA7fOkV1O1yWnQOkLIoEz9mrD+JuvmaU3RbxiNzdf5jWsh0+BBLuZgqkgYYeZ9KVTaXA1wyLK4O7LDOTjn0pkaysHnMXOgtIwMSvTAy27NuYcZyWNHnUtHbAOpapEypt28MucDcMEHPI7/71yW2S1scxlsPHv8AePnWSckzn1aioEvG4dRe3fQdhm4R7CG3mVNWuEtm2neY8lzznHu8YBI7Zz5VRBe2bahsOu3skTxOSwTBLsQdvToefsOeTS27XbpiDzFK9NGbyMd81oVDB5mWsORNbfXVotyPD9o54mDBgssYKg7wc8r5lj5/IZpFkkXhE/igyMfEX3Q3PXFA66pF4flTPR1imsljERV+BuQ5DHPcE/0xVFRWu6Wp8j7ZGfSLjTvwNxM7EXabgBkFOAcH7n7Ut1rcJh7zdPM1r76+uNaeK1eJFSGUA7YtvvYI4JY+79DSXXtPEqK1tsKAgEksS5LY8ux9BS1GrU/meYzbo3wdoiCwdhIMs33NaWLcUBDE5/6qT2mlzB4mSSNt+CAM9xny+daFdJuGh35xtUkjPl1oz31HozCaa5e1hGlxP4zSiWCN4sFfGYjOeDjkVHVbeWWzffqFjmOPJ2OSXAJbAH0PT9KVSPtUqfeP50GzKwC7e2OtZ8ILbpRswMCaOD8eMSi60peRIUJJwfj/AKswPy+VRtHv54beWOfTgDGoKMxzwSBu9ff69TxWVMCKD7vujzHIqpoVxzjy5ANb8WfcHuMfa6l4NMm8V9OZNsZzDkNw2Bt7fMfPypDaq5j4DNzyc1GKCMyqzDcvVlU7SR8+3bsaOiFtg4aUDPRlGR9jVg7OBIV3TVyQSpcxRzaVaO00rbQjABsKcjkeeW+dK7nTGEh3+zySNlRvikQdsHIyM8gn689BVIt7vCzxxy+GSVDoDjPcZH+c0HqdzexjdBd3CFT0WZuo9M+ZP3oark4BhGOBnBkb2JIZIwlk9opiUlHYNkgnLA5P27dK1NrrOgx6WbKBby38Rf3rRKoZzjnJ/SsA17dSHfPM8hUBcu2cAZOPzNanSNGa70C51Bw/iJkxIONwAGc/TNatCqo3GZryWOI9032g05YrC4uzOt1YRNGIlj92TIAznt0/OrNP1zTprewmv7hoJrF3OwIW8XII4I6dutY8RqV3Y7jkDmrEiUkn3h9anhXEsWHM0OlajaLcazq00kcV24c2sbA5ycnjzPQVjrvJkVifeLHJ8z50xmiVUyCScYGar0Sz/a+tW9rINse4vIVODgCtqAgLCDclsLNVoMVv+Hsnd4RNEr5USrye3Of8zVbRzSTeFHdRL4RQZcjgMRnk+R64prdabdy3bLb/AIa3jQgKZSmSAMH3cE8kD5ULqzx2dzH+ItbabdAFO0bQGyMsPXoPlmufVtZzxHnZ1UYM+t7K5eIFJrJzIQQcn3SyFvP1wfWlR02+kczRPZnIwxDNnG3dj6Bu3P2o59QsHWN/2VEFRiWQMcNxjHyzz9KWDUtE8YK2iDd5+IfX9R86YFIPqCbUOMfdLNajmtrNI7nw9wgXb4ZyNpzjmsaoBuMYzzWt1+W3ayT8JbmBNmNobPPn9sD6VnLSxuWi/G+CxthJ4ZkyMBvKm6dqV46il5ax89xtqQxYRj0pTpY/51D5Gp6trtoQtvFvlZeCyL7v371Vo0iS3S7Gz3IIwRUSxcEZlOjZBl/tCuL36Uf7PACNcnA3jJ8uaE9ol/5v1xTP2Y8EJuuHaOIA5ZVDEHBxwfXFS0f4sS6mK3ZEYeFdWk00jsZSt1hE5yVC7iR5DB/I0NqHiyRtHb2k8qgB8IQSPezyM9Miu3axapei1tr67eAHfN4gC5bgADAyOhzVF17L29sviwyBJecOhII/zP8AWuKWRG2kTtobnTcGgngXKRtE9jeoSpBbZuI4x9cbh960UMsiQOxtbhR4To25MbTuHX5d6RaffQXEGdR1u6huPFYsgjDDHHPw9cqOp7Y4609NzbfhpSNbkkEkbqQYQN3OQvwjjOfl2xTQpQgFYodXaCQTE9iFGrRySWb3aeISIB/9w4/WtXPaWd1f6Ra6ja26XpkZpUhUhQgDFUJ7nhePQ1kbe8vLG7Se0fEq5CNtB68dPrV2oa7rFz4aXc75icSRgIFKsOh4+tMuhY8GKqwHc0q2dpqv4Ke8t4UkW/eHCIFDopbAPbsP8NAaxKq6bHqjW9ut1a37xIPDwCgyACBjP+1INQ1vUr2WKS5uWZom3JtAUK3nx3qu/wBU1DVXT8bcNKI/hBAAB8+O9ZFLDHMvyrHntdcSrp9laTxQrcyjx5fDj2hewX8z9qycUIIYk4O7yo+/1C41CZZL6UyyAbd2AOPpV2myWSwutzO8bh+Aqg8YHnRFG0YMwzAniV6et02qWskd7MkRkXMKn3evNJbsCS8uWVicysefmaf+zZ8SeA/yyE/bJpCjLvJkYjcxOQM88kUJQBe39CMDmoZnDDuTYcBSd2OxPnTODWtWtojFDfSiPGCjbSMdO9H2d8kqIsccUuwKMMMdMevp+dTupLUMGurC3VDhU2+76nkgZ+f60Jr8nDJmbFeBkGJIL2SKMx7Izu4y0YJA9PKnttBaube3/Eul5JAsxQx5Xac981nwpV3jOCR0wQR6cj51tlh23LrtXK7EB68KigAj5iq1VrIV2nGZvT1q+dw6iq405zGMSKMnGWHTrz1PHFC6VBdabfeNBLGTIFTjybn+1PzaMWYg43Dbn5Aj+9AXdhLbSR3AfcgVUxjHK9/tS7aq0qVzGBpqRhscx0twqRbZFO9h1wf70mvrmW4uHikAKQjAY9ef/VWPPK5EwC4B4GPKgllM93PIR7oYKuflWNJnyCTV7fHLmJ/Dk98UnhQtdBuo3U5mG23IpbaLm49M9K7azjOORDdW8E2QWSQxyfwsw3IR645H5/IV2e8tYvYebSxBIJ/DMm5CpO4tnf1z0486F9oD+6FFxi5SWWRLRTsslkDkDcwPRST2OCPSkdZuCgDn3HtIEZ23HHqJ9L9io7+JnLpGSm5F8YZPTrx86qXSf2bqtmkbCQO7KHVtwYD/AAGtjbBP2fBKoWNyvvMRzgD4SfP0oS9lt4tYtIQiIpUSMSAMDIzx5n9a59bsH47jz0ptiT2itZ2uRticnb2UmrdIUraSA/I051WdVlhM8yb9678Ht7x+3Sl1jgpMVIILEgjvzXVqvd8qw4nNv06V4ZWyYLpSOuqyNG2HcAFCcZHn/npWi5ud0cpOMHGB5GsyJGtr0Txjd4Z+HPUHr8z3psdRgbLISzbshCTn548q5+tQi3Mf0VgNeDM/rTQLIlvGAsiM5fHrjH96K0512LHIBn+by+lV6nAJb2RmXfIMM0ZOMc8KSPnj60XqDK9hb3NtbR2haeRCkbswAG3HJ586bo1ACLWezErqS1hcRlpttCNRt2ndXgDgs6c58uOvXFWe1Sx3WqePZsZAyAvkFAD07+mKzS3FwhLCZlyMZDVxrmdEz+Jl4GB754FEaqzfuBlArs2kSyeIh8KQ/qnIJ+1SSB1X4H577TQvj3Lnc08hPXJZv1qRnuXILzyNjzZv1o2X94g/Gg9y0ROytIUYKB8W3pS55VZ2ywGDjrTvT7u5tNN1G4haNpYo4zGJhuUHf5Gs540l1JLPLsEjuWbYuBk88DyqqbGdmUjqZurFahlPcf8AslJ++cn+BZG+ytSUANLFuJHQnzAp57PpDDb3kgx4n4aQjBJ/h/WkT8SqefLj5UGlxZc5X4jFlRqrUNNPpukmePEPhqcBgrFWOCOCck57Hj5Y6VRqWmmAMrgJjHOOnkGxx9eKI0fX5BbrHLdeFs9wHwxjaB3OPShdY1htQ2xDwnVSrGUJtZuOhH+fOk0GoOowcbYZjX4/mKbRN2p28Y/jlUH7ivSo4g7Sy/zMTWA0qIvq9kev79M5+deiRDagX71eu/5VHxN6b8CfmVyJ5dTzVkdpDcwTQz8owx1x1PXPpXzDJHoKJt02xggdTg8YpF+oeIbnSp4I1g8dVyAqMUycHtx39aMFkkVt+FEYIUKA6sBlsDnPTnimGpy/g7SS7dfeiTIJIXjOPpQttceOkcyAoQEePb2OBRaGOciAu5GIJqWnWttpHiNdRyXZbiGP3tq4PLHsazlkv76tXchCkwfaCMjkdeKz9lZXAkJ2ZBUsCD2rp6e/KkMYndQcgrzANTUzXcMPALuq+90GTjn0rQLb3FuFtna2MJRYwYixZQp45754+9WWWlQn97IMt3+VHx2sS/Duwe3WtW7Xx8QdYZCfmQs7F0gDRHaduCNoIzQIia3vMRrbPI7qTJc9RtzwODwc9O/zxRdrrtjFJJDb6jEhOVkXdj0719ILSdMo8bjrlHzilK6grlsx22xmrClcT6+srtjAx0/TJNu0Hd3wpHOFz2zx9yazFs7RiSGONPxBZgsW9c8HBx/Nj0FM9W0hrhN8MuGAyOetZnwY5mZJY1dNu3DrnoM/LtTLWbE+Yoq7n+JvvZ/2ThvvZO8nvbX/AOIT+J+HZlYFAOBwTzkg9qz1hMmk27pf2kbTkD8LvlAkBxzuj67Rzzx5c0bpl9+Hn0CKOO9KqGX3LrahzI4IKY97AHmOCKzi2sal1iRUA/eNhQCRx15pAkt3HFAXqRfBaRjj3uM8c+8P96IvV26Fbn+W8k/NR+lD9JlCDhsk+8eOcjoPlRMxDaEy4ztuUOeedysateHQ/Mnpv6glrZyXocRMoKjJySKlfaVLFHG0kiYMgU7eSCf/AF0qFlcRRTPviRw4/jzgY57D6VfeanZyBl2WynbtyIjxnI8hTlrXB+BxBKtZXnudh0gGF2e+hQICW7/3oW4tPwkav+IjkLnGF6jjPPzq+3v4UEJ3K3hp4ePBPPmevNCaxfLOYxGiBASSVTaSenPXPSqrN5cZ6/qRgm2XQg/sDV2C54i74x7/AFrOwElDwevb/wB09Uo+gXokdkVpoVLKu4j4u1L7LTlnjdsmUBsBomGOg65IIP0otdgQvn9/6gbENhUAeo/toEgs9QZL+C6VYJUxEgGzJUDp2/Ss8Ru+IjI6VrfZiOP2itdSj8KK0wqRsYUyTlye/biiW9g1LYj1IHJ/ij/3pIa6jTWuthweIwKrLawRzMra3ktgXWPZsk594Z5FVRyNMTI5yzEk1qbj2GuXj2RX1u5GMblIqlfYjV4Ewv4eQA9VkI/qKOv8jpCchxkzLae0DqB+zoDazag9Axb7DNb9VAArLaJ7P6jZakJ7q3KxojZYMpGSMedajNJ6i1LbSUORgRmlSiYM40Y3HGelGIuE2r5dv70MuCyqfmT2/OiTz1+Q3D+n/qlbDCZn0mNhI5A6kD9M0sRJWYlIZdp4O1G6enFHXjMYWwCeATzzj06n7Ypdba0bA745dqM2Mbi2Plzwf84olLbQYN0LdSzVVKxMdhRip+IHn157Uv0+VH3xl2beTtBUjaOOMH5GjdQ12XWGW4lVlxHtUsVPHPYf3quKd1MQmuBKFBIwmNhPme9N0hWY5g3d61GJfKREox0zXJZxFayzdo0L/YZqi8kDLtB5zmhb6doLDe0DzROMbUG7I6HI8utHusVF5i9CF3mFjjEozI+1up3Dqfr9ab+yMSnWjIqjEUTHPY5wKZi201wwu7KCNicL4e5S3/8ARqzSU06EzS2JKb12upkLhSDxztGK59L5s5nc1FimkgfqOeuSvAPUVmpLEvrcluH8OPc0hYqWCjBJOPPk8VpLMiSNjkY3EdfXFUJFD+1bmSY3B3QogEA97nIOD2+H866F34zg1HnE+uNMg0mKxM1xKjjxDEhtmLPke8RlhgDn70iv7GOzKPBK7KW8NlZNhHuggdTkEd/StLqNnZXxt5b+K9kMK4jL3GMYPcDjPHell5Z20drcCzsL+PLeIzu+QWGRjHU5B7DypMERr7vcz6j3kLAngDvzwaIkiMel30bEHY1u2VOfMf3ofbjA8sfwnn3autAp0zUV4/0Ij27EVo8EH5Ei+4mfbHyPrRunae1wQ8ZA7l3Xg/8AbkY+vP0oG4wENGaDrQsv3JW1QFiyyzx7tpwOBXQ1JsFZNfcXp2l/uhs2lG3XMjI+AGO0AMvTn15z1pJdBcNzn3uKf6prZnjNqv4Sbdw0kUeGXB7EHHPNZy7PvHHTyrGi8pTNvc1ft3YWXBt2gXwPe4hA+eGpt7KxSSaYSisw8VhkAnPT1pKv/wAhuz53MX/i9ab2fguLfTI/w9zp6rJiQiWQlskDrzx8qp03Kw+f9Sku8Tgj9TER3N1BI34W8nt8kgiJyu7n0p7pk+rywnwtbvUz1G7P9TWdb/VYD+Y/1pzo0oRgucA01Zp6n5K5MUS514BjKLUdetm8MaxJJ72VZgMg/Y07t7/2nWS2ikvrWTxMMZDByB+QzSS892TfjAI61qLJZGSCR5CYvBBCA8FumK5mr0dAxhZ0NLc5zkxqt3ek7XlhdSef3JBx9GobW75tOsJbhF3OMBd3TcTjn071Ubswsw8PPbdniluvyXV9pdzDHHGSVBj2sQSQc4PbyxSdVaJ+IxGnbI5me0r2l1h9SSWa82wNJ4Z8WP3OvOMd62eq+1ukaWNj3InnAz4UGGOfU8AfXNeT3crXO2FVdQOWBJHPfg12GwJFENYJ5gQxmmv/APiHqMmRZWkEEfYyEuxHr0H5VnbrX9SuHLtImW+LZEFBr5tOOAcdPKuwWQZmBGD61oKolZb9zq+0esgDFwMDGB4a444q2H2p1mEHZcIDnJzGDmrl0ohRioNpjA/Ktg46mCue5J/a7WpEKPJGVIwR4Q5om19udXtwqiKBgq7RlO30IoVNO/m4rp01T1qmw4w0tSU/GOYv+IUhGLzSoJAeCUYj8iDXIvaTS7u8Oy3Nqj4Hh7AVz6kfpSGTTh2xRehad4l2xdQVQfnQhSinIhRY/U2ek3EUm4JOGwTtCnOBnjP0qGsvfqscthLdhQ2HS2fjHyHf1rT+zehxRaTEQozJ77ZHXPT8sUn9uA2n2aR23uzTEjcvBVR15/KjG4kbZXgAO7MQ22r6gozcz32EHJZWHfv9u9VXWvTF2H7SkRAGG0XLYOBx386yNzdSzPsa4lbHm5NSt7JZFzjJrCjEjEtwI2u7p3Ei2aNL4a7pHjUvsG0Z/vROgT/iLPU4skgW52569R/tSVYJrQmS3klhYDlo2KnH0qzTLh9L8do4zIs8LJ7x4GRgVGbImVUgyy8lUYU9W6UIjiKVZNqtt7N3qzTNMv8AXdRjt7chpB7zEnaqqP8AAK0B9hdZY+6LfPrL/tTx11AJWxgIHwueQIphnF04ZY40VRgKlU3PLGtFZexesRM29LcfKYGuT+xutMSVhhP/AOYVa67SgfmJXgt/USJ/9P3Y87mL/wAWqNlb5hztByfL0p5c+zl/p2g3BvI0Aa5jIKOGBxuB/rVFnEqQ7QAcH+1F09iWBihyMwGorIYAj1MrIPfb/uP9aMtG2sp8qs/ZjyFnEiDDfxZ8ziro9NuAoIC8jIY5HHHmPUUb6ioHG6Y+luIBCx1FieFDkZBB61p7UI9tmykmmVmKp4ygYA+Q6VkLIPBKYXxvXGQMc090HUzFfvaSxeCgTMZ37t478dsUrqhuTIh6CVcg9xsdOeIbpCWPc4rPe1etfsiGOG3x+ImBK7h8AHf19PWtdNeqyBUzJ6DrXmPttJ4vtHONrKEiQKrDp7uT+ZNc4DmMkxdYqZWLy5Zm5LHk07toFA+E/alWmDinYZVjGTWzJ6lFxFgZ8u1Acs+PWjnuE5AFAPIokyOKqXGkJJjFSbpVFrKu3k80XwyZznzqZklLCoMSBVzACh5XGetXKxIkg5z0HWnHs0qZmwDvyPqKRb/fxwfnWw9k9PL7RgAznt2HnUMg7noelMn7LtinQRKPsMVhf+ITkXbM3IWAAA+Z5rfwxxQQJBHwsYx+teYe287zNPKrgq7bQf8ApocO5wJ5y0e6UFemeaY2uEAGapWML0q8HgDHNEMCODCJmMibVI5qm+mEdqnA5PIP5VCNW3bsnGa5dr4wjXHQ81nE0ScTuiatfadLNLa3BiaQhTtRW936itRJqntbbxRTxOGiYIGZ4IwSWxgDB7k1h4GkR5BtJQ8Zx0oxdQYrtF1KWDA7d5wCOB9u1Fr0tNrZcCLWXW1j7TNhPrHthawPNJbwFUydzBc9lPGfPPSrv2h7bO7oIbFV3YAZh3IHUeuf864k3FzcZSS4nZT1BkYg+Wcn0H2FFwI+QS749XNHP8Vp/wDyIH6639zQalqPtJIkdrq34NbaUbv3PJLKeKFtwuw5x18qogVpoztkXcOgZiNw8snitPoFtpi2TftAkzGQnGDwMDFERatIu1eJR33tkzLm3u4lcyafcKULHqvQEZPXjGfzFdjjuYo2D2V4N+7OY+AcAHHpx1q4eOsjYubrad24GUkHOAfXoB9quWeRWf8AeN7/AMXrSD30/rudFfqP3FGovIL2Q7JImAX3XGDjFR/EzSRRXCPieJiFZhwcjofQ0fdWn4qd5priVpGAyWwenFDw6Z4e4fiAQf8ApORTqazT+MLEbNPeXLe480a/kvbYsFaKeM7XRux6/X51mfapHXVlmkJ/exgZPmOKbWSrp83ipvMb+7KD/wCX0z9j6VL2usfxOmPcRuu62985447gGksoWOw5EZwwA3DmJdNOOOKuu7tYuM0v0m4EilgefKqrx2aViWz6Crl54nWu2Yk5IWporvtZlZUPRmGAaqsLK8v7iFbaNXdydiNjDYHJ57U1u5dTsRs1OxkRem4rxj0PTH1qGQfMiAyAbecdqsiuCrDnHnmlxvbcnEUmzn4ZOn0q4q/heNtUoP41cEf1rM3kRi9ySuaDebcTg4oMX0LDCvnHJwelRW5hce7MmT2z2q8TORDIyWlVeTk16J7LXLC+hgiHwxknPbArzixuYvHUB0d8+6Ac5+lbP2Q1PTYpzdT3kPjsCixeIMhfPr6VRzNoBmehWs/i7jI2M5UA15/7RWxMRQjlD7wrV6fcx3RZoJVcBzjafrQntNZJgzNkCYHdjsaoTbzyuUpGzFfhFUpcISDuC/8AdUNWBgklVzhAeflS/wAKS8w7kxxnAVR1x51vGYuWxGqXUeDlgOfvXDOsgbHlgHyruj6bFvBmMrqxICoxyuP8NN4tBSTa0FneoeTkkc/Q1kkA4lgkiInlEO9QFEb46nBIoG5aEXWbdQqgjOPM1vtP9mCTLI+FRkIcTnd7p9Nv50ibSrUWriGFfFIYK2Tyc8Hr3xWlfniZZcwaAJnKj3B3NGwKHOc4QDJNCaOpaynEynaGKgjk5oqyRmh8Iq2d5JGOcCuutqsuSZzTWwbqSluEQYUE8cID/WtBpHivp8TRoMY5wB1+1Zia0uJncJbsu74nl4p9pE09lZLAqxsAScmcjrSOuet0ADCP6EvU5Yr6lb53Nz38x51Ww4znFEFMu3zqIjOTg1xszowddynkAjzqYkVR7uDnrmr1iw3OefWpeEhJ7fWpxJyYDc3AigdwjE4xhB1zSHUNRvL23FlM7bF5VAMBj2zWt8JcFcAg9agbG1Zg7Qxl+Me6KLXYEgbKyx4My2l2qrC0inuV2k81C9twHVV+J+MVfpamAS55UOT5c5PFfQTC51Es3IiGBnu3nTffMD6xGeg3Qttb8RYj4UEXhjAyMnj+x+9bu21K3dPekRVzyp6fasXoAVreUY5EpJOPPGOf87008MDuBSz2kHEMqAjMl7T2WkalEIo7KISE58WGMKw+oFZCX2XjE37u5YR+TLyK1TJ2zkfKvmj3AZ5rHmaX4hM5B7O2UEyud8i55V2GP1px+yNLI96xi2kc4HNXmAMchSM1YqyIMckY8s0zTeuPui9tLZ+2INQ9nLGR1NviAjumSG+Yo7RNPsYru2kW1WKSKUAnJPkOvcUX4W4lyo5HB6YqUdrNJcxrGQTuB2kdcc/2qedWcgdSCkqoJ7m8kAguoZ1/i/dt/UH8jTG5t0uLKSNgCSpIJ8+xpFqd3+HWzUDd4kyA58yafq2LYeeOtZzGRgzxX22sTbXkImGxpDyhHUDnOftSUllwzDB7Z/rW49oZE1DXp3cB0gHgx5XOD1Y/fA+lACxtixJtkbt8IqjcF4gWqJMn7Iabc3MMN1C6KIXJQk9+/H1NbRbe+Jyb6ROOkSAfnjNBezUKi33Ku0lf7n9K0lpbPMs6xgeII8qWGQDkdRTSLuGYu2c4EVPYNLCUmu7pw3UGZsH6A4oQeztkg6zHB497/atD+GZIm8XHijuoKj7UKRtGO9aAHqUyspGZ5xHBFZtLaxHAWRt2SM9atRwCDkE4rmuWVz+27x0fw/3hMY6qwODyP05oaK6KTeDdIIpccdNrfI9/61z3Xk4jqkYGYSSpb4eaJtwdrYkKjd0FUD3hlTwfIVdbiRVYKvG7+WhYPuEzLDt3MoHfipICDnAHzNWNhmbAOM+YqSxluvShwkgBxyuD611VZuQCMCrVRiOcV1V2t0P/AO1SSVZYdV+9d944wVz5YqzAD5K55866Ytw9zKE9z/WrkmMRCpldgwLyvtyeMZPar300x2lrPHHhQj+K698tkE/n96q1CKeOSWJ1lBBKqSvxEHHH2rV2ESPY2yuhGY1BBHfH/umrH2qCIqibmIMR6EXiuTG6HE6h0PkR/tTzBLEsDjyNHwaO0sQuY7bMY3YYEZwoy2B14B+1V7EwCFPI+x8qBYdxziGrGBiDgjJwuB618Pz7elXkLgYHUZrqqgPvAA9OaxCAypcL8Xu+nTNcZiOB9/WiRFmN2VCUzyw6fWueAwO3Y27sMHJqsZkzBHUkAttHrnmpQu8EiywgF17GiRbuRlY2IHkKujsZ5lVo4GYE8Hr/AFqxx1KPPco1ScXsCFjtcHG36dfkDWk8aaTQre5YETsgLYPGe5rOvH7+x124J3bl5BppaXhktEgmZkJQAd8YP6UZXz3Asu3qZ1IGCZBPUknPJ7k/Xn71zZnsefWi7i2Mcrgvlc+6RVe1iCN/yyKGc5hBjEbezbK1mdpBAbBwe47U4VyvIYjPHBxSDTboW0e1kLEksSPWjf2omzAjbPkcV0676woBnPsoctkRr40ijAc4+9VkZzjpSw6qFGWhJA/l5x619Fqih23g9eNv+9a+oqmfBYe5kNca/udUnntI1SMNgLI+GOODxyOecfmKDiuY7km2vIDG46rKODWhu4xJO0qj4mJA+tCzWcUq7JYNw6jnGK57OGOY6qFRFiWIQHwLgxp/KeRRVvHchCA0bDceeRXx09oz+4mkjHl1H2qcNre7Ti5TGe8ANV3LxD8LuOGGMn+tSG3HBHypk/8Apv8AM0OnxUHEYzBjwAMjzroA78/Kj/4h/wBtfSdR8qmJWYGqjnBxjzroUAk8cetMIOlTHwn51UmYqe2hlx4iLIQDgsBkVONNqlIkAHYU3HwtVUvwfUf1rXYxKhOn6hb2uni3k3k/vtyhAA29QoG7ORgqCcdautdQsbeSN1hP7uMR8Y95QysCfX4/Mc9xS8dG+dXL3rW8zGwZhkWo2ix2qnxf3LEsQoAkGTjIzxjPb1+dUy3sEljLbFn8R8kPtBC/Bxgnp7p568+pqK/BXE/1PoarcZoIJZbajBb2McTNLIwK7o2jXYQHDYHPfnJIJ7cCrm1W1cSRp47b1m/5hvjj8QqQMZ6DGDjHU4oNv9Q/I1B+o/zyq9xmdghl1qrH8VJDM8YZQkcYOCSVAaRh54H3IqgTQSWccMkxgdFVTjHQZ49Rzn554OarfrN/naoN/pH/ADtUDHMm0Su623ExdW4CqAT1bCgZPzxVBXjOc/KmUPwGqW+M1g9zYgIQbSTyB261wxKTyMGmY/06qb/U+lT3JA1RNjEOvu447muEDzzR8Xwn5H+1Tf4R8q1KMW9Ohx5471AqGHQUx/Q/2ri9qkrMVlMYwRUWjXrgUzf/AEzVA61JID4ansorkcWAeU60zTqfkamnSpLn/9k="/>
          <p:cNvSpPr>
            <a:spLocks noChangeAspect="1" noChangeArrowheads="1"/>
          </p:cNvSpPr>
          <p:nvPr/>
        </p:nvSpPr>
        <p:spPr bwMode="auto">
          <a:xfrm>
            <a:off x="168275" y="-715963"/>
            <a:ext cx="1943100" cy="14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AutoShape 22" descr="data:image/jpg;base64,/9j/4AAQSkZJRgABAQAAAQABAAD/2wBDAAkGBwgHBgkIBwgKCgkLDRYPDQwMDRsUFRAWIB0iIiAdHx8kKDQsJCYxJx8fLT0tMTU3Ojo6Iys/RD84QzQ5Ojf/2wBDAQoKCg0MDRoPDxo3JR8lNzc3Nzc3Nzc3Nzc3Nzc3Nzc3Nzc3Nzc3Nzc3Nzc3Nzc3Nzc3Nzc3Nzc3Nzc3Nzc3Nzf/wAARCACpANwDASIAAhEBAxEB/8QAGwAAAgMBAQEAAAAAAAAAAAAABAUCAwYBBwD/xABAEAACAQMDAgMGAwcCBgAHAAABAgMABBEFEiExQRNRYQYiMnGBkRSh0RUjQlKxwfAz4QckYnKy8SU1NkODkqL/xAAZAQACAwEAAAAAAAAAAAAAAAADBAABAgX/xAAqEQACAgEEAgEEAgIDAAAAAAABAgADEQQSITETQWEUIjJRBXEjwTNCUv/aAAwDAQACEQMRAD8AxV5b3EkblUlJU84z50o8OZH95ZBk8ZzWzXaVmQSxE5bOD6sfP1H1pU7FLhhlPCzlG4zu97Pfypj6twfxhV0Vbf8AbEFtyxiALHkdzTOHXtWVQiXPuDAClBggcDNUXUhIgO4lhEuTnr14p/Yezdpe24SLUke9MPjGNEzGo8ifOmFsV0DMO4pZUUcopziBJrd+88cssiyOiMi7lHKtjOfpxmiZtfupliWSKJtsqyZ28krjjr045q+y9mDc2dsZLmOK7uYzJBEYydwHPJzx1FQ072ZubmCKSa6ht5Z2KwxyAnxCuc9OnTNTNczhxK5PaEtFJJJp1o+cnOwd/wDP6eVINZvzqY3Q2EcCxMxdoRxhumcduDWhs/Z251CNl/F2kUyzNGYJHIcEdegNZ3VoJNOvnhWVPGikKmSEnBOOcHy/St1hc/b3MPuxz1NN7D6Kl5pF5cSoHkclLf0IHJ+5FLrnd4e3cc98Gmegxt4FoPFTMy7pQwwz/LFEXcCDw4VJUyoSzIAuRuA7fOkV1O1yWnQOkLIoEz9mrD+JuvmaU3RbxiNzdf5jWsh0+BBLuZgqkgYYeZ9KVTaXA1wyLK4O7LDOTjn0pkaysHnMXOgtIwMSvTAy27NuYcZyWNHnUtHbAOpapEypt28MucDcMEHPI7/71yW2S1scxlsPHv8AePnWSckzn1aioEvG4dRe3fQdhm4R7CG3mVNWuEtm2neY8lzznHu8YBI7Zz5VRBe2bahsOu3skTxOSwTBLsQdvToefsOeTS27XbpiDzFK9NGbyMd81oVDB5mWsORNbfXVotyPD9o54mDBgssYKg7wc8r5lj5/IZpFkkXhE/igyMfEX3Q3PXFA66pF4flTPR1imsljERV+BuQ5DHPcE/0xVFRWu6Wp8j7ZGfSLjTvwNxM7EXabgBkFOAcH7n7Ut1rcJh7zdPM1r76+uNaeK1eJFSGUA7YtvvYI4JY+79DSXXtPEqK1tsKAgEksS5LY8ux9BS1GrU/meYzbo3wdoiCwdhIMs33NaWLcUBDE5/6qT2mlzB4mSSNt+CAM9xny+daFdJuGh35xtUkjPl1oz31HozCaa5e1hGlxP4zSiWCN4sFfGYjOeDjkVHVbeWWzffqFjmOPJ2OSXAJbAH0PT9KVSPtUqfeP50GzKwC7e2OtZ8ILbpRswMCaOD8eMSi60peRIUJJwfj/AKswPy+VRtHv54beWOfTgDGoKMxzwSBu9ff69TxWVMCKD7vujzHIqpoVxzjy5ANb8WfcHuMfa6l4NMm8V9OZNsZzDkNw2Bt7fMfPypDaq5j4DNzyc1GKCMyqzDcvVlU7SR8+3bsaOiFtg4aUDPRlGR9jVg7OBIV3TVyQSpcxRzaVaO00rbQjABsKcjkeeW+dK7nTGEh3+zySNlRvikQdsHIyM8gn689BVIt7vCzxxy+GSVDoDjPcZH+c0HqdzexjdBd3CFT0WZuo9M+ZP3oark4BhGOBnBkb2JIZIwlk9opiUlHYNkgnLA5P27dK1NrrOgx6WbKBby38Rf3rRKoZzjnJ/SsA17dSHfPM8hUBcu2cAZOPzNanSNGa70C51Bw/iJkxIONwAGc/TNatCqo3GZryWOI9032g05YrC4uzOt1YRNGIlj92TIAznt0/OrNP1zTprewmv7hoJrF3OwIW8XII4I6dutY8RqV3Y7jkDmrEiUkn3h9anhXEsWHM0OlajaLcazq00kcV24c2sbA5ycnjzPQVjrvJkVifeLHJ8z50xmiVUyCScYGar0Sz/a+tW9rINse4vIVODgCtqAgLCDclsLNVoMVv+Hsnd4RNEr5USrye3Of8zVbRzSTeFHdRL4RQZcjgMRnk+R64prdabdy3bLb/AIa3jQgKZSmSAMH3cE8kD5ULqzx2dzH+ItbabdAFO0bQGyMsPXoPlmufVtZzxHnZ1UYM+t7K5eIFJrJzIQQcn3SyFvP1wfWlR02+kczRPZnIwxDNnG3dj6Bu3P2o59QsHWN/2VEFRiWQMcNxjHyzz9KWDUtE8YK2iDd5+IfX9R86YFIPqCbUOMfdLNajmtrNI7nw9wgXb4ZyNpzjmsaoBuMYzzWt1+W3ayT8JbmBNmNobPPn9sD6VnLSxuWi/G+CxthJ4ZkyMBvKm6dqV46il5ax89xtqQxYRj0pTpY/51D5Gp6trtoQtvFvlZeCyL7v371Vo0iS3S7Gz3IIwRUSxcEZlOjZBl/tCuL36Uf7PACNcnA3jJ8uaE9ol/5v1xTP2Y8EJuuHaOIA5ZVDEHBxwfXFS0f4sS6mK3ZEYeFdWk00jsZSt1hE5yVC7iR5DB/I0NqHiyRtHb2k8qgB8IQSPezyM9Miu3axapei1tr67eAHfN4gC5bgADAyOhzVF17L29sviwyBJecOhII/zP8AWuKWRG2kTtobnTcGgngXKRtE9jeoSpBbZuI4x9cbh960UMsiQOxtbhR4To25MbTuHX5d6RaffQXEGdR1u6huPFYsgjDDHHPw9cqOp7Y4609NzbfhpSNbkkEkbqQYQN3OQvwjjOfl2xTQpQgFYodXaCQTE9iFGrRySWb3aeISIB/9w4/WtXPaWd1f6Ra6ja26XpkZpUhUhQgDFUJ7nhePQ1kbe8vLG7Se0fEq5CNtB68dPrV2oa7rFz4aXc75icSRgIFKsOh4+tMuhY8GKqwHc0q2dpqv4Ke8t4UkW/eHCIFDopbAPbsP8NAaxKq6bHqjW9ut1a37xIPDwCgyACBjP+1INQ1vUr2WKS5uWZom3JtAUK3nx3qu/wBU1DVXT8bcNKI/hBAAB8+O9ZFLDHMvyrHntdcSrp9laTxQrcyjx5fDj2hewX8z9qycUIIYk4O7yo+/1C41CZZL6UyyAbd2AOPpV2myWSwutzO8bh+Aqg8YHnRFG0YMwzAniV6et02qWskd7MkRkXMKn3evNJbsCS8uWVicysefmaf+zZ8SeA/yyE/bJpCjLvJkYjcxOQM88kUJQBe39CMDmoZnDDuTYcBSd2OxPnTODWtWtojFDfSiPGCjbSMdO9H2d8kqIsccUuwKMMMdMevp+dTupLUMGurC3VDhU2+76nkgZ+f60Jr8nDJmbFeBkGJIL2SKMx7Izu4y0YJA9PKnttBaube3/Eul5JAsxQx5Xac981nwpV3jOCR0wQR6cj51tlh23LrtXK7EB68KigAj5iq1VrIV2nGZvT1q+dw6iq405zGMSKMnGWHTrz1PHFC6VBdabfeNBLGTIFTjybn+1PzaMWYg43Dbn5Aj+9AXdhLbSR3AfcgVUxjHK9/tS7aq0qVzGBpqRhscx0twqRbZFO9h1wf70mvrmW4uHikAKQjAY9ef/VWPPK5EwC4B4GPKgllM93PIR7oYKuflWNJnyCTV7fHLmJ/Dk98UnhQtdBuo3U5mG23IpbaLm49M9K7azjOORDdW8E2QWSQxyfwsw3IR645H5/IV2e8tYvYebSxBIJ/DMm5CpO4tnf1z0486F9oD+6FFxi5SWWRLRTsslkDkDcwPRST2OCPSkdZuCgDn3HtIEZ23HHqJ9L9io7+JnLpGSm5F8YZPTrx86qXSf2bqtmkbCQO7KHVtwYD/AAGtjbBP2fBKoWNyvvMRzgD4SfP0oS9lt4tYtIQiIpUSMSAMDIzx5n9a59bsH47jz0ptiT2itZ2uRticnb2UmrdIUraSA/I051WdVlhM8yb9678Ht7x+3Sl1jgpMVIILEgjvzXVqvd8qw4nNv06V4ZWyYLpSOuqyNG2HcAFCcZHn/npWi5ud0cpOMHGB5GsyJGtr0Txjd4Z+HPUHr8z3psdRgbLISzbshCTn548q5+tQi3Mf0VgNeDM/rTQLIlvGAsiM5fHrjH96K0512LHIBn+by+lV6nAJb2RmXfIMM0ZOMc8KSPnj60XqDK9hb3NtbR2haeRCkbswAG3HJ586bo1ACLWezErqS1hcRlpttCNRt2ndXgDgs6c58uOvXFWe1Sx3WqePZsZAyAvkFAD07+mKzS3FwhLCZlyMZDVxrmdEz+Jl4GB754FEaqzfuBlArs2kSyeIh8KQ/qnIJ+1SSB1X4H577TQvj3Lnc08hPXJZv1qRnuXILzyNjzZv1o2X94g/Gg9y0ROytIUYKB8W3pS55VZ2ywGDjrTvT7u5tNN1G4haNpYo4zGJhuUHf5Gs540l1JLPLsEjuWbYuBk88DyqqbGdmUjqZurFahlPcf8AslJ++cn+BZG+ytSUANLFuJHQnzAp57PpDDb3kgx4n4aQjBJ/h/WkT8SqefLj5UGlxZc5X4jFlRqrUNNPpukmePEPhqcBgrFWOCOCck57Hj5Y6VRqWmmAMrgJjHOOnkGxx9eKI0fX5BbrHLdeFs9wHwxjaB3OPShdY1htQ2xDwnVSrGUJtZuOhH+fOk0GoOowcbYZjX4/mKbRN2p28Y/jlUH7ivSo4g7Sy/zMTWA0qIvq9kev79M5+deiRDagX71eu/5VHxN6b8CfmVyJ5dTzVkdpDcwTQz8owx1x1PXPpXzDJHoKJt02xggdTg8YpF+oeIbnSp4I1g8dVyAqMUycHtx39aMFkkVt+FEYIUKA6sBlsDnPTnimGpy/g7SS7dfeiTIJIXjOPpQttceOkcyAoQEePb2OBRaGOciAu5GIJqWnWttpHiNdRyXZbiGP3tq4PLHsazlkv76tXchCkwfaCMjkdeKz9lZXAkJ2ZBUsCD2rp6e/KkMYndQcgrzANTUzXcMPALuq+90GTjn0rQLb3FuFtna2MJRYwYixZQp45754+9WWWlQn97IMt3+VHx2sS/Duwe3WtW7Xx8QdYZCfmQs7F0gDRHaduCNoIzQIia3vMRrbPI7qTJc9RtzwODwc9O/zxRdrrtjFJJDb6jEhOVkXdj0719ILSdMo8bjrlHzilK6grlsx22xmrClcT6+srtjAx0/TJNu0Hd3wpHOFz2zx9yazFs7RiSGONPxBZgsW9c8HBx/Nj0FM9W0hrhN8MuGAyOetZnwY5mZJY1dNu3DrnoM/LtTLWbE+Yoq7n+JvvZ/2ThvvZO8nvbX/AOIT+J+HZlYFAOBwTzkg9qz1hMmk27pf2kbTkD8LvlAkBxzuj67Rzzx5c0bpl9+Hn0CKOO9KqGX3LrahzI4IKY97AHmOCKzi2sal1iRUA/eNhQCRx15pAkt3HFAXqRfBaRjj3uM8c+8P96IvV26Fbn+W8k/NR+lD9JlCDhsk+8eOcjoPlRMxDaEy4ztuUOeedysateHQ/Mnpv6glrZyXocRMoKjJySKlfaVLFHG0kiYMgU7eSCf/AF0qFlcRRTPviRw4/jzgY57D6VfeanZyBl2WynbtyIjxnI8hTlrXB+BxBKtZXnudh0gGF2e+hQICW7/3oW4tPwkav+IjkLnGF6jjPPzq+3v4UEJ3K3hp4ePBPPmevNCaxfLOYxGiBASSVTaSenPXPSqrN5cZ6/qRgm2XQg/sDV2C54i74x7/AFrOwElDwevb/wB09Uo+gXokdkVpoVLKu4j4u1L7LTlnjdsmUBsBomGOg65IIP0otdgQvn9/6gbENhUAeo/toEgs9QZL+C6VYJUxEgGzJUDp2/Ss8Ru+IjI6VrfZiOP2itdSj8KK0wqRsYUyTlye/biiW9g1LYj1IHJ/ij/3pIa6jTWuthweIwKrLawRzMra3ktgXWPZsk594Z5FVRyNMTI5yzEk1qbj2GuXj2RX1u5GMblIqlfYjV4Ewv4eQA9VkI/qKOv8jpCchxkzLae0DqB+zoDazag9Axb7DNb9VAArLaJ7P6jZakJ7q3KxojZYMpGSMedajNJ6i1LbSUORgRmlSiYM40Y3HGelGIuE2r5dv70MuCyqfmT2/OiTz1+Q3D+n/qlbDCZn0mNhI5A6kD9M0sRJWYlIZdp4O1G6enFHXjMYWwCeATzzj06n7Ypdba0bA745dqM2Mbi2Plzwf84olLbQYN0LdSzVVKxMdhRip+IHn157Uv0+VH3xl2beTtBUjaOOMH5GjdQ12XWGW4lVlxHtUsVPHPYf3quKd1MQmuBKFBIwmNhPme9N0hWY5g3d61GJfKREox0zXJZxFayzdo0L/YZqi8kDLtB5zmhb6doLDe0DzROMbUG7I6HI8utHusVF5i9CF3mFjjEozI+1up3Dqfr9ab+yMSnWjIqjEUTHPY5wKZi201wwu7KCNicL4e5S3/8ARqzSU06EzS2JKb12upkLhSDxztGK59L5s5nc1FimkgfqOeuSvAPUVmpLEvrcluH8OPc0hYqWCjBJOPPk8VpLMiSNjkY3EdfXFUJFD+1bmSY3B3QogEA97nIOD2+H866F34zg1HnE+uNMg0mKxM1xKjjxDEhtmLPke8RlhgDn70iv7GOzKPBK7KW8NlZNhHuggdTkEd/StLqNnZXxt5b+K9kMK4jL3GMYPcDjPHell5Z20drcCzsL+PLeIzu+QWGRjHU5B7DypMERr7vcz6j3kLAngDvzwaIkiMel30bEHY1u2VOfMf3ofbjA8sfwnn3autAp0zUV4/0Ij27EVo8EH5Ei+4mfbHyPrRunae1wQ8ZA7l3Xg/8AbkY+vP0oG4wENGaDrQsv3JW1QFiyyzx7tpwOBXQ1JsFZNfcXp2l/uhs2lG3XMjI+AGO0AMvTn15z1pJdBcNzn3uKf6prZnjNqv4Sbdw0kUeGXB7EHHPNZy7PvHHTyrGi8pTNvc1ft3YWXBt2gXwPe4hA+eGpt7KxSSaYSisw8VhkAnPT1pKv/wAhuz53MX/i9ab2fguLfTI/w9zp6rJiQiWQlskDrzx8qp03Kw+f9Sku8Tgj9TER3N1BI34W8nt8kgiJyu7n0p7pk+rywnwtbvUz1G7P9TWdb/VYD+Y/1pzo0oRgucA01Zp6n5K5MUS514BjKLUdetm8MaxJJ72VZgMg/Y07t7/2nWS2ikvrWTxMMZDByB+QzSS892TfjAI61qLJZGSCR5CYvBBCA8FumK5mr0dAxhZ0NLc5zkxqt3ek7XlhdSef3JBx9GobW75tOsJbhF3OMBd3TcTjn071Ubswsw8PPbdniluvyXV9pdzDHHGSVBj2sQSQc4PbyxSdVaJ+IxGnbI5me0r2l1h9SSWa82wNJ4Z8WP3OvOMd62eq+1ukaWNj3InnAz4UGGOfU8AfXNeT3crXO2FVdQOWBJHPfg12GwJFENYJ5gQxmmv/APiHqMmRZWkEEfYyEuxHr0H5VnbrX9SuHLtImW+LZEFBr5tOOAcdPKuwWQZmBGD61oKolZb9zq+0esgDFwMDGB4a444q2H2p1mEHZcIDnJzGDmrl0ohRioNpjA/Ktg46mCue5J/a7WpEKPJGVIwR4Q5om19udXtwqiKBgq7RlO30IoVNO/m4rp01T1qmw4w0tSU/GOYv+IUhGLzSoJAeCUYj8iDXIvaTS7u8Oy3Nqj4Hh7AVz6kfpSGTTh2xRehad4l2xdQVQfnQhSinIhRY/U2ek3EUm4JOGwTtCnOBnjP0qGsvfqscthLdhQ2HS2fjHyHf1rT+zehxRaTEQozJ77ZHXPT8sUn9uA2n2aR23uzTEjcvBVR15/KjG4kbZXgAO7MQ22r6gozcz32EHJZWHfv9u9VXWvTF2H7SkRAGG0XLYOBx386yNzdSzPsa4lbHm5NSt7JZFzjJrCjEjEtwI2u7p3Ei2aNL4a7pHjUvsG0Z/vROgT/iLPU4skgW52569R/tSVYJrQmS3klhYDlo2KnH0qzTLh9L8do4zIs8LJ7x4GRgVGbImVUgyy8lUYU9W6UIjiKVZNqtt7N3qzTNMv8AXdRjt7chpB7zEnaqqP8AAK0B9hdZY+6LfPrL/tTx11AJWxgIHwueQIphnF04ZY40VRgKlU3PLGtFZexesRM29LcfKYGuT+xutMSVhhP/AOYVa67SgfmJXgt/USJ/9P3Y87mL/wAWqNlb5hztByfL0p5c+zl/p2g3BvI0Aa5jIKOGBxuB/rVFnEqQ7QAcH+1F09iWBihyMwGorIYAj1MrIPfb/uP9aMtG2sp8qs/ZjyFnEiDDfxZ8ziro9NuAoIC8jIY5HHHmPUUb6ioHG6Y+luIBCx1FieFDkZBB61p7UI9tmykmmVmKp4ygYA+Q6VkLIPBKYXxvXGQMc090HUzFfvaSxeCgTMZ37t478dsUrqhuTIh6CVcg9xsdOeIbpCWPc4rPe1etfsiGOG3x+ImBK7h8AHf19PWtdNeqyBUzJ6DrXmPttJ4vtHONrKEiQKrDp7uT+ZNc4DmMkxdYqZWLy5Zm5LHk07toFA+E/alWmDinYZVjGTWzJ6lFxFgZ8u1Acs+PWjnuE5AFAPIokyOKqXGkJJjFSbpVFrKu3k80XwyZznzqZklLCoMSBVzACh5XGetXKxIkg5z0HWnHs0qZmwDvyPqKRb/fxwfnWw9k9PL7RgAznt2HnUMg7noelMn7LtinQRKPsMVhf+ITkXbM3IWAAA+Z5rfwxxQQJBHwsYx+teYe287zNPKrgq7bQf8ApocO5wJ5y0e6UFemeaY2uEAGapWML0q8HgDHNEMCODCJmMibVI5qm+mEdqnA5PIP5VCNW3bsnGa5dr4wjXHQ81nE0ScTuiatfadLNLa3BiaQhTtRW936itRJqntbbxRTxOGiYIGZ4IwSWxgDB7k1h4GkR5BtJQ8Zx0oxdQYrtF1KWDA7d5wCOB9u1Fr0tNrZcCLWXW1j7TNhPrHthawPNJbwFUydzBc9lPGfPPSrv2h7bO7oIbFV3YAZh3IHUeuf864k3FzcZSS4nZT1BkYg+Wcn0H2FFwI+QS749XNHP8Vp/wDyIH6639zQalqPtJIkdrq34NbaUbv3PJLKeKFtwuw5x18qogVpoztkXcOgZiNw8snitPoFtpi2TftAkzGQnGDwMDFERatIu1eJR33tkzLm3u4lcyafcKULHqvQEZPXjGfzFdjjuYo2D2V4N+7OY+AcAHHpx1q4eOsjYubrad24GUkHOAfXoB9quWeRWf8AeN7/AMXrSD30/rudFfqP3FGovIL2Q7JImAX3XGDjFR/EzSRRXCPieJiFZhwcjofQ0fdWn4qd5priVpGAyWwenFDw6Z4e4fiAQf8ApORTqazT+MLEbNPeXLe480a/kvbYsFaKeM7XRux6/X51mfapHXVlmkJ/exgZPmOKbWSrp83ipvMb+7KD/wCX0z9j6VL2usfxOmPcRuu62985447gGksoWOw5EZwwA3DmJdNOOOKuu7tYuM0v0m4EilgefKqrx2aViWz6Crl54nWu2Yk5IWporvtZlZUPRmGAaqsLK8v7iFbaNXdydiNjDYHJ57U1u5dTsRs1OxkRem4rxj0PTH1qGQfMiAyAbecdqsiuCrDnHnmlxvbcnEUmzn4ZOn0q4q/heNtUoP41cEf1rM3kRi9ySuaDebcTg4oMX0LDCvnHJwelRW5hce7MmT2z2q8TORDIyWlVeTk16J7LXLC+hgiHwxknPbArzixuYvHUB0d8+6Ac5+lbP2Q1PTYpzdT3kPjsCixeIMhfPr6VRzNoBmehWs/i7jI2M5UA15/7RWxMRQjlD7wrV6fcx3RZoJVcBzjafrQntNZJgzNkCYHdjsaoTbzyuUpGzFfhFUpcISDuC/8AdUNWBgklVzhAeflS/wAKS8w7kxxnAVR1x51vGYuWxGqXUeDlgOfvXDOsgbHlgHyruj6bFvBmMrqxICoxyuP8NN4tBSTa0FneoeTkkc/Q1kkA4lgkiInlEO9QFEb46nBIoG5aEXWbdQqgjOPM1vtP9mCTLI+FRkIcTnd7p9Nv50ibSrUWriGFfFIYK2Tyc8Hr3xWlfniZZcwaAJnKj3B3NGwKHOc4QDJNCaOpaynEynaGKgjk5oqyRmh8Iq2d5JGOcCuutqsuSZzTWwbqSluEQYUE8cID/WtBpHivp8TRoMY5wB1+1Zia0uJncJbsu74nl4p9pE09lZLAqxsAScmcjrSOuet0ADCP6EvU5Yr6lb53Nz38x51Ww4znFEFMu3zqIjOTg1xszowddynkAjzqYkVR7uDnrmr1iw3OefWpeEhJ7fWpxJyYDc3AigdwjE4xhB1zSHUNRvL23FlM7bF5VAMBj2zWt8JcFcAg9agbG1Zg7Qxl+Me6KLXYEgbKyx4My2l2qrC0inuV2k81C9twHVV+J+MVfpamAS55UOT5c5PFfQTC51Es3IiGBnu3nTffMD6xGeg3Qttb8RYj4UEXhjAyMnj+x+9bu21K3dPekRVzyp6fasXoAVreUY5EpJOPPGOf87008MDuBSz2kHEMqAjMl7T2WkalEIo7KISE58WGMKw+oFZCX2XjE37u5YR+TLyK1TJ2zkfKvmj3AZ5rHmaX4hM5B7O2UEyud8i55V2GP1px+yNLI96xi2kc4HNXmAMchSM1YqyIMckY8s0zTeuPui9tLZ+2INQ9nLGR1NviAjumSG+Yo7RNPsYru2kW1WKSKUAnJPkOvcUX4W4lyo5HB6YqUdrNJcxrGQTuB2kdcc/2qedWcgdSCkqoJ7m8kAguoZ1/i/dt/UH8jTG5t0uLKSNgCSpIJ8+xpFqd3+HWzUDd4kyA58yafq2LYeeOtZzGRgzxX22sTbXkImGxpDyhHUDnOftSUllwzDB7Z/rW49oZE1DXp3cB0gHgx5XOD1Y/fA+lACxtixJtkbt8IqjcF4gWqJMn7Iabc3MMN1C6KIXJQk9+/H1NbRbe+Jyb6ROOkSAfnjNBezUKi33Ku0lf7n9K0lpbPMs6xgeII8qWGQDkdRTSLuGYu2c4EVPYNLCUmu7pw3UGZsH6A4oQeztkg6zHB497/atD+GZIm8XHijuoKj7UKRtGO9aAHqUyspGZ5xHBFZtLaxHAWRt2SM9atRwCDkE4rmuWVz+27x0fw/3hMY6qwODyP05oaK6KTeDdIIpccdNrfI9/61z3Xk4jqkYGYSSpb4eaJtwdrYkKjd0FUD3hlTwfIVdbiRVYKvG7+WhYPuEzLDt3MoHfipICDnAHzNWNhmbAOM+YqSxluvShwkgBxyuD611VZuQCMCrVRiOcV1V2t0P/AO1SSVZYdV+9d944wVz5YqzAD5K55866Ytw9zKE9z/WrkmMRCpldgwLyvtyeMZPar300x2lrPHHhQj+K698tkE/n96q1CKeOSWJ1lBBKqSvxEHHH2rV2ESPY2yuhGY1BBHfH/umrH2qCIqibmIMR6EXiuTG6HE6h0PkR/tTzBLEsDjyNHwaO0sQuY7bMY3YYEZwoy2B14B+1V7EwCFPI+x8qBYdxziGrGBiDgjJwuB618Pz7elXkLgYHUZrqqgPvAA9OaxCAypcL8Xu+nTNcZiOB9/WiRFmN2VCUzyw6fWueAwO3Y27sMHJqsZkzBHUkAttHrnmpQu8EiywgF17GiRbuRlY2IHkKujsZ5lVo4GYE8Hr/AFqxx1KPPco1ScXsCFjtcHG36dfkDWk8aaTQre5YETsgLYPGe5rOvH7+x124J3bl5BppaXhktEgmZkJQAd8YP6UZXz3Asu3qZ1IGCZBPUknPJ7k/Xn71zZnsefWi7i2Mcrgvlc+6RVe1iCN/yyKGc5hBjEbezbK1mdpBAbBwe47U4VyvIYjPHBxSDTboW0e1kLEksSPWjf2omzAjbPkcV0676woBnPsoctkRr40ijAc4+9VkZzjpSw6qFGWhJA/l5x619Fqih23g9eNv+9a+oqmfBYe5kNca/udUnntI1SMNgLI+GOODxyOecfmKDiuY7km2vIDG46rKODWhu4xJO0qj4mJA+tCzWcUq7JYNw6jnGK57OGOY6qFRFiWIQHwLgxp/KeRRVvHchCA0bDceeRXx09oz+4mkjHl1H2qcNre7Ti5TGe8ANV3LxD8LuOGGMn+tSG3HBHypk/8Apv8AM0OnxUHEYzBjwAMjzroA78/Kj/4h/wBtfSdR8qmJWYGqjnBxjzroUAk8cetMIOlTHwn51UmYqe2hlx4iLIQDgsBkVONNqlIkAHYU3HwtVUvwfUf1rXYxKhOn6hb2uni3k3k/vtyhAA29QoG7ORgqCcdautdQsbeSN1hP7uMR8Y95QysCfX4/Mc9xS8dG+dXL3rW8zGwZhkWo2ix2qnxf3LEsQoAkGTjIzxjPb1+dUy3sEljLbFn8R8kPtBC/Bxgnp7p568+pqK/BXE/1PoarcZoIJZbajBb2McTNLIwK7o2jXYQHDYHPfnJIJ7cCrm1W1cSRp47b1m/5hvjj8QqQMZ6DGDjHU4oNv9Q/I1B+o/zyq9xmdghl1qrH8VJDM8YZQkcYOCSVAaRh54H3IqgTQSWccMkxgdFVTjHQZ49Rzn554OarfrN/naoN/pH/ADtUDHMm0Su623ExdW4CqAT1bCgZPzxVBXjOc/KmUPwGqW+M1g9zYgIQbSTyB261wxKTyMGmY/06qb/U+lT3JA1RNjEOvu447muEDzzR8Xwn5H+1Tf4R8q1KMW9Ohx5471AqGHQUx/Q/2ri9qkrMVlMYwRUWjXrgUzf/AEzVA61JID4ansorkcWAeU60zTqfkamnSpLn/9k="/>
          <p:cNvSpPr>
            <a:spLocks noChangeAspect="1" noChangeArrowheads="1"/>
          </p:cNvSpPr>
          <p:nvPr/>
        </p:nvSpPr>
        <p:spPr bwMode="auto">
          <a:xfrm>
            <a:off x="168275" y="-715963"/>
            <a:ext cx="1943100" cy="149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303" name="Picture 24" descr="http://central.showpig.com/Int/breeders/Graber/Females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505200"/>
            <a:ext cx="259772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Tame Wild Animal</a:t>
            </a:r>
          </a:p>
        </p:txBody>
      </p:sp>
      <p:sp>
        <p:nvSpPr>
          <p:cNvPr id="10250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2211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wild animal that has adapted </a:t>
            </a:r>
            <a:r>
              <a:rPr lang="en-US" sz="4400" b="1" u="sng" dirty="0" smtClean="0">
                <a:latin typeface="Times New Roman" pitchFamily="18" charset="0"/>
                <a:cs typeface="Times New Roman" pitchFamily="18" charset="0"/>
              </a:rPr>
              <a:t>behaviorally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to be useful to humans.</a:t>
            </a:r>
          </a:p>
          <a:p>
            <a:pPr marL="0" indent="0" eaLnBrk="1" hangingPunct="1"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Example: bottle feeding a baby raccoon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Genetically=Wild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Behaviorally=Domestic</a:t>
            </a:r>
          </a:p>
        </p:txBody>
      </p:sp>
      <p:pic>
        <p:nvPicPr>
          <p:cNvPr id="10251" name="Picture 12" descr="http://gotpetsonline.com/pictures-gallery/small-animal-pictures-breeders-babies/raccoon-pictures-breeders-babies/pictures/raccoon-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124200"/>
            <a:ext cx="2590800" cy="2115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152400"/>
            <a:ext cx="8229600" cy="17526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Terms: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Feral Animal</a:t>
            </a:r>
          </a:p>
        </p:txBody>
      </p:sp>
      <p:sp>
        <p:nvSpPr>
          <p:cNvPr id="11274" name="Rectangle 3"/>
          <p:cNvSpPr>
            <a:spLocks noGrp="1" noChangeArrowheads="1"/>
          </p:cNvSpPr>
          <p:nvPr>
            <p:ph idx="1"/>
          </p:nvPr>
        </p:nvSpPr>
        <p:spPr>
          <a:xfrm>
            <a:off x="0" y="1676400"/>
            <a:ext cx="8686800" cy="39925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4400" b="1" u="sng" dirty="0" smtClean="0">
                <a:latin typeface="Times New Roman" pitchFamily="18" charset="0"/>
                <a:cs typeface="Times New Roman" pitchFamily="18" charset="0"/>
              </a:rPr>
              <a:t>previously domestic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animal that returned to the wild</a:t>
            </a:r>
          </a:p>
          <a:p>
            <a:pPr marL="457200" lvl="1" indent="0" eaLnBrk="1" hangingPunct="1">
              <a:buNone/>
            </a:pPr>
            <a:endParaRPr lang="en-US" sz="14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hangingPunct="1">
              <a:buNone/>
            </a:pPr>
            <a:r>
              <a:rPr lang="en-US" sz="3000" i="1" dirty="0" smtClean="0">
                <a:latin typeface="Times New Roman" pitchFamily="18" charset="0"/>
                <a:cs typeface="Times New Roman" pitchFamily="18" charset="0"/>
              </a:rPr>
              <a:t>Example: Feral Cat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Genetically=Domestic</a:t>
            </a:r>
          </a:p>
          <a:p>
            <a:pPr lvl="1" eaLnBrk="1" hangingPunct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Behaviorally= Wild</a:t>
            </a:r>
          </a:p>
        </p:txBody>
      </p:sp>
      <p:pic>
        <p:nvPicPr>
          <p:cNvPr id="11275" name="Picture 12" descr="http://3.bp.blogspot.com/_XFayf7aMv1M/TLni703NbyI/AAAAAAAABlg/g_qpBMvDRs0/s1600/feral+c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2590800"/>
            <a:ext cx="2330450" cy="265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3200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dirty="0" smtClean="0">
                <a:latin typeface="Times"/>
                <a:cs typeface="Times"/>
              </a:rPr>
              <a:t>In groups, research the domestication of the animal you are assigned.  Prepare a 2-3 minute explanation answering the questions on your worksheet for the class on your assigned species.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3000" dirty="0" smtClean="0">
                <a:latin typeface="Times"/>
                <a:cs typeface="Times"/>
              </a:rPr>
              <a:t>Answer the questions found on your worksheet</a:t>
            </a:r>
          </a:p>
          <a:p>
            <a:pPr eaLnBrk="1" hangingPunct="1">
              <a:defRPr/>
            </a:pPr>
            <a:endParaRPr lang="en-US" sz="30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4478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History of Animal Domestication </a:t>
            </a:r>
            <a:r>
              <a:rPr lang="en-US" sz="53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Group Assignment</a:t>
            </a:r>
            <a:endParaRPr lang="en-US" sz="53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838200" y="3916740"/>
            <a:ext cx="1371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Cattle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Swine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Sheep</a:t>
            </a:r>
          </a:p>
        </p:txBody>
      </p:sp>
      <p:sp>
        <p:nvSpPr>
          <p:cNvPr id="14348" name="TextBox 12"/>
          <p:cNvSpPr txBox="1">
            <a:spLocks noChangeArrowheads="1"/>
          </p:cNvSpPr>
          <p:nvPr/>
        </p:nvSpPr>
        <p:spPr bwMode="auto">
          <a:xfrm>
            <a:off x="3581400" y="3916740"/>
            <a:ext cx="2133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Goats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Horses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Poultry</a:t>
            </a:r>
          </a:p>
        </p:txBody>
      </p:sp>
      <p:sp>
        <p:nvSpPr>
          <p:cNvPr id="14349" name="TextBox 13"/>
          <p:cNvSpPr txBox="1">
            <a:spLocks noChangeArrowheads="1"/>
          </p:cNvSpPr>
          <p:nvPr/>
        </p:nvSpPr>
        <p:spPr bwMode="auto">
          <a:xfrm>
            <a:off x="6629400" y="3916740"/>
            <a:ext cx="175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Dogs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Cats</a:t>
            </a:r>
          </a:p>
          <a:p>
            <a:pPr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Rabbits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143000"/>
            <a:ext cx="9144000" cy="32004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000" i="1" dirty="0" smtClean="0">
                <a:latin typeface="Times"/>
                <a:cs typeface="Times"/>
              </a:rPr>
              <a:t>Choose an animal that is currently wild and domesticate it to benefit humans…</a:t>
            </a:r>
          </a:p>
          <a:p>
            <a:pPr marL="0" indent="0" eaLnBrk="1" hangingPunct="1">
              <a:buNone/>
              <a:defRPr/>
            </a:pPr>
            <a:endParaRPr lang="en-US" sz="700" dirty="0">
              <a:latin typeface="Times"/>
              <a:cs typeface="Times"/>
            </a:endParaRPr>
          </a:p>
          <a:p>
            <a:pPr marL="0" indent="0" eaLnBrk="1" hangingPunct="1">
              <a:buNone/>
              <a:defRPr/>
            </a:pPr>
            <a:r>
              <a:rPr lang="en-US" sz="2400" dirty="0" smtClean="0">
                <a:latin typeface="Times"/>
                <a:cs typeface="Times"/>
              </a:rPr>
              <a:t>**Remember that physical appearance AND behavior changes in the process of domestication!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Domesticate an Animal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00400"/>
            <a:ext cx="195304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3352800"/>
            <a:ext cx="2057399" cy="1367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3352801"/>
            <a:ext cx="2286000" cy="134470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981200" y="3581400"/>
            <a:ext cx="609600" cy="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http://upload.wikimedia.org/wikipedia/commons/2/2c/Flock_of_sheep.jpg"/>
          <p:cNvPicPr>
            <a:picLocks noChangeAspect="1" noChangeArrowheads="1"/>
          </p:cNvPicPr>
          <p:nvPr/>
        </p:nvPicPr>
        <p:blipFill rotWithShape="1">
          <a:blip r:embed="rId6" cstate="print"/>
          <a:srcRect t="34605" b="3310"/>
          <a:stretch/>
        </p:blipFill>
        <p:spPr bwMode="auto">
          <a:xfrm>
            <a:off x="7010400" y="3193050"/>
            <a:ext cx="1867725" cy="17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6705600" y="4724400"/>
            <a:ext cx="609600" cy="0"/>
          </a:xfrm>
          <a:prstGeom prst="straightConnector1">
            <a:avLst/>
          </a:prstGeom>
          <a:ln w="666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892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What is binomial nomenclature?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219200" y="3505200"/>
            <a:ext cx="655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smtClean="0"/>
              <a:t>A system used in science to give plants </a:t>
            </a:r>
            <a:r>
              <a:rPr lang="en-US" sz="4000" dirty="0" smtClean="0"/>
              <a:t>and </a:t>
            </a:r>
            <a:r>
              <a:rPr lang="en-US" sz="4000" dirty="0" smtClean="0"/>
              <a:t>animals a name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7505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Binomial Nomenclature</a:t>
            </a:r>
            <a:endParaRPr lang="en-US" sz="5400" dirty="0" smtClean="0">
              <a:solidFill>
                <a:srgbClr val="000090"/>
              </a:solidFill>
              <a:latin typeface="Bernard MT Condensed" pitchFamily="18" charset="0"/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</a:t>
            </a:r>
            <a:r>
              <a:rPr lang="en-US" sz="2000" dirty="0" smtClean="0"/>
              <a:t>science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00200" y="10668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err="1" smtClean="0">
                <a:solidFill>
                  <a:srgbClr val="000090"/>
                </a:solidFill>
              </a:rPr>
              <a:t>Canis</a:t>
            </a:r>
            <a:r>
              <a:rPr lang="en-US" sz="4800" i="1" dirty="0" smtClean="0">
                <a:solidFill>
                  <a:srgbClr val="000090"/>
                </a:solidFill>
              </a:rPr>
              <a:t> </a:t>
            </a:r>
            <a:r>
              <a:rPr lang="en-US" sz="4800" i="1" dirty="0" err="1" smtClean="0">
                <a:solidFill>
                  <a:srgbClr val="000090"/>
                </a:solidFill>
              </a:rPr>
              <a:t>familiaris</a:t>
            </a:r>
            <a:endParaRPr lang="en-US" sz="4800" i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 smtClean="0"/>
              <a:t>Genus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Family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Capitalized &amp; italicized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286000"/>
            <a:ext cx="419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b="1" dirty="0" smtClean="0"/>
              <a:t>Species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Individual </a:t>
            </a:r>
            <a:r>
              <a:rPr lang="en-US" dirty="0" smtClean="0"/>
              <a:t>species</a:t>
            </a:r>
            <a:r>
              <a:rPr lang="en-US" sz="2400" dirty="0" smtClean="0"/>
              <a:t> name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Lower case &amp; italicized</a:t>
            </a:r>
            <a:endParaRPr lang="en-US" sz="24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438400" y="1828800"/>
            <a:ext cx="9906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410200" y="1828802"/>
            <a:ext cx="0" cy="5333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657600"/>
            <a:ext cx="2819400" cy="16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775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European 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 (Bovine)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5369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/>
              <a:t>C.  Define </a:t>
            </a:r>
            <a:r>
              <a:rPr lang="en-US" sz="2000" dirty="0"/>
              <a:t>common terminology used in animal science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Bos</a:t>
            </a:r>
            <a:r>
              <a:rPr lang="en-US" sz="3600" i="1" dirty="0">
                <a:solidFill>
                  <a:srgbClr val="000000"/>
                </a:solidFill>
              </a:rPr>
              <a:t> Taurus</a:t>
            </a: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Calf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Bullock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Heifer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calf is born)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Steer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Bull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Cow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5371" name="Picture 12" descr="http://upload.wikimedia.org/wikipedia/commons/f/f3/Hereford_bull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352800"/>
            <a:ext cx="2971800" cy="199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Indian 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 (Bovine)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Bos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Indicus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Calf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Bullock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Heifer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calf is born)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Steer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Bull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Cow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6395" name="Picture 12" descr="http://www.brahmanjournal.com/blog/wp-content/uploads/2010/05/brahman-female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3314700"/>
            <a:ext cx="31432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latin typeface="Bernard MT Condensed" pitchFamily="18" charset="0"/>
              </a:rPr>
              <a:t>Why do we CHOOSE to have animals?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Sheep (Ovine)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7417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Ovis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aries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Lamb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Ram Lamb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Ewe Lamb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 smtClean="0">
                <a:solidFill>
                  <a:srgbClr val="000000"/>
                </a:solidFill>
              </a:rPr>
              <a:t>Whether</a:t>
            </a:r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Ram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Ewe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Flock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7419" name="Picture 12" descr="http://upload.wikimedia.org/wikipedia/commons/2/2c/Flock_of_sh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952" y="1295400"/>
            <a:ext cx="2619047" cy="398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666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Pigs (Supine)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8441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 smtClean="0"/>
              <a:t>Define </a:t>
            </a:r>
            <a:r>
              <a:rPr lang="en-US" sz="2000" dirty="0"/>
              <a:t>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pic>
        <p:nvPicPr>
          <p:cNvPr id="18443" name="Picture 12" descr="http://dailylight.files.wordpress.com/2008/08/tamworth-pi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90800"/>
            <a:ext cx="304800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066800"/>
            <a:ext cx="8229600" cy="4524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Sus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scrofa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domestica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Piglet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Shoat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Gilt </a:t>
            </a:r>
            <a:r>
              <a:rPr lang="en-US" sz="2800" dirty="0">
                <a:solidFill>
                  <a:srgbClr val="000000"/>
                </a:solidFill>
              </a:rPr>
              <a:t>(until 1</a:t>
            </a:r>
            <a:r>
              <a:rPr lang="en-US" sz="2800" baseline="30000" dirty="0">
                <a:solidFill>
                  <a:srgbClr val="000000"/>
                </a:solidFill>
              </a:rPr>
              <a:t>st</a:t>
            </a:r>
            <a:r>
              <a:rPr lang="en-US" sz="2800" dirty="0">
                <a:solidFill>
                  <a:srgbClr val="000000"/>
                </a:solidFill>
              </a:rPr>
              <a:t> litter)</a:t>
            </a: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Barrow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Boar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Sow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Herd, Drove, or Mob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Goats (</a:t>
            </a:r>
            <a:r>
              <a:rPr lang="en-US" sz="6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Caprine</a:t>
            </a: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 smtClean="0"/>
              <a:t>Define </a:t>
            </a:r>
            <a:r>
              <a:rPr lang="en-US" sz="2000" dirty="0"/>
              <a:t>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1038285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>
                <a:solidFill>
                  <a:srgbClr val="000000"/>
                </a:solidFill>
              </a:rPr>
              <a:t>Capra </a:t>
            </a:r>
            <a:r>
              <a:rPr lang="en-US" sz="3600" i="1" dirty="0" err="1">
                <a:solidFill>
                  <a:srgbClr val="000000"/>
                </a:solidFill>
              </a:rPr>
              <a:t>hircus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Kid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Ram Kid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Doe Kid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 smtClean="0">
                <a:solidFill>
                  <a:srgbClr val="000000"/>
                </a:solidFill>
              </a:rPr>
              <a:t>Whether</a:t>
            </a:r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Billy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Doe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 or tribe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19467" name="Picture 12" descr="http://www.ars.usda.gov/images/docs/8037_8231/2005-06-13-SchoolGo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286000"/>
            <a:ext cx="36131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Horses (Equine)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066800"/>
            <a:ext cx="82296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Equus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caballus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Foal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Colt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Filly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Gelding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Stallion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Mare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0491" name="Picture 12" descr="http://www.free-slideshow.com/stock-photos/lovely_animals/field-flower-hor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981200"/>
            <a:ext cx="3759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Chicken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1513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28800" y="5334000"/>
            <a:ext cx="6019800" cy="1143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-9316" y="865770"/>
            <a:ext cx="8915400" cy="576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>
                <a:solidFill>
                  <a:srgbClr val="000000"/>
                </a:solidFill>
              </a:rPr>
              <a:t>Gallus </a:t>
            </a:r>
            <a:r>
              <a:rPr lang="en-US" sz="3600" i="1" dirty="0" err="1" smtClean="0">
                <a:solidFill>
                  <a:srgbClr val="000000"/>
                </a:solidFill>
              </a:rPr>
              <a:t>domesticus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 </a:t>
            </a:r>
            <a:r>
              <a:rPr lang="en-US" sz="3600" dirty="0">
                <a:solidFill>
                  <a:srgbClr val="000000"/>
                </a:solidFill>
              </a:rPr>
              <a:t>Chick</a:t>
            </a:r>
          </a:p>
          <a:p>
            <a:r>
              <a:rPr lang="en-US" sz="3600" dirty="0"/>
              <a:t>*Young Male:  </a:t>
            </a:r>
            <a:r>
              <a:rPr lang="en-US" sz="3600" dirty="0">
                <a:solidFill>
                  <a:srgbClr val="000000"/>
                </a:solidFill>
              </a:rPr>
              <a:t>Cockerel</a:t>
            </a:r>
          </a:p>
          <a:p>
            <a:r>
              <a:rPr lang="en-US" sz="3600" dirty="0"/>
              <a:t>*Young Female:  </a:t>
            </a:r>
            <a:r>
              <a:rPr lang="en-US" sz="3600" dirty="0">
                <a:solidFill>
                  <a:srgbClr val="000000"/>
                </a:solidFill>
              </a:rPr>
              <a:t>Pullet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*Castrated Male:  </a:t>
            </a:r>
            <a:r>
              <a:rPr lang="en-US" sz="3600" dirty="0">
                <a:solidFill>
                  <a:srgbClr val="000000"/>
                </a:solidFill>
              </a:rPr>
              <a:t>Capon</a:t>
            </a: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Rooster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Hen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	</a:t>
            </a:r>
            <a:r>
              <a:rPr lang="en-US" sz="3200" dirty="0" smtClean="0">
                <a:solidFill>
                  <a:srgbClr val="000000"/>
                </a:solidFill>
              </a:rPr>
              <a:t>Chickens: Brood, Flock, Peep</a:t>
            </a:r>
          </a:p>
          <a:p>
            <a:pPr>
              <a:lnSpc>
                <a:spcPct val="70000"/>
              </a:lnSpc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3200" dirty="0" smtClean="0">
                <a:solidFill>
                  <a:srgbClr val="000000"/>
                </a:solidFill>
              </a:rPr>
              <a:t>	</a:t>
            </a:r>
            <a:r>
              <a:rPr lang="en-US" sz="2000" dirty="0" smtClean="0">
                <a:solidFill>
                  <a:srgbClr val="000000"/>
                </a:solidFill>
              </a:rPr>
              <a:t>**FYI: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3200" dirty="0" smtClean="0">
                <a:solidFill>
                  <a:srgbClr val="000000"/>
                </a:solidFill>
              </a:rPr>
              <a:t>	Turkeys: Rafter, Gobble, Gang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000000"/>
                </a:solidFill>
              </a:rPr>
              <a:t>	</a:t>
            </a:r>
            <a:r>
              <a:rPr lang="en-US" sz="3200" dirty="0" smtClean="0">
                <a:solidFill>
                  <a:srgbClr val="000000"/>
                </a:solidFill>
              </a:rPr>
              <a:t>	Geese: Gaggle </a:t>
            </a:r>
            <a:r>
              <a:rPr lang="en-US" dirty="0" smtClean="0">
                <a:solidFill>
                  <a:srgbClr val="000000"/>
                </a:solidFill>
              </a:rPr>
              <a:t>(if they are in flight=Skein)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1515" name="Picture 12" descr="http://www.southdacola.com/blog/wp-content/uploads/2009/12/chickens-roos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676400"/>
            <a:ext cx="38100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Rabbits</a:t>
            </a:r>
          </a:p>
        </p:txBody>
      </p:sp>
      <p:sp>
        <p:nvSpPr>
          <p:cNvPr id="22537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3"/>
            </a:pPr>
            <a:r>
              <a:rPr lang="en-US" sz="2000" dirty="0" smtClean="0"/>
              <a:t>Define </a:t>
            </a:r>
            <a:r>
              <a:rPr lang="en-US" sz="2000" dirty="0"/>
              <a:t>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135082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Oryctolagus</a:t>
            </a:r>
            <a:r>
              <a:rPr lang="en-US" sz="3600" i="1" dirty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cuniculus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Bunny</a:t>
            </a:r>
          </a:p>
          <a:p>
            <a:r>
              <a:rPr lang="en-US" sz="3600" dirty="0"/>
              <a:t>*Young Male</a:t>
            </a:r>
            <a:r>
              <a:rPr lang="en-US" sz="3600" dirty="0" smtClean="0"/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*Young Female</a:t>
            </a:r>
            <a:r>
              <a:rPr lang="en-US" sz="3600" dirty="0" smtClean="0"/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Buck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Doe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Colony, Nest, Herd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2539" name="Picture 12" descr="http://koolmornings.files.wordpress.com/2009/09/uvic-rabb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1693">
            <a:off x="5632191" y="1898392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http://www.k9trainingservices.com/dogs.jpg"/>
          <p:cNvPicPr>
            <a:picLocks noChangeAspect="1" noChangeArrowheads="1"/>
          </p:cNvPicPr>
          <p:nvPr/>
        </p:nvPicPr>
        <p:blipFill>
          <a:blip r:embed="rId3" cstate="print"/>
          <a:srcRect r="2853"/>
          <a:stretch>
            <a:fillRect/>
          </a:stretch>
        </p:blipFill>
        <p:spPr bwMode="auto">
          <a:xfrm>
            <a:off x="5638800" y="2059516"/>
            <a:ext cx="3352800" cy="253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Dog (Canine)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0" y="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C.  Define common terminology used in animal science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439882"/>
            <a:ext cx="8229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C</a:t>
            </a:r>
            <a:r>
              <a:rPr lang="en-US" sz="3600" i="1" dirty="0" err="1" smtClean="0">
                <a:solidFill>
                  <a:srgbClr val="000000"/>
                </a:solidFill>
              </a:rPr>
              <a:t>anis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familiaris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Puppy</a:t>
            </a:r>
          </a:p>
          <a:p>
            <a:r>
              <a:rPr lang="en-US" sz="3600" dirty="0"/>
              <a:t>*Young </a:t>
            </a:r>
            <a:r>
              <a:rPr lang="en-US" sz="3600" dirty="0" smtClean="0"/>
              <a:t>Male</a:t>
            </a:r>
            <a:r>
              <a:rPr lang="en-US" sz="3600" dirty="0" smtClean="0">
                <a:sym typeface="Wingdings"/>
              </a:rPr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*Young Female</a:t>
            </a:r>
            <a:r>
              <a:rPr lang="en-US" sz="3600" dirty="0" smtClean="0"/>
              <a:t>: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(None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Stud</a:t>
            </a:r>
          </a:p>
          <a:p>
            <a:r>
              <a:rPr lang="en-US" sz="3600" dirty="0"/>
              <a:t>*Mature Female:  Dam or </a:t>
            </a:r>
            <a:r>
              <a:rPr lang="en-US" sz="3600" dirty="0" smtClean="0">
                <a:solidFill>
                  <a:srgbClr val="000000"/>
                </a:solidFill>
              </a:rPr>
              <a:t>Bitch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Pack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 (Feline)</a:t>
            </a:r>
            <a:endParaRPr lang="en-US" sz="6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0" y="0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C.  Define common terminology used in animal </a:t>
            </a:r>
            <a:r>
              <a:rPr lang="en-US" sz="2000" dirty="0" smtClean="0"/>
              <a:t>science</a:t>
            </a:r>
            <a:endParaRPr lang="en-US" sz="20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322487"/>
            <a:ext cx="8229600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*Genus/Species: </a:t>
            </a:r>
            <a:r>
              <a:rPr lang="en-US" sz="3600" i="1" dirty="0" err="1">
                <a:solidFill>
                  <a:srgbClr val="000000"/>
                </a:solidFill>
              </a:rPr>
              <a:t>F</a:t>
            </a:r>
            <a:r>
              <a:rPr lang="en-US" sz="3600" i="1" dirty="0" err="1" smtClean="0">
                <a:solidFill>
                  <a:srgbClr val="000000"/>
                </a:solidFill>
              </a:rPr>
              <a:t>elis</a:t>
            </a:r>
            <a:r>
              <a:rPr lang="en-US" sz="3600" i="1" dirty="0" smtClean="0">
                <a:solidFill>
                  <a:srgbClr val="000000"/>
                </a:solidFill>
              </a:rPr>
              <a:t> </a:t>
            </a:r>
            <a:r>
              <a:rPr lang="en-US" sz="3600" i="1" dirty="0" err="1">
                <a:solidFill>
                  <a:srgbClr val="000000"/>
                </a:solidFill>
              </a:rPr>
              <a:t>catus</a:t>
            </a:r>
            <a:endParaRPr lang="en-US" sz="3600" i="1" dirty="0">
              <a:solidFill>
                <a:srgbClr val="000000"/>
              </a:solidFill>
            </a:endParaRPr>
          </a:p>
          <a:p>
            <a:r>
              <a:rPr lang="en-US" sz="3600" dirty="0"/>
              <a:t>*Baby: </a:t>
            </a:r>
            <a:r>
              <a:rPr lang="en-US" sz="3600" dirty="0">
                <a:solidFill>
                  <a:srgbClr val="000000"/>
                </a:solidFill>
              </a:rPr>
              <a:t>Kitten</a:t>
            </a:r>
          </a:p>
          <a:p>
            <a:r>
              <a:rPr lang="en-US" sz="3600" dirty="0"/>
              <a:t>*Young Male</a:t>
            </a:r>
            <a:r>
              <a:rPr lang="en-US" sz="3600" dirty="0" smtClean="0"/>
              <a:t>: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(None)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3600" dirty="0"/>
              <a:t>*Young Female</a:t>
            </a:r>
            <a:r>
              <a:rPr lang="en-US" sz="3600" dirty="0" smtClean="0"/>
              <a:t>: 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None</a:t>
            </a:r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3600" dirty="0"/>
              <a:t>*Mature Male:  </a:t>
            </a:r>
            <a:r>
              <a:rPr lang="en-US" sz="3600" dirty="0">
                <a:solidFill>
                  <a:srgbClr val="000000"/>
                </a:solidFill>
              </a:rPr>
              <a:t>Tom</a:t>
            </a:r>
          </a:p>
          <a:p>
            <a:r>
              <a:rPr lang="en-US" sz="3600" dirty="0"/>
              <a:t>*Mature Female:  </a:t>
            </a:r>
            <a:r>
              <a:rPr lang="en-US" sz="3600" dirty="0" smtClean="0">
                <a:solidFill>
                  <a:srgbClr val="000000"/>
                </a:solidFill>
              </a:rPr>
              <a:t>Queen</a:t>
            </a:r>
          </a:p>
          <a:p>
            <a:r>
              <a:rPr lang="en-US" sz="3600" dirty="0" smtClean="0">
                <a:solidFill>
                  <a:srgbClr val="000000"/>
                </a:solidFill>
              </a:rPr>
              <a:t>*Group: </a:t>
            </a:r>
            <a:r>
              <a:rPr lang="en-US" sz="3600" dirty="0" err="1" smtClean="0">
                <a:solidFill>
                  <a:srgbClr val="000000"/>
                </a:solidFill>
              </a:rPr>
              <a:t>Clowder</a:t>
            </a:r>
            <a:r>
              <a:rPr lang="en-US" sz="3600" dirty="0" smtClean="0">
                <a:solidFill>
                  <a:srgbClr val="000000"/>
                </a:solidFill>
              </a:rPr>
              <a:t> or Clutter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pPr algn="ctr"/>
            <a:r>
              <a:rPr lang="en-US" sz="3600" dirty="0" smtClean="0">
                <a:solidFill>
                  <a:srgbClr val="000000"/>
                </a:solidFill>
                <a:hlinkClick r:id="rId3" action="ppaction://hlinkfile"/>
              </a:rPr>
              <a:t>Video Clip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24587" name="Picture 12" descr="http://yourcatcareguide.com/wordpress/wp-content/uploads/2007/12/mean-kit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5215" y="2057400"/>
            <a:ext cx="342778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143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What is the difference?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D.  Categorize </a:t>
            </a:r>
            <a:r>
              <a:rPr lang="en-US" sz="2000" dirty="0"/>
              <a:t>&amp; distinguish animals by breeds, species, and types</a:t>
            </a:r>
          </a:p>
          <a:p>
            <a:endParaRPr lang="en-US" sz="2000" dirty="0"/>
          </a:p>
        </p:txBody>
      </p:sp>
      <p:sp>
        <p:nvSpPr>
          <p:cNvPr id="2" name="Rounded Rectangle 1"/>
          <p:cNvSpPr/>
          <p:nvPr/>
        </p:nvSpPr>
        <p:spPr>
          <a:xfrm>
            <a:off x="3048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2484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276600" y="2514600"/>
            <a:ext cx="2590800" cy="1828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290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Bernard MT Condensed" pitchFamily="18" charset="0"/>
              </a:rPr>
              <a:t>Breed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572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Bernard MT Condensed" pitchFamily="18" charset="0"/>
              </a:rPr>
              <a:t>Species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6400800" y="289560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Bernard MT Condensed" pitchFamily="18" charset="0"/>
              </a:rPr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23848747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Species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 smtClean="0"/>
              <a:t>D.  Categorize </a:t>
            </a:r>
            <a:r>
              <a:rPr lang="en-US" sz="2000" dirty="0"/>
              <a:t>&amp; distinguish animals by breeds, species, and types</a:t>
            </a:r>
          </a:p>
          <a:p>
            <a:pPr marL="457200" indent="-457200"/>
            <a:endParaRPr lang="en-US" sz="2000" dirty="0"/>
          </a:p>
        </p:txBody>
      </p:sp>
      <p:sp>
        <p:nvSpPr>
          <p:cNvPr id="256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A group of closely related animals that can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interbreed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and produce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fertile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offspring.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http://www.aipl.arsusda.gov/kc/DAIRY2A.JPG"/>
          <p:cNvPicPr>
            <a:picLocks noChangeAspect="1" noChangeArrowheads="1"/>
          </p:cNvPicPr>
          <p:nvPr/>
        </p:nvPicPr>
        <p:blipFill>
          <a:blip r:embed="rId3" cstate="print"/>
          <a:srcRect t="19753" b="20988"/>
          <a:stretch>
            <a:fillRect/>
          </a:stretch>
        </p:blipFill>
        <p:spPr bwMode="auto">
          <a:xfrm>
            <a:off x="3048000" y="2133600"/>
            <a:ext cx="24003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http://healthybirds.umd.edu/images/eg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609600"/>
            <a:ext cx="251460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latin typeface="Bernard MT Condensed" pitchFamily="18" charset="0"/>
              </a:rPr>
              <a:t>Functions of domestic animals:</a:t>
            </a:r>
            <a:r>
              <a:rPr lang="en-US" dirty="0" smtClean="0">
                <a:latin typeface="Bernard MT Condensed" pitchFamily="18" charset="0"/>
              </a:rPr>
              <a:t/>
            </a:r>
            <a:br>
              <a:rPr lang="en-US" dirty="0" smtClean="0">
                <a:latin typeface="Bernard MT Condensed" pitchFamily="18" charset="0"/>
              </a:rPr>
            </a:br>
            <a:r>
              <a:rPr lang="en-US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1-Food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Meat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Eggs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Milk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Honey</a:t>
            </a: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pic>
        <p:nvPicPr>
          <p:cNvPr id="4109" name="Picture 6" descr="http://www.godine.co.uk/blog/wp-content/uploads/2009/07/stea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981200"/>
            <a:ext cx="14557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10" descr="http://shanghaiist.com/attachments/Giacomelli/7.5mil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3200400"/>
            <a:ext cx="18875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2" descr="http://www.letsgodine.com/Files/Upload/Sept%20Articles/honey%20articl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3581400"/>
            <a:ext cx="175260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16" descr="http://www.artisanfoodexpress.com/store/images/Pork%20ch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3657600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Species</a:t>
            </a:r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0" y="0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 smtClean="0"/>
              <a:t>D.  Categorize </a:t>
            </a:r>
            <a:r>
              <a:rPr lang="en-US" sz="2000" dirty="0"/>
              <a:t>&amp; distinguish animals by breeds, species, and types</a:t>
            </a:r>
          </a:p>
          <a:p>
            <a:pPr marL="457200" indent="-457200"/>
            <a:endParaRPr lang="en-US" sz="2000" dirty="0"/>
          </a:p>
        </p:txBody>
      </p:sp>
      <p:sp>
        <p:nvSpPr>
          <p:cNvPr id="2561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buNone/>
            </a:pP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Equine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67000"/>
            <a:ext cx="2286000" cy="1797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3581400"/>
            <a:ext cx="2354079" cy="1767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819400"/>
            <a:ext cx="2438400" cy="185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3508972"/>
            <a:ext cx="2057400" cy="190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035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Breed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6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nimals of common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origin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with characteristics that distinguish them from other groups within the same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species</a:t>
            </a:r>
            <a:endParaRPr lang="en-US" sz="4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buNone/>
            </a:pPr>
            <a:endParaRPr lang="en-US" sz="4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Breed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663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buNone/>
            </a:pPr>
            <a:r>
              <a:rPr lang="en-US" sz="4400" i="1" dirty="0" smtClean="0">
                <a:latin typeface="Times New Roman" pitchFamily="18" charset="0"/>
                <a:cs typeface="Times New Roman" pitchFamily="18" charset="0"/>
              </a:rPr>
              <a:t>Equine Breeds</a:t>
            </a:r>
          </a:p>
          <a:p>
            <a:pPr marL="0" indent="0" eaLnBrk="1" hangingPunct="1">
              <a:buNone/>
            </a:pPr>
            <a:endParaRPr lang="en-US" sz="44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14600"/>
            <a:ext cx="203559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514600"/>
            <a:ext cx="2125479" cy="1595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514600"/>
            <a:ext cx="2133600" cy="1621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2514600"/>
            <a:ext cx="1752600" cy="16195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Quarter Horse:</a:t>
            </a:r>
          </a:p>
          <a:p>
            <a:pPr algn="ctr"/>
            <a:r>
              <a:rPr lang="en-US" sz="1400" dirty="0" smtClean="0"/>
              <a:t>Runs ¼ mile exceptionally fast, medium build, common for ranch work, solid color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209800" y="4114800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Clydesdale:</a:t>
            </a:r>
          </a:p>
          <a:p>
            <a:pPr algn="ctr"/>
            <a:r>
              <a:rPr lang="en-US" sz="1400" dirty="0" smtClean="0"/>
              <a:t>Draft horse, white feet with feathering, bay in color, usually 16-18 hands tall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Paint:</a:t>
            </a:r>
          </a:p>
          <a:p>
            <a:pPr algn="ctr"/>
            <a:r>
              <a:rPr lang="en-US" sz="1400" dirty="0" smtClean="0"/>
              <a:t>Similar to quarter horse, but distinguished by color pattern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4114800"/>
            <a:ext cx="228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Arabian:</a:t>
            </a:r>
          </a:p>
          <a:p>
            <a:pPr algn="ctr"/>
            <a:r>
              <a:rPr lang="en-US" sz="1400" dirty="0" smtClean="0"/>
              <a:t>Distinguished by arched neck, dished forehead, and raised tail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77244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Type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7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nimals of the same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species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that are grouped together based on the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products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they produce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Type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AutoNum type="alphaUcPeriod" startAt="4"/>
            </a:pPr>
            <a:r>
              <a:rPr lang="en-US" sz="2000" dirty="0" smtClean="0"/>
              <a:t>Categorize </a:t>
            </a:r>
            <a:r>
              <a:rPr lang="en-US" sz="2000" dirty="0"/>
              <a:t>&amp; distinguish animals by breeds, species, and </a:t>
            </a:r>
            <a:r>
              <a:rPr lang="en-US" sz="2000" dirty="0" smtClean="0"/>
              <a:t>types</a:t>
            </a:r>
            <a:endParaRPr lang="en-US" sz="2000" dirty="0"/>
          </a:p>
        </p:txBody>
      </p:sp>
      <p:sp>
        <p:nvSpPr>
          <p:cNvPr id="276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62000"/>
            <a:ext cx="8229600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Example:</a:t>
            </a:r>
          </a:p>
          <a:p>
            <a:pPr marL="0" indent="0" algn="ctr" eaLnBrk="1" hangingPunct="1">
              <a:lnSpc>
                <a:spcPct val="50000"/>
              </a:lnSpc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Cattle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971799"/>
            <a:ext cx="2209800" cy="1509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971799"/>
            <a:ext cx="1879600" cy="13754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1714" y="4038600"/>
            <a:ext cx="1814285" cy="1295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4038599"/>
            <a:ext cx="1930400" cy="12885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0" y="1905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Some produce </a:t>
            </a:r>
            <a:r>
              <a:rPr lang="en-US" sz="2000" b="1" dirty="0" smtClean="0"/>
              <a:t>MEAT</a:t>
            </a:r>
            <a:r>
              <a:rPr lang="en-US" sz="2000" dirty="0" smtClean="0"/>
              <a:t> exceptionally well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19050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Some produce </a:t>
            </a:r>
            <a:r>
              <a:rPr lang="en-US" sz="2000" b="1" dirty="0" smtClean="0"/>
              <a:t>MILK</a:t>
            </a:r>
            <a:r>
              <a:rPr lang="en-US" sz="2000" dirty="0" smtClean="0"/>
              <a:t> exceptionally well</a:t>
            </a:r>
            <a:endParaRPr lang="en-US" sz="1200" dirty="0"/>
          </a:p>
        </p:txBody>
      </p:sp>
      <p:sp>
        <p:nvSpPr>
          <p:cNvPr id="2" name="Down Arrow 1"/>
          <p:cNvSpPr/>
          <p:nvPr/>
        </p:nvSpPr>
        <p:spPr>
          <a:xfrm>
            <a:off x="2438400" y="2667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019800" y="2667000"/>
            <a:ext cx="457200" cy="9144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5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Types of Livestock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066800"/>
            <a:ext cx="8534400" cy="4876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Each species of livestock has specific breeds that perform best for each purpose: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Meat Type: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meat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Dairy Type: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milk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Dual Purpose: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Produce meat &amp; milk efficiently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Ornamental: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Don’t produce milk or meat efficiently, chosen for beauty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Performance: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Chosen for performance traits</a:t>
            </a: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807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D.  Categorize &amp; distinguish animals by breeds, species, and types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Cattle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28600" y="1600200"/>
            <a:ext cx="82296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/>
              <a:t>Beef Type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</a:rPr>
              <a:t>Dairy Type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3600">
                <a:solidFill>
                  <a:srgbClr val="000000"/>
                </a:solidFill>
              </a:rPr>
              <a:t>Dual Purpose</a:t>
            </a:r>
          </a:p>
        </p:txBody>
      </p:sp>
      <p:pic>
        <p:nvPicPr>
          <p:cNvPr id="29707" name="Picture 12" descr="http://upload.wikimedia.org/wikipedia/commons/f/f3/Hereford_bull_large.jpg"/>
          <p:cNvPicPr>
            <a:picLocks noChangeAspect="1" noChangeArrowheads="1"/>
          </p:cNvPicPr>
          <p:nvPr/>
        </p:nvPicPr>
        <p:blipFill rotWithShape="1">
          <a:blip r:embed="rId3" cstate="print"/>
          <a:srcRect b="6844"/>
          <a:stretch/>
        </p:blipFill>
        <p:spPr bwMode="auto">
          <a:xfrm>
            <a:off x="6324600" y="533400"/>
            <a:ext cx="2438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Rectangle 14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8067" b="5576"/>
          <a:stretch/>
        </p:blipFill>
        <p:spPr>
          <a:xfrm>
            <a:off x="6324600" y="2133599"/>
            <a:ext cx="2438400" cy="1540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10312"/>
          <a:stretch/>
        </p:blipFill>
        <p:spPr>
          <a:xfrm>
            <a:off x="6324600" y="3733799"/>
            <a:ext cx="2438400" cy="16318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Sheep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52400" y="1384280"/>
            <a:ext cx="8991600" cy="470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3600" dirty="0"/>
              <a:t>Wool </a:t>
            </a:r>
            <a:r>
              <a:rPr lang="en-US" sz="3600" dirty="0" smtClean="0"/>
              <a:t>type</a:t>
            </a:r>
          </a:p>
          <a:p>
            <a:pPr eaLnBrk="1" hangingPunct="1">
              <a:buFont typeface="Arial" charset="0"/>
              <a:buChar char="•"/>
            </a:pPr>
            <a:endParaRPr lang="en-US" sz="3600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Meat type</a:t>
            </a:r>
          </a:p>
          <a:p>
            <a:pPr eaLnBrk="1" hangingPunct="1"/>
            <a:endParaRPr lang="en-US" sz="3600" dirty="0" smtClean="0"/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Dual Purpose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i="1" dirty="0" smtClean="0"/>
              <a:t>FYI: Though they aren’t common, there are dairy type sheep.  Some specialty cheeses are made from sheep milk</a:t>
            </a:r>
            <a:endParaRPr lang="en-US" sz="2800" i="1" dirty="0"/>
          </a:p>
          <a:p>
            <a:pPr eaLnBrk="1" hangingPunct="1"/>
            <a:endParaRPr lang="en-US" sz="3600" dirty="0"/>
          </a:p>
        </p:txBody>
      </p:sp>
      <p:pic>
        <p:nvPicPr>
          <p:cNvPr id="30730" name="Picture 12" descr="http://upload.wikimedia.org/wikipedia/commons/2/2c/Flock_of_sh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0"/>
            <a:ext cx="2514600" cy="382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Rectangle 13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Pigs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33400" y="1524000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Meat Type</a:t>
            </a:r>
          </a:p>
          <a:p>
            <a:pPr eaLnBrk="1" hangingPunct="1">
              <a:buFont typeface="Arial" charset="0"/>
              <a:buChar char="•"/>
            </a:pPr>
            <a:endParaRPr lang="en-US" sz="3600" dirty="0"/>
          </a:p>
        </p:txBody>
      </p:sp>
      <p:pic>
        <p:nvPicPr>
          <p:cNvPr id="31754" name="Picture 12" descr="http://dailylight.files.wordpress.com/2008/08/tamworth-pig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828800"/>
            <a:ext cx="3505200" cy="315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5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Goats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8600" y="2111276"/>
            <a:ext cx="8229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dirty="0"/>
              <a:t>Meat Type</a:t>
            </a:r>
          </a:p>
          <a:p>
            <a:endParaRPr lang="en-US" sz="3600" dirty="0" smtClean="0"/>
          </a:p>
          <a:p>
            <a:endParaRPr lang="en-US" sz="3600" dirty="0"/>
          </a:p>
          <a:p>
            <a:pPr>
              <a:buFont typeface="Arial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Dairy Type</a:t>
            </a: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90600"/>
            <a:ext cx="2553474" cy="2267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1" b="4918"/>
          <a:stretch/>
        </p:blipFill>
        <p:spPr>
          <a:xfrm>
            <a:off x="6096000" y="3352800"/>
            <a:ext cx="2540000" cy="203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http://www.asia.ru/images/target/photo/51650080/Men_s_Leather_Co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828800"/>
            <a:ext cx="18891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Wool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Leather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Hair/Fur</a:t>
            </a:r>
          </a:p>
          <a:p>
            <a:pPr eaLnBrk="1" hangingPunct="1"/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Feathers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2- Clothing</a:t>
            </a:r>
          </a:p>
        </p:txBody>
      </p:sp>
      <p:pic>
        <p:nvPicPr>
          <p:cNvPr id="5132" name="Picture 2" descr="http://www.manufacturer.com/cimages/buyLeads/www.alibaba.com/0227/e/t_shirt_t_shirt_cotton_t_shirt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304800"/>
            <a:ext cx="2011363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6" descr="http://www.blogcdn.com/www.luxist.com/media/2008/10/fordfurbt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3276600"/>
            <a:ext cx="1762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8" descr="http://www.duvetandpillowwarehouse.co.uk/blog/wp-content/uploads/feather-pillo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Chickens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itchFamily="18" charset="0"/>
              <a:ea typeface="+mj-ea"/>
              <a:cs typeface="+mj-cs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990600"/>
            <a:ext cx="82296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Eggs (Layers</a:t>
            </a:r>
            <a:r>
              <a:rPr lang="en-US" sz="3600" dirty="0" smtClean="0"/>
              <a:t>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/>
              <a:t>Meat (Broilers</a:t>
            </a:r>
            <a:r>
              <a:rPr lang="en-US" sz="3600" dirty="0" smtClean="0"/>
              <a:t>)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endParaRPr lang="en-US" sz="3600" dirty="0"/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Ornamental</a:t>
            </a:r>
            <a:endParaRPr lang="en-US" sz="3600" dirty="0"/>
          </a:p>
        </p:txBody>
      </p:sp>
      <p:sp>
        <p:nvSpPr>
          <p:cNvPr id="34827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828800"/>
            <a:ext cx="1530773" cy="223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04800"/>
            <a:ext cx="1638300" cy="2427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3276600"/>
            <a:ext cx="1270992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4114800"/>
            <a:ext cx="1667933" cy="12557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3048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Horses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0" y="1524000"/>
            <a:ext cx="8229600" cy="374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3600" dirty="0" smtClean="0"/>
              <a:t>Performance Type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 smtClean="0"/>
              <a:t>Draft Type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endParaRPr lang="en-US" sz="1600" dirty="0"/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 smtClean="0"/>
              <a:t>Racing</a:t>
            </a:r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endParaRPr lang="en-US" sz="1800" dirty="0"/>
          </a:p>
          <a:p>
            <a:pPr lvl="1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sz="2800" dirty="0"/>
              <a:t>Ranch Work/Stock </a:t>
            </a:r>
            <a:r>
              <a:rPr lang="en-US" sz="2800" dirty="0" smtClean="0"/>
              <a:t>Horse</a:t>
            </a:r>
            <a:endParaRPr lang="en-US" sz="2800" dirty="0"/>
          </a:p>
        </p:txBody>
      </p:sp>
      <p:sp>
        <p:nvSpPr>
          <p:cNvPr id="33803" name="Rectangle 12"/>
          <p:cNvSpPr>
            <a:spLocks noChangeArrowheads="1"/>
          </p:cNvSpPr>
          <p:nvPr/>
        </p:nvSpPr>
        <p:spPr bwMode="auto">
          <a:xfrm>
            <a:off x="0" y="0"/>
            <a:ext cx="632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E.  List major types &amp; uses of each species of livestock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838200"/>
            <a:ext cx="20447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362200"/>
            <a:ext cx="1828800" cy="2029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276600"/>
            <a:ext cx="1917700" cy="2006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How does animal based agriculture benefit humans?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sz="2000" dirty="0"/>
              <a:t>F.  List &amp; describe benefits of animal agriculture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39032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Animals convert feed that humans CAN’T eat to food humans CAN eat</a:t>
            </a:r>
          </a:p>
          <a:p>
            <a:pPr lvl="1" eaLnBrk="1" hangingPunct="1"/>
            <a:r>
              <a:rPr lang="en-US" dirty="0" smtClean="0">
                <a:latin typeface="Times"/>
                <a:cs typeface="Times"/>
              </a:rPr>
              <a:t>(poor hay, corn stalks, straw, etc.)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Helps maintain fertility of the land</a:t>
            </a: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 dirty="0"/>
              <a:t>F.  List &amp; describe benefits of animal agriculture</a:t>
            </a: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Personal satisfaction of working with domesticated animals</a:t>
            </a:r>
          </a:p>
          <a:p>
            <a:pPr marL="0" indent="0" eaLnBrk="1" hangingPunct="1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more fully utilize capital, machinery and wasteland (range).</a:t>
            </a:r>
          </a:p>
        </p:txBody>
      </p:sp>
      <p:sp>
        <p:nvSpPr>
          <p:cNvPr id="36868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F.  List &amp; describe benefits of animal agriculture</a:t>
            </a: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What are the benefits of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/>
            </a:r>
            <a:b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</a:b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rPr>
              <a:t>Animal Agriculture??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Food Value: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Animal proteins are superior to vegetable proteins for humans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Animal proteins have improved amino acid balance over vegetable protein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Milk -- approximately 90% of milk for human consumption in the world comes from cattle</a:t>
            </a:r>
          </a:p>
          <a:p>
            <a:pPr lvl="1" eaLnBrk="1" hangingPunct="1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Over 85% of the world population desires food of animal origin</a:t>
            </a:r>
          </a:p>
          <a:p>
            <a:pPr eaLnBrk="1" hangingPunct="1"/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0" y="0"/>
            <a:ext cx="670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sz="2000"/>
              <a:t>F.  List &amp; describe benefits of animal agriculture</a:t>
            </a: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A &amp; B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List 2 out of 5 qualifications to consider an animal “domestic”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5 reasons why we have domestic animals.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1 reason that animals have been domesticated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Give 2 examples of animals that can be used for power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Give 1 example of a service animal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C &amp; D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2211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is a young, female horse called?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is the definition of a “gilt?”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Define a “breed.”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is the definition of a “species?”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term describes a group of animals within the same species that produce similar products.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 smtClean="0">
              <a:latin typeface="Times"/>
              <a:cs typeface="Times"/>
            </a:endParaRPr>
          </a:p>
          <a:p>
            <a:pPr marL="514350" indent="-514350">
              <a:buFont typeface="Arial" charset="0"/>
              <a:buAutoNum type="arabicPeriod"/>
            </a:pPr>
            <a:endParaRPr lang="en-US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7630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  <a:t>Bell Quiz</a:t>
            </a:r>
            <a:br>
              <a:rPr lang="en-US" dirty="0" smtClean="0">
                <a:solidFill>
                  <a:srgbClr val="000090"/>
                </a:solidFill>
                <a:latin typeface="Bernard MT Condensed"/>
                <a:cs typeface="Bernard MT Condensed"/>
              </a:rPr>
            </a:b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Objective E &amp; F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4525963"/>
          </a:xfrm>
        </p:spPr>
        <p:txBody>
          <a:bodyPr/>
          <a:lstStyle/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2 TYPES of cattle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Name 2 products produced from the sheep industry.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In the U.S., what TYPE of animals are horses?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Describe in a few sentences 2 benefits of animal agriculture.</a:t>
            </a:r>
          </a:p>
          <a:p>
            <a:pPr marL="514350" indent="-514350">
              <a:buFont typeface="Arial" charset="0"/>
              <a:buAutoNum type="arabicPeriod"/>
            </a:pPr>
            <a:r>
              <a:rPr lang="en-US" dirty="0" smtClean="0">
                <a:latin typeface="Times"/>
                <a:cs typeface="Times"/>
              </a:rPr>
              <a:t>What benefits do animal based foods have over plant based foods?</a:t>
            </a:r>
          </a:p>
          <a:p>
            <a:pPr marL="514350" indent="-514350">
              <a:buFont typeface="Arial" charset="0"/>
              <a:buAutoNum type="arabicPeriod"/>
            </a:pPr>
            <a:endParaRPr lang="en-US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4688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3886200" cy="4525963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Times"/>
                <a:cs typeface="Times"/>
              </a:rPr>
              <a:t>Horses, Mules, Donkeys, Burros</a:t>
            </a:r>
          </a:p>
          <a:p>
            <a:pPr eaLnBrk="1" hangingPunct="1"/>
            <a:r>
              <a:rPr lang="en-US" dirty="0" smtClean="0">
                <a:latin typeface="Times"/>
                <a:cs typeface="Times"/>
              </a:rPr>
              <a:t>Llamas, Alpacas</a:t>
            </a:r>
          </a:p>
          <a:p>
            <a:pPr eaLnBrk="1" hangingPunct="1"/>
            <a:r>
              <a:rPr lang="en-US" dirty="0" smtClean="0">
                <a:latin typeface="Times"/>
                <a:cs typeface="Times"/>
              </a:rPr>
              <a:t>Oxen, Water buffalo, reindeer, yak, camels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pic>
        <p:nvPicPr>
          <p:cNvPr id="6155" name="Picture 4" descr="http://www.visitangelfire.com/images/slideshow/summer/horse-trail-r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7075" y="152400"/>
            <a:ext cx="19907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9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3-Power</a:t>
            </a:r>
          </a:p>
        </p:txBody>
      </p:sp>
      <p:pic>
        <p:nvPicPr>
          <p:cNvPr id="6156" name="Picture 6" descr="http://www.gembrechts.com/img/s6/v5/p52837061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00200"/>
            <a:ext cx="1981200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8" descr="http://www.corbisimages.com/images/67/7939672B-E183-4254-BDB6-0FBB12BBB214/IH2093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590800"/>
            <a:ext cx="19843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10" descr="camel ride egyp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28194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4" descr="http://www.oregonpioneers.com/graphics/oxen6.jpg"/>
          <p:cNvPicPr>
            <a:picLocks noChangeAspect="1" noChangeArrowheads="1"/>
          </p:cNvPicPr>
          <p:nvPr/>
        </p:nvPicPr>
        <p:blipFill>
          <a:blip r:embed="rId7" cstate="print"/>
          <a:srcRect t="25000" b="21875"/>
          <a:stretch>
            <a:fillRect/>
          </a:stretch>
        </p:blipFill>
        <p:spPr bwMode="auto">
          <a:xfrm>
            <a:off x="5257800" y="4114800"/>
            <a:ext cx="3632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4525963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Pleasure Horses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Purebred Herds and Flocks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Livestock Exhibitions, Shows, Rodeos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Horse Racing</a:t>
            </a:r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4- Recreation &amp; Companionship</a:t>
            </a:r>
          </a:p>
        </p:txBody>
      </p:sp>
      <p:pic>
        <p:nvPicPr>
          <p:cNvPr id="7179" name="Picture 4" descr="http://www.horses.net.nz/images/Doug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17256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6" descr="http://www.horseracingsystemsblog.com/wp-content/uploads/2010/01/Horserac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676400"/>
            <a:ext cx="1485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8" descr="http://www.dayshowcattle.com/images/Past%20Winners/2008-2009/Feagins%20-%20Hereford%20Class%20Winner%20-%20Houst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743200"/>
            <a:ext cx="1765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10" descr="http://abbysroad.files.wordpress.com/2010/02/westminst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3124200"/>
            <a:ext cx="190500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12" descr="http://media.merchantcircle.com/14933311/KID%20AND%20DOG_medium.jpeg"/>
          <p:cNvPicPr>
            <a:picLocks noChangeAspect="1" noChangeArrowheads="1"/>
          </p:cNvPicPr>
          <p:nvPr/>
        </p:nvPicPr>
        <p:blipFill>
          <a:blip r:embed="rId7" cstate="print"/>
          <a:srcRect t="36667" r="17490"/>
          <a:stretch>
            <a:fillRect/>
          </a:stretch>
        </p:blipFill>
        <p:spPr bwMode="auto">
          <a:xfrm>
            <a:off x="3048000" y="3962400"/>
            <a:ext cx="1752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4" descr="http://www.greenhorn-horse-facts.com/images/Gentlea2.jpg"/>
          <p:cNvPicPr>
            <a:picLocks noChangeAspect="1" noChangeArrowheads="1"/>
          </p:cNvPicPr>
          <p:nvPr/>
        </p:nvPicPr>
        <p:blipFill>
          <a:blip r:embed="rId8" cstate="print"/>
          <a:srcRect l="4819" t="4968" r="5222" b="5589"/>
          <a:stretch>
            <a:fillRect/>
          </a:stretch>
        </p:blipFill>
        <p:spPr bwMode="auto">
          <a:xfrm>
            <a:off x="7543800" y="3962400"/>
            <a:ext cx="14478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icture 18" descr="http://www.sights-and-culture.com/America/rodeo-calf-ropin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4267200"/>
            <a:ext cx="2063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idx="1"/>
          </p:nvPr>
        </p:nvSpPr>
        <p:spPr>
          <a:xfrm>
            <a:off x="0" y="1447800"/>
            <a:ext cx="4267200" cy="4525963"/>
          </a:xfrm>
        </p:spPr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Guide dogs for blind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Police Dogs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Rescue Dogs</a:t>
            </a:r>
          </a:p>
          <a:p>
            <a:pPr eaLnBrk="1" hangingPunct="1"/>
            <a:r>
              <a:rPr lang="en-US" smtClean="0">
                <a:latin typeface="Times New Roman" pitchFamily="18" charset="0"/>
                <a:cs typeface="Times New Roman" pitchFamily="18" charset="0"/>
              </a:rPr>
              <a:t>Therapy animals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0" y="0"/>
            <a:ext cx="579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A.  List 4 functions of domestic animals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600" dirty="0">
                <a:latin typeface="Bernard MT Condensed" pitchFamily="18" charset="0"/>
                <a:ea typeface="+mj-ea"/>
                <a:cs typeface="+mj-cs"/>
              </a:rPr>
              <a:t>Functions of domestic animals:</a:t>
            </a:r>
            <a:r>
              <a:rPr lang="en-US" sz="4400" dirty="0">
                <a:latin typeface="Bernard MT Condensed" pitchFamily="18" charset="0"/>
                <a:ea typeface="+mj-ea"/>
                <a:cs typeface="+mj-cs"/>
              </a:rPr>
              <a:t/>
            </a:r>
            <a:br>
              <a:rPr lang="en-US" sz="4400" dirty="0">
                <a:latin typeface="Bernard MT Condensed" pitchFamily="18" charset="0"/>
                <a:ea typeface="+mj-ea"/>
                <a:cs typeface="+mj-cs"/>
              </a:rPr>
            </a:b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5- Service</a:t>
            </a:r>
          </a:p>
        </p:txBody>
      </p:sp>
      <p:pic>
        <p:nvPicPr>
          <p:cNvPr id="8203" name="Picture 2" descr="http://www.teara.govt.nz/files/p19728nz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28600"/>
            <a:ext cx="132238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" descr="http://www.monroecountybeacononline.com/12_2007/drug-d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524000"/>
            <a:ext cx="15732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6" descr="http://www.iflymat.org/picts/Guide-Do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828800"/>
            <a:ext cx="15240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8" descr="http://www.odt.co.nz/files/story/2008/08/avalanche_search_dog_tussock_and_handler_dave_mcki_48b3f08f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2667000"/>
            <a:ext cx="2274888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10" descr="http://cache1.asset-cache.net/xc/2745781.jpg?v=1&amp;c=IWSAsset&amp;k=2&amp;d=77BFBA49EF878921F7C3FC3F69D929FDF20EA1A30BEE69D8F5A9D1E66B115E2280F8190DAA32B73BE30A760B0D81129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733800"/>
            <a:ext cx="206692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12" descr="http://clossongrey.com/yahoo_site_admin/assets/images/diagnosis200232.1702029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40386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Bernard MT Condensed" pitchFamily="18" charset="0"/>
              </a:rPr>
              <a:t>What is a domesticated animal?</a:t>
            </a: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0"/>
            <a:ext cx="792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/>
              <a:t>B.  Describe </a:t>
            </a:r>
            <a:r>
              <a:rPr lang="en-US" sz="2000" dirty="0"/>
              <a:t>and define what considers an animal to be domesticated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12759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9"/>
          <p:cNvSpPr>
            <a:spLocks noChangeArrowheads="1"/>
          </p:cNvSpPr>
          <p:nvPr/>
        </p:nvSpPr>
        <p:spPr bwMode="auto">
          <a:xfrm>
            <a:off x="0" y="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B.  Describe and define what considers an animal to be domesticated</a:t>
            </a:r>
          </a:p>
        </p:txBody>
      </p:sp>
      <p:sp>
        <p:nvSpPr>
          <p:cNvPr id="13321" name="Rectangle 3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1.  The animal is </a:t>
            </a:r>
            <a:r>
              <a:rPr lang="en-US" sz="3000" b="1" u="sng" dirty="0" smtClean="0">
                <a:latin typeface="Times"/>
                <a:cs typeface="Times"/>
              </a:rPr>
              <a:t>VALUED</a:t>
            </a:r>
            <a:r>
              <a:rPr lang="en-US" sz="3000" dirty="0" smtClean="0">
                <a:latin typeface="Times"/>
                <a:cs typeface="Times"/>
              </a:rPr>
              <a:t> and has a </a:t>
            </a:r>
            <a:r>
              <a:rPr lang="en-US" sz="3000" b="1" u="sng" dirty="0" smtClean="0">
                <a:latin typeface="Times"/>
                <a:cs typeface="Times"/>
              </a:rPr>
              <a:t>PURPOSE</a:t>
            </a:r>
            <a:endParaRPr lang="en-US" sz="3000" dirty="0" smtClean="0">
              <a:latin typeface="Times"/>
              <a:cs typeface="Times"/>
            </a:endParaRP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2.  The animal’s </a:t>
            </a:r>
            <a:r>
              <a:rPr lang="en-US" sz="3000" b="1" u="sng" dirty="0" smtClean="0">
                <a:latin typeface="Times"/>
                <a:cs typeface="Times"/>
              </a:rPr>
              <a:t>BREEDING</a:t>
            </a:r>
            <a:r>
              <a:rPr lang="en-US" sz="3000" dirty="0" smtClean="0">
                <a:latin typeface="Times"/>
                <a:cs typeface="Times"/>
              </a:rPr>
              <a:t> is subject to human control.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3.  The animal’s </a:t>
            </a:r>
            <a:r>
              <a:rPr lang="en-US" sz="3000" b="1" u="sng" dirty="0" smtClean="0">
                <a:latin typeface="Times"/>
                <a:cs typeface="Times"/>
              </a:rPr>
              <a:t>SURVIVAL</a:t>
            </a:r>
            <a:r>
              <a:rPr lang="en-US" sz="3000" dirty="0" smtClean="0">
                <a:latin typeface="Times"/>
                <a:cs typeface="Times"/>
              </a:rPr>
              <a:t> depends upon humans.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4.  The animal’s </a:t>
            </a:r>
            <a:r>
              <a:rPr lang="en-US" sz="3000" b="1" u="sng" dirty="0" smtClean="0">
                <a:latin typeface="Times"/>
                <a:cs typeface="Times"/>
              </a:rPr>
              <a:t>BEHAVIOR</a:t>
            </a:r>
            <a:r>
              <a:rPr lang="en-US" sz="3000" dirty="0" smtClean="0">
                <a:latin typeface="Times"/>
                <a:cs typeface="Times"/>
              </a:rPr>
              <a:t> (psychology) is changed in domestication.</a:t>
            </a:r>
          </a:p>
          <a:p>
            <a:pPr eaLnBrk="1" hangingPunct="1">
              <a:buFont typeface="Arial" charset="0"/>
              <a:buNone/>
            </a:pPr>
            <a:r>
              <a:rPr lang="en-US" sz="3000" dirty="0" smtClean="0">
                <a:latin typeface="Times"/>
                <a:cs typeface="Times"/>
              </a:rPr>
              <a:t>5.  </a:t>
            </a:r>
            <a:r>
              <a:rPr lang="en-US" sz="3000" b="1" u="sng" dirty="0" smtClean="0">
                <a:latin typeface="Times"/>
                <a:cs typeface="Times"/>
              </a:rPr>
              <a:t>STRUCTURAL</a:t>
            </a:r>
            <a:r>
              <a:rPr lang="en-US" sz="3000" dirty="0" smtClean="0">
                <a:latin typeface="Times"/>
                <a:cs typeface="Times"/>
              </a:rPr>
              <a:t> characteristics have appeared which occur rarely if at all in the wild.</a:t>
            </a:r>
          </a:p>
          <a:p>
            <a:pPr eaLnBrk="1" hangingPunct="1"/>
            <a:endParaRPr lang="en-US" sz="3000" dirty="0" smtClean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533400" y="457200"/>
            <a:ext cx="8229600" cy="1143000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6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  <a:ea typeface="+mj-ea"/>
                <a:cs typeface="+mj-cs"/>
              </a:rPr>
              <a:t>Requirements for animals to be “domesticated”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</TotalTime>
  <Words>1984</Words>
  <Application>Microsoft Macintosh PowerPoint</Application>
  <PresentationFormat>On-screen Show (4:3)</PresentationFormat>
  <Paragraphs>379</Paragraphs>
  <Slides>48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Introduction to  ANIMAL SCIENCE</vt:lpstr>
      <vt:lpstr>Why do we CHOOSE to have animals?</vt:lpstr>
      <vt:lpstr>Functions of domestic animals: 1-Food</vt:lpstr>
      <vt:lpstr>PowerPoint Presentation</vt:lpstr>
      <vt:lpstr>PowerPoint Presentation</vt:lpstr>
      <vt:lpstr>PowerPoint Presentation</vt:lpstr>
      <vt:lpstr>PowerPoint Presentation</vt:lpstr>
      <vt:lpstr>What is a domesticated animal?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binomial nomenclature?</vt:lpstr>
      <vt:lpstr>Binomial Nomenclature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difference?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Livestock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animal based agriculture benefit humans?</vt:lpstr>
      <vt:lpstr>What are the benefits of  Animal Agriculture??</vt:lpstr>
      <vt:lpstr>What are the benefits of  Animal Agriculture??</vt:lpstr>
      <vt:lpstr>What are the benefits of  Animal Agriculture??</vt:lpstr>
      <vt:lpstr>Bell Quiz Objective A &amp; B</vt:lpstr>
      <vt:lpstr>Bell Quiz Objective C &amp; D</vt:lpstr>
      <vt:lpstr>Bell Quiz Objective E &amp; F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Contributions to Human Needs</dc:title>
  <dc:creator>Brian &amp; Tami Warnick</dc:creator>
  <cp:lastModifiedBy>Andrea Clark</cp:lastModifiedBy>
  <cp:revision>127</cp:revision>
  <dcterms:created xsi:type="dcterms:W3CDTF">1999-01-04T05:38:58Z</dcterms:created>
  <dcterms:modified xsi:type="dcterms:W3CDTF">2013-12-19T18:15:31Z</dcterms:modified>
</cp:coreProperties>
</file>