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60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640C6-1BDC-41D2-8824-06F26ED00586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7490-F55E-48FF-A596-459B757F0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69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0DE9AA-17AE-4484-BA0B-8F2542B8EB75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CD0FD2-DF8F-43FA-9DC0-A52E0199BB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/>
          <p:nvPr/>
        </p:nvSpPr>
        <p:spPr>
          <a:xfrm>
            <a:off x="137160" y="228599"/>
            <a:ext cx="8869680" cy="21698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</a:rPr>
              <a:t>   </a:t>
            </a:r>
            <a:r>
              <a:rPr lang="en-US" sz="135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Arial"/>
                <a:ea typeface="Calibri"/>
              </a:rPr>
              <a:t>BIAS…</a:t>
            </a:r>
            <a:endParaRPr lang="en-US" sz="13500" dirty="0">
              <a:effectLst/>
              <a:latin typeface="Arial"/>
              <a:ea typeface="Calibri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" y="2667000"/>
            <a:ext cx="8869680" cy="3631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500" dirty="0">
                <a:solidFill>
                  <a:srgbClr val="0070C0"/>
                </a:solidFill>
                <a:effectLst/>
                <a:latin typeface="Cornerstone"/>
                <a:ea typeface="Calibri"/>
              </a:rPr>
              <a:t>Assumptions</a:t>
            </a:r>
            <a:r>
              <a:rPr lang="en-US" sz="5500" dirty="0">
                <a:effectLst/>
                <a:latin typeface="Arial"/>
                <a:ea typeface="Calibri"/>
              </a:rPr>
              <a:t>, </a:t>
            </a:r>
            <a:r>
              <a:rPr lang="en-US" sz="5500" b="1" dirty="0">
                <a:solidFill>
                  <a:srgbClr val="00B050"/>
                </a:solidFill>
                <a:effectLst/>
                <a:latin typeface="Cool"/>
                <a:ea typeface="Calibri"/>
              </a:rPr>
              <a:t>Attitudes</a:t>
            </a:r>
            <a:r>
              <a:rPr lang="en-US" sz="5500" dirty="0">
                <a:effectLst/>
                <a:latin typeface="Arial"/>
                <a:ea typeface="Calibri"/>
              </a:rPr>
              <a:t> or </a:t>
            </a:r>
            <a:r>
              <a:rPr lang="en-US" sz="5500" dirty="0">
                <a:solidFill>
                  <a:srgbClr val="7030A0"/>
                </a:solidFill>
                <a:effectLst/>
                <a:latin typeface="AdvertisersGothic"/>
                <a:ea typeface="Calibri"/>
              </a:rPr>
              <a:t>Behaviors</a:t>
            </a:r>
            <a:r>
              <a:rPr lang="en-US" sz="5500" dirty="0">
                <a:effectLst/>
                <a:latin typeface="Arial"/>
                <a:ea typeface="Calibri"/>
              </a:rPr>
              <a:t> based on </a:t>
            </a:r>
            <a:r>
              <a:rPr lang="en-US" sz="5500" dirty="0">
                <a:solidFill>
                  <a:srgbClr val="FF0000"/>
                </a:solidFill>
                <a:effectLst/>
                <a:latin typeface="Bodoni MT Black"/>
                <a:ea typeface="Calibri"/>
              </a:rPr>
              <a:t>Stereotypes</a:t>
            </a:r>
            <a:r>
              <a:rPr lang="en-US" sz="5500" dirty="0">
                <a:effectLst/>
                <a:latin typeface="Arial"/>
                <a:ea typeface="Calibri"/>
              </a:rPr>
              <a:t> of groups</a:t>
            </a:r>
            <a:r>
              <a:rPr lang="en-US" sz="6500" dirty="0">
                <a:effectLst/>
                <a:latin typeface="Arial"/>
                <a:ea typeface="Calibri"/>
              </a:rPr>
              <a:t> </a:t>
            </a:r>
            <a:r>
              <a:rPr lang="en-US" sz="5500" dirty="0">
                <a:effectLst/>
                <a:latin typeface="Arial"/>
                <a:ea typeface="Calibri"/>
              </a:rPr>
              <a:t>of people</a:t>
            </a:r>
            <a:endParaRPr lang="en-US" sz="1200" dirty="0">
              <a:effectLst/>
              <a:latin typeface="Arial"/>
              <a:ea typeface="Calibri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2964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4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Language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that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b="1" u="sng" kern="1700" spc="1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does not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dirty="0" smtClean="0">
                <a:solidFill>
                  <a:srgbClr val="2E08B8"/>
                </a:solidFill>
                <a:latin typeface="Cerebral" panose="02000A00000000020000" pitchFamily="2" charset="0"/>
                <a:ea typeface="Antigone-Bold" panose="00000700000000000000" pitchFamily="2" charset="0"/>
              </a:rPr>
              <a:t>offend, demean 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dirty="0" smtClean="0">
                <a:solidFill>
                  <a:srgbClr val="2E08B8"/>
                </a:solidFill>
                <a:latin typeface="Cerebral" panose="02000A00000000020000" pitchFamily="2" charset="0"/>
                <a:ea typeface="Antigone-Bold" panose="00000700000000000000" pitchFamily="2" charset="0"/>
              </a:rPr>
              <a:t>exclude people</a:t>
            </a:r>
            <a:r>
              <a:rPr lang="en-US" sz="4800" dirty="0" smtClean="0">
                <a:solidFill>
                  <a:srgbClr val="2E08B8"/>
                </a:solidFill>
                <a:latin typeface="Cerebral" panose="02000A00000000020000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on the basis of gender, race, ethnicity, religion, age, ability or sexual orientation.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  <a:solidFill>
            <a:schemeClr val="bg1">
              <a:alpha val="57000"/>
            </a:schemeClr>
          </a:solidFill>
        </p:spPr>
        <p:txBody>
          <a:bodyPr>
            <a:noAutofit/>
          </a:bodyPr>
          <a:lstStyle/>
          <a:p>
            <a:r>
              <a:rPr lang="en-US" sz="7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bg2">
                      <a:lumMod val="10000"/>
                      <a:alpha val="40000"/>
                    </a:schemeClr>
                  </a:outerShdw>
                </a:effectLst>
                <a:latin typeface="Cerebral" panose="02000A00000000020000" pitchFamily="2" charset="0"/>
              </a:rPr>
              <a:t>BIAS-</a:t>
            </a:r>
            <a:r>
              <a:rPr lang="en-US" sz="7000" i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bg2">
                      <a:lumMod val="10000"/>
                      <a:alpha val="40000"/>
                    </a:schemeClr>
                  </a:outerShdw>
                </a:effectLst>
                <a:latin typeface="Cerebral" panose="02000A00000000020000" pitchFamily="2" charset="0"/>
              </a:rPr>
              <a:t>FREE</a:t>
            </a:r>
            <a:r>
              <a:rPr lang="en-US" sz="7000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schemeClr val="bg2">
                      <a:lumMod val="10000"/>
                      <a:alpha val="40000"/>
                    </a:schemeClr>
                  </a:outerShdw>
                </a:effectLst>
                <a:latin typeface="Cerebral" panose="02000A00000000020000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erebral" panose="02000A00000000020000" pitchFamily="2" charset="0"/>
              </a:rPr>
              <a:t>Language</a:t>
            </a:r>
            <a:endParaRPr lang="en-US" dirty="0">
              <a:solidFill>
                <a:srgbClr val="C00000"/>
              </a:solidFill>
              <a:latin typeface="Cerebral" panose="02000A0000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15240"/>
            <a:ext cx="6903720" cy="690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223</TotalTime>
  <Words>46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PowerPoint Presentation</vt:lpstr>
      <vt:lpstr>PowerPoint Presentation</vt:lpstr>
      <vt:lpstr>BIAS-FREE Language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jbridges</dc:creator>
  <cp:lastModifiedBy>Michael Gowans</cp:lastModifiedBy>
  <cp:revision>6</cp:revision>
  <cp:lastPrinted>2014-03-04T23:11:44Z</cp:lastPrinted>
  <dcterms:created xsi:type="dcterms:W3CDTF">2014-02-25T22:13:16Z</dcterms:created>
  <dcterms:modified xsi:type="dcterms:W3CDTF">2015-11-17T15:29:06Z</dcterms:modified>
</cp:coreProperties>
</file>