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3004800" cy="9753600"/>
  <p:notesSz cx="6858000" cy="9144000"/>
  <p:defaultTextStyle>
    <a:lvl1pPr algn="ctr" defTabSz="584200">
      <a:defRPr sz="3600">
        <a:solidFill>
          <a:srgbClr val="6E603B"/>
        </a:solidFill>
        <a:latin typeface="Palatino"/>
        <a:ea typeface="Palatino"/>
        <a:cs typeface="Palatino"/>
        <a:sym typeface="Palatino"/>
      </a:defRPr>
    </a:lvl1pPr>
    <a:lvl2pPr indent="228600" algn="ctr" defTabSz="584200">
      <a:defRPr sz="3600">
        <a:solidFill>
          <a:srgbClr val="6E603B"/>
        </a:solidFill>
        <a:latin typeface="Palatino"/>
        <a:ea typeface="Palatino"/>
        <a:cs typeface="Palatino"/>
        <a:sym typeface="Palatino"/>
      </a:defRPr>
    </a:lvl2pPr>
    <a:lvl3pPr indent="457200" algn="ctr" defTabSz="584200">
      <a:defRPr sz="3600">
        <a:solidFill>
          <a:srgbClr val="6E603B"/>
        </a:solidFill>
        <a:latin typeface="Palatino"/>
        <a:ea typeface="Palatino"/>
        <a:cs typeface="Palatino"/>
        <a:sym typeface="Palatino"/>
      </a:defRPr>
    </a:lvl3pPr>
    <a:lvl4pPr indent="685800" algn="ctr" defTabSz="584200">
      <a:defRPr sz="3600">
        <a:solidFill>
          <a:srgbClr val="6E603B"/>
        </a:solidFill>
        <a:latin typeface="Palatino"/>
        <a:ea typeface="Palatino"/>
        <a:cs typeface="Palatino"/>
        <a:sym typeface="Palatino"/>
      </a:defRPr>
    </a:lvl4pPr>
    <a:lvl5pPr indent="914400" algn="ctr" defTabSz="584200">
      <a:defRPr sz="3600">
        <a:solidFill>
          <a:srgbClr val="6E603B"/>
        </a:solidFill>
        <a:latin typeface="Palatino"/>
        <a:ea typeface="Palatino"/>
        <a:cs typeface="Palatino"/>
        <a:sym typeface="Palatino"/>
      </a:defRPr>
    </a:lvl5pPr>
    <a:lvl6pPr indent="1143000" algn="ctr" defTabSz="584200">
      <a:defRPr sz="3600">
        <a:solidFill>
          <a:srgbClr val="6E603B"/>
        </a:solidFill>
        <a:latin typeface="Palatino"/>
        <a:ea typeface="Palatino"/>
        <a:cs typeface="Palatino"/>
        <a:sym typeface="Palatino"/>
      </a:defRPr>
    </a:lvl6pPr>
    <a:lvl7pPr indent="1371600" algn="ctr" defTabSz="584200">
      <a:defRPr sz="3600">
        <a:solidFill>
          <a:srgbClr val="6E603B"/>
        </a:solidFill>
        <a:latin typeface="Palatino"/>
        <a:ea typeface="Palatino"/>
        <a:cs typeface="Palatino"/>
        <a:sym typeface="Palatino"/>
      </a:defRPr>
    </a:lvl7pPr>
    <a:lvl8pPr indent="1600200" algn="ctr" defTabSz="584200">
      <a:defRPr sz="3600">
        <a:solidFill>
          <a:srgbClr val="6E603B"/>
        </a:solidFill>
        <a:latin typeface="Palatino"/>
        <a:ea typeface="Palatino"/>
        <a:cs typeface="Palatino"/>
        <a:sym typeface="Palatino"/>
      </a:defRPr>
    </a:lvl8pPr>
    <a:lvl9pPr indent="1828800" algn="ctr" defTabSz="584200">
      <a:defRPr sz="3600">
        <a:solidFill>
          <a:srgbClr val="6E603B"/>
        </a:solidFill>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93741C"/>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Palatino"/>
          <a:ea typeface="Palatino"/>
          <a:cs typeface="Palatino"/>
        </a:font>
        <a:srgbClr val="FFFDE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Palatino"/>
          <a:ea typeface="Palatino"/>
          <a:cs typeface="Palatino"/>
        </a:font>
        <a:srgbClr val="93741C"/>
      </a:tcTxStyle>
      <a:tcStyle>
        <a:tcBdr>
          <a:left>
            <a:ln w="12700" cap="flat">
              <a:solidFill>
                <a:srgbClr val="808251"/>
              </a:solidFill>
              <a:prstDash val="solid"/>
              <a:miter lim="400000"/>
            </a:ln>
          </a:left>
          <a:right>
            <a:ln w="12700" cap="flat">
              <a:solidFill>
                <a:srgbClr val="808251"/>
              </a:solidFill>
              <a:prstDash val="solid"/>
              <a:miter lim="400000"/>
            </a:ln>
          </a:right>
          <a:top>
            <a:ln w="254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Palatino"/>
          <a:ea typeface="Palatino"/>
          <a:cs typeface="Palatino"/>
        </a:font>
        <a:srgbClr val="FFFDE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C7B018BB-80A7-4F77-B60F-C8B233D01FF8}"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9B854B">
                  <a:alpha val="56000"/>
                </a:srgbClr>
              </a:solidFill>
              <a:prstDash val="solid"/>
              <a:miter lim="400000"/>
            </a:ln>
          </a:top>
          <a:bottom>
            <a:ln w="12700" cap="flat">
              <a:solidFill>
                <a:srgbClr val="9B854B">
                  <a:alpha val="56000"/>
                </a:srgbClr>
              </a:solidFill>
              <a:prstDash val="solid"/>
              <a:miter lim="400000"/>
            </a:ln>
          </a:bottom>
          <a:insideH>
            <a:ln w="12700" cap="flat">
              <a:solidFill>
                <a:srgbClr val="9B854B">
                  <a:alpha val="56000"/>
                </a:srgbClr>
              </a:solidFill>
              <a:prstDash val="solid"/>
              <a:miter lim="400000"/>
            </a:ln>
          </a:insideH>
          <a:insideV>
            <a:ln w="12700" cap="flat">
              <a:noFill/>
              <a:miter lim="400000"/>
            </a:ln>
          </a:insideV>
        </a:tcBdr>
        <a:fill>
          <a:noFill/>
        </a:fill>
      </a:tcStyle>
    </a:wholeTbl>
    <a:band2H>
      <a:tcTxStyle/>
      <a:tcStyle>
        <a:tcBdr/>
        <a:fill>
          <a:solidFill>
            <a:srgbClr val="CC9833">
              <a:alpha val="8000"/>
            </a:srgbClr>
          </a:solidFill>
        </a:fill>
      </a:tcStyle>
    </a:band2H>
    <a:firstCol>
      <a:tcTxStyle b="off" i="off">
        <a:font>
          <a:latin typeface="Palatino"/>
          <a:ea typeface="Palatino"/>
          <a:cs typeface="Palatino"/>
        </a:font>
        <a:srgbClr val="5D5449">
          <a:alpha val="91000"/>
        </a:srgbClr>
      </a:tcTxStyle>
      <a:tcStyle>
        <a:tcBdr>
          <a:left>
            <a:ln w="12700" cap="flat">
              <a:solidFill>
                <a:srgbClr val="9B854B">
                  <a:alpha val="56000"/>
                </a:srgbClr>
              </a:solidFill>
              <a:prstDash val="solid"/>
              <a:miter lim="400000"/>
            </a:ln>
          </a:left>
          <a:right>
            <a:ln w="12700" cap="flat">
              <a:noFill/>
              <a:miter lim="400000"/>
            </a:ln>
          </a:right>
          <a:top>
            <a:ln w="12700" cap="flat">
              <a:solidFill>
                <a:srgbClr val="9B854B">
                  <a:alpha val="56000"/>
                </a:srgbClr>
              </a:solidFill>
              <a:prstDash val="solid"/>
              <a:miter lim="400000"/>
            </a:ln>
          </a:top>
          <a:bottom>
            <a:ln w="12700" cap="flat">
              <a:solidFill>
                <a:srgbClr val="9B854B">
                  <a:alpha val="56000"/>
                </a:srgbClr>
              </a:solidFill>
              <a:prstDash val="solid"/>
              <a:miter lim="400000"/>
            </a:ln>
          </a:bottom>
          <a:insideH>
            <a:ln w="12700" cap="flat">
              <a:solidFill>
                <a:srgbClr val="9B854B">
                  <a:alpha val="56000"/>
                </a:srgbClr>
              </a:solidFill>
              <a:prstDash val="solid"/>
              <a:miter lim="400000"/>
            </a:ln>
          </a:insideH>
          <a:insideV>
            <a:ln w="12700" cap="flat">
              <a:noFill/>
              <a:miter lim="400000"/>
            </a:ln>
          </a:insideV>
        </a:tcBdr>
        <a:fill>
          <a:solidFill>
            <a:srgbClr val="C6BAA9">
              <a:alpha val="31000"/>
            </a:srgbClr>
          </a:solidFill>
        </a:fill>
      </a:tcStyle>
    </a:firstCol>
    <a:la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25400" cap="flat">
              <a:solidFill>
                <a:srgbClr val="9B854B">
                  <a:alpha val="56000"/>
                </a:srgbClr>
              </a:solidFill>
              <a:prstDash val="solid"/>
              <a:miter lim="400000"/>
            </a:ln>
          </a:top>
          <a:bottom>
            <a:ln w="12700" cap="flat">
              <a:solidFill>
                <a:srgbClr val="9B854B">
                  <a:alpha val="56000"/>
                </a:srgbClr>
              </a:solidFill>
              <a:prstDash val="solid"/>
              <a:miter lim="400000"/>
            </a:ln>
          </a:bottom>
          <a:insideH>
            <a:ln w="12700" cap="flat">
              <a:solidFill>
                <a:srgbClr val="9B854B">
                  <a:alpha val="56000"/>
                </a:srgbClr>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9B854B">
                  <a:alpha val="10000"/>
                </a:srgbClr>
              </a:solidFill>
              <a:prstDash val="solid"/>
              <a:miter lim="400000"/>
            </a:ln>
          </a:top>
          <a:bottom>
            <a:ln w="12700" cap="flat">
              <a:solidFill>
                <a:srgbClr val="9B854B">
                  <a:alpha val="10000"/>
                </a:srgbClr>
              </a:solidFill>
              <a:prstDash val="solid"/>
              <a:miter lim="400000"/>
            </a:ln>
          </a:bottom>
          <a:insideH>
            <a:ln w="12700" cap="flat">
              <a:solidFill>
                <a:srgbClr val="9B854B">
                  <a:alpha val="10000"/>
                </a:srgbClr>
              </a:solidFill>
              <a:prstDash val="solid"/>
              <a:miter lim="400000"/>
            </a:ln>
          </a:insideH>
          <a:insideV>
            <a:ln w="12700" cap="flat">
              <a:noFill/>
              <a:miter lim="400000"/>
            </a:ln>
          </a:insideV>
        </a:tcBdr>
        <a:fill>
          <a:solidFill>
            <a:srgbClr val="A6BBBB"/>
          </a:solidFill>
        </a:fill>
      </a:tcStyle>
    </a:firstRow>
  </a:tblStyle>
  <a:tblStyle styleId="{EEE7283C-3CF3-47DC-8721-378D4A62B228}" styleName="">
    <a:tblBg/>
    <a:wholeTbl>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tcStyle>
    </a:wholeTbl>
    <a:band2H>
      <a:tcTxStyle/>
      <a:tcStyle>
        <a:tcBdr/>
        <a:fill>
          <a:blipFill rotWithShape="1">
            <a:blip xmlns:r="http://schemas.openxmlformats.org/officeDocument/2006/relationships" r:embed="rId1"/>
            <a:srcRect/>
            <a:tile tx="0" ty="0" sx="100000" sy="100000" flip="none" algn="tl"/>
          </a:blipFill>
        </a:fill>
      </a:tcStyle>
    </a:band2H>
    <a:firstCol>
      <a:tcTxStyle b="off" i="off">
        <a:font>
          <a:latin typeface="Palatino"/>
          <a:ea typeface="Palatino"/>
          <a:cs typeface="Palatino"/>
        </a:font>
        <a:srgbClr val="FFFDE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solidFill>
                <a:srgbClr val="FFFDEF"/>
              </a:solidFill>
              <a:prstDash val="solid"/>
              <a:miter lim="400000"/>
            </a:ln>
          </a:insideV>
        </a:tcBdr>
      </a:tcStyle>
    </a:firstCol>
    <a:la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tcStyle>
    </a:lastRow>
    <a:fir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tcStyle>
    </a:firstRow>
  </a:tblStyle>
  <a:tblStyle styleId="{CF821DB8-F4EB-4A41-A1BA-3FCAFE7338EE}"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653B32">
                  <a:alpha val="51000"/>
                </a:srgbClr>
              </a:solidFill>
              <a:custDash>
                <a:ds d="200000" sp="200000"/>
              </a:custDash>
              <a:miter lim="400000"/>
            </a:ln>
          </a:top>
          <a:bottom>
            <a:ln w="12700" cap="flat">
              <a:solidFill>
                <a:srgbClr val="653B32">
                  <a:alpha val="51000"/>
                </a:srgbClr>
              </a:solidFill>
              <a:custDash>
                <a:ds d="200000" sp="200000"/>
              </a:custDash>
              <a:miter lim="400000"/>
            </a:ln>
          </a:bottom>
          <a:insideH>
            <a:ln w="12700" cap="flat">
              <a:solidFill>
                <a:srgbClr val="653B32">
                  <a:alpha val="51000"/>
                </a:srgbClr>
              </a:solidFill>
              <a:custDash>
                <a:ds d="200000" sp="200000"/>
              </a:custDash>
              <a:miter lim="400000"/>
            </a:ln>
          </a:insideH>
          <a:insideV>
            <a:ln w="12700" cap="flat">
              <a:noFill/>
              <a:miter lim="400000"/>
            </a:ln>
          </a:insideV>
        </a:tcBdr>
        <a:fill>
          <a:noFill/>
        </a:fill>
      </a:tcStyle>
    </a:wholeTbl>
    <a:band2H>
      <a:tcTxStyle/>
      <a:tcStyle>
        <a:tcBdr/>
        <a:fill>
          <a:solidFill>
            <a:srgbClr val="D1C6B8">
              <a:alpha val="31000"/>
            </a:srgbClr>
          </a:solidFill>
        </a:fill>
      </a:tcStyle>
    </a:band2H>
    <a:firstCol>
      <a:tcTxStyle b="off" i="off">
        <a:font>
          <a:latin typeface="Palatino"/>
          <a:ea typeface="Palatino"/>
          <a:cs typeface="Palatino"/>
        </a:font>
        <a:srgbClr val="5D5449">
          <a:alpha val="91000"/>
        </a:srgbClr>
      </a:tcTxStyle>
      <a:tcStyle>
        <a:tcBdr>
          <a:left>
            <a:ln w="12700" cap="flat">
              <a:solidFill>
                <a:srgbClr val="653B32">
                  <a:alpha val="51000"/>
                </a:srgbClr>
              </a:solidFill>
              <a:prstDash val="solid"/>
              <a:miter lim="400000"/>
            </a:ln>
          </a:left>
          <a:right>
            <a:ln w="12700" cap="flat">
              <a:solidFill>
                <a:srgbClr val="653B32">
                  <a:alpha val="51000"/>
                </a:srgbClr>
              </a:solidFill>
              <a:prstDash val="solid"/>
              <a:miter lim="400000"/>
            </a:ln>
          </a:right>
          <a:top>
            <a:ln w="12700" cap="flat">
              <a:solidFill>
                <a:srgbClr val="653B32">
                  <a:alpha val="51000"/>
                </a:srgbClr>
              </a:solidFill>
              <a:custDash>
                <a:ds d="200000" sp="200000"/>
              </a:custDash>
              <a:miter lim="400000"/>
            </a:ln>
          </a:top>
          <a:bottom>
            <a:ln w="12700" cap="flat">
              <a:solidFill>
                <a:srgbClr val="653B32">
                  <a:alpha val="51000"/>
                </a:srgbClr>
              </a:solidFill>
              <a:custDash>
                <a:ds d="200000" sp="200000"/>
              </a:custDash>
              <a:miter lim="400000"/>
            </a:ln>
          </a:bottom>
          <a:insideH>
            <a:ln w="12700" cap="flat">
              <a:solidFill>
                <a:srgbClr val="653B32">
                  <a:alpha val="51000"/>
                </a:srgbClr>
              </a:solidFill>
              <a:custDash>
                <a:ds d="200000" sp="200000"/>
              </a:custDash>
              <a:miter lim="400000"/>
            </a:ln>
          </a:insideH>
          <a:insideV>
            <a:ln w="12700" cap="flat">
              <a:solidFill>
                <a:srgbClr val="653B32">
                  <a:alpha val="51000"/>
                </a:srgbClr>
              </a:solidFill>
              <a:prstDash val="solid"/>
              <a:miter lim="400000"/>
            </a:ln>
          </a:insideV>
        </a:tcBdr>
        <a:fill>
          <a:noFill/>
        </a:fill>
      </a:tcStyle>
    </a:firstCol>
    <a:la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653B32">
                  <a:alpha val="51000"/>
                </a:srgbClr>
              </a:solidFill>
              <a:prstDash val="solid"/>
              <a:miter lim="400000"/>
            </a:ln>
          </a:top>
          <a:bottom>
            <a:ln w="12700" cap="flat">
              <a:solidFill>
                <a:srgbClr val="653B32">
                  <a:alpha val="51000"/>
                </a:srgbClr>
              </a:solidFill>
              <a:prstDash val="solid"/>
              <a:miter lim="400000"/>
            </a:ln>
          </a:bottom>
          <a:insideH>
            <a:ln w="12700" cap="flat">
              <a:solidFill>
                <a:srgbClr val="653B32">
                  <a:alpha val="51000"/>
                </a:srgbClr>
              </a:solidFill>
              <a:prstDash val="solid"/>
              <a:miter lim="400000"/>
            </a:ln>
          </a:insideH>
          <a:insideV>
            <a:ln w="12700" cap="flat">
              <a:noFill/>
              <a:miter lim="400000"/>
            </a:ln>
          </a:insideV>
        </a:tcBdr>
      </a:tcStyle>
    </a:lastRow>
    <a:fir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653B32">
                  <a:alpha val="51000"/>
                </a:srgbClr>
              </a:solidFill>
              <a:prstDash val="solid"/>
              <a:miter lim="400000"/>
            </a:ln>
          </a:top>
          <a:bottom>
            <a:ln w="12700" cap="flat">
              <a:solidFill>
                <a:srgbClr val="653B32">
                  <a:alpha val="51000"/>
                </a:srgbClr>
              </a:solidFill>
              <a:prstDash val="solid"/>
              <a:miter lim="400000"/>
            </a:ln>
          </a:bottom>
          <a:insideH>
            <a:ln w="12700" cap="flat">
              <a:solidFill>
                <a:srgbClr val="653B32">
                  <a:alpha val="51000"/>
                </a:srgbClr>
              </a:solidFill>
              <a:prstDash val="solid"/>
              <a:miter lim="400000"/>
            </a:ln>
          </a:insideH>
          <a:insideV>
            <a:ln w="12700" cap="flat">
              <a:noFill/>
              <a:miter lim="400000"/>
            </a:ln>
          </a:insideV>
        </a:tcBdr>
      </a:tcStyle>
    </a:firstRow>
  </a:tblStyle>
  <a:tblStyle styleId="{33BA23B1-9221-436E-865A-0063620EA4FD}"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6BAA9">
              <a:alpha val="31000"/>
            </a:srgbClr>
          </a:solidFill>
        </a:fill>
      </a:tcStyle>
    </a:wholeTbl>
    <a:band2H>
      <a:tcTxStyle/>
      <a:tcStyle>
        <a:tcBdr/>
        <a:fill>
          <a:solidFill>
            <a:srgbClr val="C6BAA9">
              <a:alpha val="31000"/>
            </a:srgbClr>
          </a:solidFill>
        </a:fill>
      </a:tcStyle>
    </a:band2H>
    <a:firstCol>
      <a:tcTxStyle b="off" i="off">
        <a:font>
          <a:latin typeface="Palatino"/>
          <a:ea typeface="Palatino"/>
          <a:cs typeface="Palatino"/>
        </a:font>
        <a:srgbClr val="5D5449">
          <a:alpha val="91000"/>
        </a:srgbClr>
      </a:tcTxStyle>
      <a:tcStyle>
        <a:tcBdr>
          <a:left>
            <a:ln w="25400" cap="flat">
              <a:noFill/>
              <a:miter lim="400000"/>
            </a:ln>
          </a:left>
          <a:right>
            <a:ln w="12700" cap="flat">
              <a:solidFill>
                <a:srgbClr val="797B80">
                  <a:alpha val="8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797C80">
                  <a:alpha val="80000"/>
                </a:srgbClr>
              </a:solidFill>
              <a:prstDash val="solid"/>
              <a:miter lim="400000"/>
            </a:ln>
          </a:insideV>
        </a:tcBdr>
        <a:fill>
          <a:solidFill>
            <a:srgbClr val="C6BAA9">
              <a:alpha val="31000"/>
            </a:srgbClr>
          </a:solidFill>
        </a:fill>
      </a:tcStyle>
    </a:firstCol>
    <a:la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12700" cap="flat">
              <a:solidFill>
                <a:srgbClr val="797B80">
                  <a:alpha val="80000"/>
                </a:srgbClr>
              </a:solidFill>
              <a:prstDash val="solid"/>
              <a:miter lim="400000"/>
            </a:ln>
          </a:top>
          <a:bottom>
            <a:ln w="25400" cap="flat">
              <a:noFill/>
              <a:miter lim="400000"/>
            </a:ln>
          </a:bottom>
          <a:insideH>
            <a:ln w="12700" cap="flat">
              <a:solidFill>
                <a:srgbClr val="797B80">
                  <a:alpha val="80000"/>
                </a:srgbClr>
              </a:solidFill>
              <a:prstDash val="solid"/>
              <a:miter lim="400000"/>
            </a:ln>
          </a:insideH>
          <a:insideV>
            <a:ln w="12700" cap="flat">
              <a:noFill/>
              <a:miter lim="400000"/>
            </a:ln>
          </a:insideV>
        </a:tcBdr>
        <a:fill>
          <a:solidFill>
            <a:srgbClr val="51504B">
              <a:alpha val="80000"/>
            </a:srgbClr>
          </a:solidFill>
        </a:fill>
      </a:tcStyle>
    </a:lastRow>
    <a:firstRow>
      <a:tcTxStyle b="off" i="off">
        <a:font>
          <a:latin typeface="Palatino"/>
          <a:ea typeface="Palatino"/>
          <a:cs typeface="Palatino"/>
        </a:font>
        <a:srgbClr val="FFFDEF"/>
      </a:tcTxStyle>
      <a:tcStyle>
        <a:tcBdr>
          <a:left>
            <a:ln w="12700" cap="flat">
              <a:noFill/>
              <a:miter lim="400000"/>
            </a:ln>
          </a:left>
          <a:right>
            <a:ln w="12700" cap="flat">
              <a:noFill/>
              <a:miter lim="400000"/>
            </a:ln>
          </a:right>
          <a:top>
            <a:ln w="25400" cap="flat">
              <a:noFill/>
              <a:miter lim="400000"/>
            </a:ln>
          </a:top>
          <a:bottom>
            <a:ln w="12700" cap="flat">
              <a:solidFill>
                <a:srgbClr val="797B80">
                  <a:alpha val="80000"/>
                </a:srgbClr>
              </a:solidFill>
              <a:prstDash val="solid"/>
              <a:miter lim="400000"/>
            </a:ln>
          </a:bottom>
          <a:insideH>
            <a:ln w="12700" cap="flat">
              <a:solidFill>
                <a:srgbClr val="797B80">
                  <a:alpha val="80000"/>
                </a:srgbClr>
              </a:solidFill>
              <a:prstDash val="solid"/>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5C5A52"/>
              </a:solidFill>
              <a:custDash>
                <a:ds d="200000" sp="200000"/>
              </a:custDash>
              <a:miter lim="400000"/>
            </a:ln>
          </a:top>
          <a:bottom>
            <a:ln w="12700" cap="flat">
              <a:solidFill>
                <a:srgbClr val="5C5A52"/>
              </a:solidFill>
              <a:custDash>
                <a:ds d="200000" sp="200000"/>
              </a:custDash>
              <a:miter lim="400000"/>
            </a:ln>
          </a:bottom>
          <a:insideH>
            <a:ln w="12700" cap="flat">
              <a:solidFill>
                <a:srgbClr val="5C5A52"/>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Palatino"/>
          <a:ea typeface="Palatino"/>
          <a:cs typeface="Palatino"/>
        </a:font>
        <a:srgbClr val="5D5449">
          <a:alpha val="91000"/>
        </a:srgbClr>
      </a:tcTxStyle>
      <a:tcStyle>
        <a:tcBdr>
          <a:left>
            <a:ln w="12700" cap="flat">
              <a:noFill/>
              <a:miter lim="400000"/>
            </a:ln>
          </a:left>
          <a:right>
            <a:ln w="12700" cap="flat">
              <a:solidFill>
                <a:srgbClr val="5C5A52"/>
              </a:solidFill>
              <a:prstDash val="solid"/>
              <a:miter lim="400000"/>
            </a:ln>
          </a:right>
          <a:top>
            <a:ln w="12700" cap="flat">
              <a:solidFill>
                <a:srgbClr val="5C5A52"/>
              </a:solidFill>
              <a:custDash>
                <a:ds d="200000" sp="200000"/>
              </a:custDash>
              <a:miter lim="400000"/>
            </a:ln>
          </a:top>
          <a:bottom>
            <a:ln w="12700" cap="flat">
              <a:solidFill>
                <a:srgbClr val="5C5A52"/>
              </a:solidFill>
              <a:custDash>
                <a:ds d="200000" sp="200000"/>
              </a:custDash>
              <a:miter lim="400000"/>
            </a:ln>
          </a:bottom>
          <a:insideH>
            <a:ln w="12700" cap="flat">
              <a:solidFill>
                <a:srgbClr val="5C5A52"/>
              </a:solidFill>
              <a:custDash>
                <a:ds d="200000" sp="200000"/>
              </a:custDash>
              <a:miter lim="400000"/>
            </a:ln>
          </a:insideH>
          <a:insideV>
            <a:ln w="12700" cap="flat">
              <a:solidFill>
                <a:srgbClr val="5C5A52"/>
              </a:solidFill>
              <a:custDash>
                <a:ds d="200000" sp="200000"/>
              </a:custDash>
              <a:miter lim="400000"/>
            </a:ln>
          </a:insideV>
        </a:tcBdr>
        <a:fill>
          <a:noFill/>
        </a:fill>
      </a:tcStyle>
    </a:firstCol>
    <a:la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solidFill>
                <a:srgbClr val="5C5A52"/>
              </a:solidFill>
              <a:prstDash val="solid"/>
              <a:miter lim="400000"/>
            </a:ln>
          </a:top>
          <a:bottom>
            <a:ln w="12700" cap="flat">
              <a:noFill/>
              <a:miter lim="400000"/>
            </a:ln>
          </a:bottom>
          <a:insideH>
            <a:ln w="12700" cap="flat">
              <a:solidFill>
                <a:srgbClr val="5C5A52"/>
              </a:solidFill>
              <a:custDash>
                <a:ds d="200000" sp="200000"/>
              </a:custDash>
              <a:miter lim="400000"/>
            </a:ln>
          </a:insideH>
          <a:insideV>
            <a:ln w="12700" cap="flat">
              <a:noFill/>
              <a:miter lim="400000"/>
            </a:ln>
          </a:insideV>
        </a:tcBdr>
        <a:fill>
          <a:noFill/>
        </a:fill>
      </a:tcStyle>
    </a:lastRow>
    <a:firstRow>
      <a:tcTxStyle b="off" i="off">
        <a:font>
          <a:latin typeface="Palatino"/>
          <a:ea typeface="Palatino"/>
          <a:cs typeface="Palatino"/>
        </a:font>
        <a:srgbClr val="5D5449">
          <a:alpha val="91000"/>
        </a:srgbClr>
      </a:tcTxStyle>
      <a:tcStyle>
        <a:tcBdr>
          <a:left>
            <a:ln w="12700" cap="flat">
              <a:noFill/>
              <a:miter lim="400000"/>
            </a:ln>
          </a:left>
          <a:right>
            <a:ln w="12700" cap="flat">
              <a:noFill/>
              <a:miter lim="400000"/>
            </a:ln>
          </a:right>
          <a:top>
            <a:ln w="12700" cap="flat">
              <a:noFill/>
              <a:miter lim="400000"/>
            </a:ln>
          </a:top>
          <a:bottom>
            <a:ln w="12700" cap="flat">
              <a:solidFill>
                <a:srgbClr val="5C5A52"/>
              </a:solidFill>
              <a:prstDash val="solid"/>
              <a:miter lim="400000"/>
            </a:ln>
          </a:bottom>
          <a:insideH>
            <a:ln w="12700" cap="flat">
              <a:solidFill>
                <a:srgbClr val="5C5A52"/>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02" y="-7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_rels/tableStyles.x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71955592"/>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270000" y="2540000"/>
            <a:ext cx="10464800" cy="2603500"/>
          </a:xfrm>
          <a:prstGeom prst="rect">
            <a:avLst/>
          </a:prstGeom>
        </p:spPr>
        <p:txBody>
          <a:bodyPr anchor="b"/>
          <a:lstStyle>
            <a:lvl1pPr>
              <a:lnSpc>
                <a:spcPct val="80000"/>
              </a:lnSpc>
              <a:defRPr>
                <a:solidFill>
                  <a:srgbClr val="3E382B"/>
                </a:solidFill>
                <a:effectLst>
                  <a:outerShdw blurRad="38100" dist="12700" dir="5400000" rotWithShape="0">
                    <a:srgbClr val="E0DEC7">
                      <a:alpha val="80000"/>
                    </a:srgbClr>
                  </a:outerShdw>
                </a:effectLst>
              </a:defRPr>
            </a:lvl1pPr>
          </a:lstStyle>
          <a:p>
            <a:pPr lvl="0">
              <a:defRPr sz="1800" spc="0">
                <a:solidFill>
                  <a:srgbClr val="000000"/>
                </a:solidFill>
                <a:effectLst/>
              </a:defRPr>
            </a:pPr>
            <a:r>
              <a:rPr sz="7000" spc="70">
                <a:solidFill>
                  <a:srgbClr val="3E382B"/>
                </a:solidFill>
                <a:effectLst>
                  <a:outerShdw blurRad="38100" dist="12700" dir="5400000" rotWithShape="0">
                    <a:srgbClr val="E0DEC7">
                      <a:alpha val="80000"/>
                    </a:srgbClr>
                  </a:outerShdw>
                </a:effectLst>
              </a:rPr>
              <a:t>Title Text</a:t>
            </a:r>
          </a:p>
        </p:txBody>
      </p:sp>
      <p:sp>
        <p:nvSpPr>
          <p:cNvPr id="6" name="Shape 6"/>
          <p:cNvSpPr>
            <a:spLocks noGrp="1"/>
          </p:cNvSpPr>
          <p:nvPr>
            <p:ph type="body" idx="1"/>
          </p:nvPr>
        </p:nvSpPr>
        <p:spPr>
          <a:xfrm>
            <a:off x="1270000" y="5130800"/>
            <a:ext cx="10464800" cy="1270000"/>
          </a:xfrm>
          <a:prstGeom prst="rect">
            <a:avLst/>
          </a:prstGeom>
        </p:spPr>
        <p:txBody>
          <a:bodyPr anchor="t"/>
          <a:lstStyle>
            <a:lvl1pPr marL="0" indent="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2286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4572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6858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9144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270000" y="6845300"/>
            <a:ext cx="10464800" cy="1244600"/>
          </a:xfrm>
          <a:prstGeom prst="rect">
            <a:avLst/>
          </a:prstGeom>
        </p:spPr>
        <p:txBody>
          <a:bodyPr/>
          <a:lstStyle>
            <a:lvl1pPr>
              <a:lnSpc>
                <a:spcPct val="80000"/>
              </a:lnSpc>
              <a:defRPr>
                <a:solidFill>
                  <a:srgbClr val="3E382B"/>
                </a:solidFill>
                <a:effectLst>
                  <a:outerShdw blurRad="38100" dist="12700" dir="5400000" rotWithShape="0">
                    <a:srgbClr val="E0DEC7">
                      <a:alpha val="80000"/>
                    </a:srgbClr>
                  </a:outerShdw>
                </a:effectLst>
              </a:defRPr>
            </a:lvl1pPr>
          </a:lstStyle>
          <a:p>
            <a:pPr lvl="0">
              <a:defRPr sz="1800" spc="0">
                <a:solidFill>
                  <a:srgbClr val="000000"/>
                </a:solidFill>
                <a:effectLst/>
              </a:defRPr>
            </a:pPr>
            <a:r>
              <a:rPr sz="7000" spc="70">
                <a:solidFill>
                  <a:srgbClr val="3E382B"/>
                </a:solidFill>
                <a:effectLst>
                  <a:outerShdw blurRad="38100" dist="12700" dir="5400000" rotWithShape="0">
                    <a:srgbClr val="E0DEC7">
                      <a:alpha val="80000"/>
                    </a:srgbClr>
                  </a:outerShdw>
                </a:effectLst>
              </a:rPr>
              <a:t>Title Text</a:t>
            </a:r>
          </a:p>
        </p:txBody>
      </p:sp>
      <p:sp>
        <p:nvSpPr>
          <p:cNvPr id="9" name="Shape 9"/>
          <p:cNvSpPr>
            <a:spLocks noGrp="1"/>
          </p:cNvSpPr>
          <p:nvPr>
            <p:ph type="body" idx="1"/>
          </p:nvPr>
        </p:nvSpPr>
        <p:spPr>
          <a:xfrm>
            <a:off x="1270000" y="8077200"/>
            <a:ext cx="10464800" cy="1244600"/>
          </a:xfrm>
          <a:prstGeom prst="rect">
            <a:avLst/>
          </a:prstGeom>
        </p:spPr>
        <p:txBody>
          <a:bodyPr anchor="t"/>
          <a:lstStyle>
            <a:lvl1pPr marL="0" indent="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2286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4572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6858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9144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587500" y="3568700"/>
            <a:ext cx="10464800" cy="2603500"/>
          </a:xfrm>
          <a:prstGeom prst="rect">
            <a:avLst/>
          </a:prstGeom>
        </p:spPr>
        <p:txBody>
          <a:bodyPr/>
          <a:lstStyle/>
          <a:p>
            <a:pPr lvl="0">
              <a:defRPr sz="1800" spc="0">
                <a:solidFill>
                  <a:srgbClr val="000000"/>
                </a:solidFill>
              </a:defRPr>
            </a:pPr>
            <a:r>
              <a:rPr sz="7000" spc="70">
                <a:solidFill>
                  <a:srgbClr val="6E603B"/>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155700" y="1828800"/>
            <a:ext cx="6070600" cy="3302000"/>
          </a:xfrm>
          <a:prstGeom prst="rect">
            <a:avLst/>
          </a:prstGeom>
        </p:spPr>
        <p:txBody>
          <a:bodyPr anchor="b"/>
          <a:lstStyle/>
          <a:p>
            <a:pPr lvl="0">
              <a:defRPr sz="1800" spc="0">
                <a:solidFill>
                  <a:srgbClr val="000000"/>
                </a:solidFill>
              </a:defRPr>
            </a:pPr>
            <a:r>
              <a:rPr sz="7000" spc="70">
                <a:solidFill>
                  <a:srgbClr val="6E603B"/>
                </a:solidFill>
              </a:rPr>
              <a:t>Title Text</a:t>
            </a:r>
          </a:p>
        </p:txBody>
      </p:sp>
      <p:sp>
        <p:nvSpPr>
          <p:cNvPr id="14" name="Shape 14"/>
          <p:cNvSpPr>
            <a:spLocks noGrp="1"/>
          </p:cNvSpPr>
          <p:nvPr>
            <p:ph type="body" idx="1"/>
          </p:nvPr>
        </p:nvSpPr>
        <p:spPr>
          <a:xfrm>
            <a:off x="1155700" y="5168900"/>
            <a:ext cx="6070600" cy="3302000"/>
          </a:xfrm>
          <a:prstGeom prst="rect">
            <a:avLst/>
          </a:prstGeom>
        </p:spPr>
        <p:txBody>
          <a:bodyPr anchor="t"/>
          <a:lstStyle>
            <a:lvl1pPr marL="0" indent="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2286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4572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6858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914400" algn="ctr">
              <a:spcBef>
                <a:spcPts val="600"/>
              </a:spcBef>
              <a:buSzTx/>
              <a:buFontTx/>
              <a:buNone/>
              <a:defRPr spc="36">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93741C"/>
                </a:solidFill>
              </a:rPr>
              <a:t>Body Level One</a:t>
            </a:r>
          </a:p>
          <a:p>
            <a:pPr lvl="1">
              <a:defRPr sz="1800">
                <a:solidFill>
                  <a:srgbClr val="000000"/>
                </a:solidFill>
              </a:defRPr>
            </a:pPr>
            <a:r>
              <a:rPr sz="3600">
                <a:solidFill>
                  <a:srgbClr val="93741C"/>
                </a:solidFill>
              </a:rPr>
              <a:t>Body Level Two</a:t>
            </a:r>
          </a:p>
          <a:p>
            <a:pPr lvl="2">
              <a:defRPr sz="1800">
                <a:solidFill>
                  <a:srgbClr val="000000"/>
                </a:solidFill>
              </a:defRPr>
            </a:pPr>
            <a:r>
              <a:rPr sz="3600">
                <a:solidFill>
                  <a:srgbClr val="93741C"/>
                </a:solidFill>
              </a:rPr>
              <a:t>Body Level Three</a:t>
            </a:r>
          </a:p>
          <a:p>
            <a:pPr lvl="3">
              <a:defRPr sz="1800">
                <a:solidFill>
                  <a:srgbClr val="000000"/>
                </a:solidFill>
              </a:defRPr>
            </a:pPr>
            <a:r>
              <a:rPr sz="3600">
                <a:solidFill>
                  <a:srgbClr val="93741C"/>
                </a:solidFill>
              </a:rPr>
              <a:t>Body Level Four</a:t>
            </a:r>
          </a:p>
          <a:p>
            <a:pPr lvl="4">
              <a:defRPr sz="1800">
                <a:solidFill>
                  <a:srgbClr val="000000"/>
                </a:solidFill>
              </a:defRPr>
            </a:pPr>
            <a:r>
              <a:rPr sz="3600">
                <a:solidFill>
                  <a:srgbClr val="93741C"/>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Title Text</a:t>
            </a:r>
          </a:p>
        </p:txBody>
      </p:sp>
      <p:sp>
        <p:nvSpPr>
          <p:cNvPr id="22" name="Shape 22"/>
          <p:cNvSpPr>
            <a:spLocks noGrp="1"/>
          </p:cNvSpPr>
          <p:nvPr>
            <p:ph type="body" idx="1"/>
          </p:nvPr>
        </p:nvSpPr>
        <p:spPr>
          <a:xfrm>
            <a:off x="1587500" y="2743200"/>
            <a:ext cx="5041900" cy="6032500"/>
          </a:xfrm>
          <a:prstGeom prst="rect">
            <a:avLst/>
          </a:prstGeom>
        </p:spPr>
        <p:txBody>
          <a:bodyPr/>
          <a:lstStyle>
            <a:lvl1pPr marL="406400" indent="-406400">
              <a:spcBef>
                <a:spcPts val="3200"/>
              </a:spcBef>
              <a:buBlip>
                <a:blip r:embed="rId2"/>
              </a:buBlip>
              <a:defRPr sz="3200"/>
            </a:lvl1pPr>
            <a:lvl2pPr marL="812800" indent="-406400">
              <a:spcBef>
                <a:spcPts val="3200"/>
              </a:spcBef>
              <a:buBlip>
                <a:blip r:embed="rId2"/>
              </a:buBlip>
              <a:defRPr sz="3200"/>
            </a:lvl2pPr>
            <a:lvl3pPr marL="1219200" indent="-406400">
              <a:spcBef>
                <a:spcPts val="3200"/>
              </a:spcBef>
              <a:buBlip>
                <a:blip r:embed="rId2"/>
              </a:buBlip>
              <a:defRPr sz="3200"/>
            </a:lvl3pPr>
            <a:lvl4pPr marL="1625600" indent="-406400">
              <a:spcBef>
                <a:spcPts val="3200"/>
              </a:spcBef>
              <a:buBlip>
                <a:blip r:embed="rId2"/>
              </a:buBlip>
              <a:defRPr sz="3200"/>
            </a:lvl4pPr>
            <a:lvl5pPr marL="2032000" indent="-406400">
              <a:spcBef>
                <a:spcPts val="3200"/>
              </a:spcBef>
              <a:buBlip>
                <a:blip r:embed="rId2"/>
              </a:buBlip>
              <a:defRPr sz="3200"/>
            </a:lvl5pPr>
          </a:lstStyle>
          <a:p>
            <a:pPr lvl="0">
              <a:defRPr sz="1800">
                <a:solidFill>
                  <a:srgbClr val="000000"/>
                </a:solidFill>
              </a:defRPr>
            </a:pPr>
            <a:r>
              <a:rPr sz="3200">
                <a:solidFill>
                  <a:srgbClr val="93741C"/>
                </a:solidFill>
              </a:rPr>
              <a:t>Body Level One</a:t>
            </a:r>
          </a:p>
          <a:p>
            <a:pPr lvl="1">
              <a:defRPr sz="1800">
                <a:solidFill>
                  <a:srgbClr val="000000"/>
                </a:solidFill>
              </a:defRPr>
            </a:pPr>
            <a:r>
              <a:rPr sz="3200">
                <a:solidFill>
                  <a:srgbClr val="93741C"/>
                </a:solidFill>
              </a:rPr>
              <a:t>Body Level Two</a:t>
            </a:r>
          </a:p>
          <a:p>
            <a:pPr lvl="2">
              <a:defRPr sz="1800">
                <a:solidFill>
                  <a:srgbClr val="000000"/>
                </a:solidFill>
              </a:defRPr>
            </a:pPr>
            <a:r>
              <a:rPr sz="3200">
                <a:solidFill>
                  <a:srgbClr val="93741C"/>
                </a:solidFill>
              </a:rPr>
              <a:t>Body Level Three</a:t>
            </a:r>
          </a:p>
          <a:p>
            <a:pPr lvl="3">
              <a:defRPr sz="1800">
                <a:solidFill>
                  <a:srgbClr val="000000"/>
                </a:solidFill>
              </a:defRPr>
            </a:pPr>
            <a:r>
              <a:rPr sz="3200">
                <a:solidFill>
                  <a:srgbClr val="93741C"/>
                </a:solidFill>
              </a:rPr>
              <a:t>Body Level Four</a:t>
            </a:r>
          </a:p>
          <a:p>
            <a:pPr lvl="4">
              <a:defRPr sz="1800">
                <a:solidFill>
                  <a:srgbClr val="000000"/>
                </a:solidFill>
              </a:defRPr>
            </a:pPr>
            <a:r>
              <a:rPr sz="3200">
                <a:solidFill>
                  <a:srgbClr val="93741C"/>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587500" y="1270000"/>
            <a:ext cx="10464800" cy="72136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93741C"/>
                </a:solidFill>
              </a:rPr>
              <a:t>Body Level One</a:t>
            </a:r>
          </a:p>
          <a:p>
            <a:pPr lvl="1">
              <a:defRPr sz="1800">
                <a:solidFill>
                  <a:srgbClr val="000000"/>
                </a:solidFill>
              </a:defRPr>
            </a:pPr>
            <a:r>
              <a:rPr sz="3600">
                <a:solidFill>
                  <a:srgbClr val="93741C"/>
                </a:solidFill>
              </a:rPr>
              <a:t>Body Level Two</a:t>
            </a:r>
          </a:p>
          <a:p>
            <a:pPr lvl="2">
              <a:defRPr sz="1800">
                <a:solidFill>
                  <a:srgbClr val="000000"/>
                </a:solidFill>
              </a:defRPr>
            </a:pPr>
            <a:r>
              <a:rPr sz="3600">
                <a:solidFill>
                  <a:srgbClr val="93741C"/>
                </a:solidFill>
              </a:rPr>
              <a:t>Body Level Three</a:t>
            </a:r>
          </a:p>
          <a:p>
            <a:pPr lvl="3">
              <a:defRPr sz="1800">
                <a:solidFill>
                  <a:srgbClr val="000000"/>
                </a:solidFill>
              </a:defRPr>
            </a:pPr>
            <a:r>
              <a:rPr sz="3600">
                <a:solidFill>
                  <a:srgbClr val="93741C"/>
                </a:solidFill>
              </a:rPr>
              <a:t>Body Level Four</a:t>
            </a:r>
          </a:p>
          <a:p>
            <a:pPr lvl="4">
              <a:defRPr sz="1800">
                <a:solidFill>
                  <a:srgbClr val="000000"/>
                </a:solidFill>
              </a:defRPr>
            </a:pPr>
            <a:r>
              <a:rPr sz="3600">
                <a:solidFill>
                  <a:srgbClr val="93741C"/>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87500" y="254000"/>
            <a:ext cx="10464800" cy="2349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spc="0">
                <a:solidFill>
                  <a:srgbClr val="000000"/>
                </a:solidFill>
              </a:defRPr>
            </a:pPr>
            <a:r>
              <a:rPr sz="7000" spc="70">
                <a:solidFill>
                  <a:srgbClr val="6E603B"/>
                </a:solidFill>
              </a:rPr>
              <a:t>Title Text</a:t>
            </a:r>
          </a:p>
        </p:txBody>
      </p:sp>
      <p:sp>
        <p:nvSpPr>
          <p:cNvPr id="3" name="Shape 3"/>
          <p:cNvSpPr>
            <a:spLocks noGrp="1"/>
          </p:cNvSpPr>
          <p:nvPr>
            <p:ph type="body" idx="1"/>
          </p:nvPr>
        </p:nvSpPr>
        <p:spPr>
          <a:xfrm>
            <a:off x="1587500" y="2730500"/>
            <a:ext cx="10464800" cy="6032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pPr lvl="0">
              <a:defRPr sz="1800">
                <a:solidFill>
                  <a:srgbClr val="000000"/>
                </a:solidFill>
              </a:defRPr>
            </a:pPr>
            <a:r>
              <a:rPr sz="3600">
                <a:solidFill>
                  <a:srgbClr val="93741C"/>
                </a:solidFill>
              </a:rPr>
              <a:t>Body Level One</a:t>
            </a:r>
          </a:p>
          <a:p>
            <a:pPr lvl="1">
              <a:defRPr sz="1800">
                <a:solidFill>
                  <a:srgbClr val="000000"/>
                </a:solidFill>
              </a:defRPr>
            </a:pPr>
            <a:r>
              <a:rPr sz="3600">
                <a:solidFill>
                  <a:srgbClr val="93741C"/>
                </a:solidFill>
              </a:rPr>
              <a:t>Body Level Two</a:t>
            </a:r>
          </a:p>
          <a:p>
            <a:pPr lvl="2">
              <a:defRPr sz="1800">
                <a:solidFill>
                  <a:srgbClr val="000000"/>
                </a:solidFill>
              </a:defRPr>
            </a:pPr>
            <a:r>
              <a:rPr sz="3600">
                <a:solidFill>
                  <a:srgbClr val="93741C"/>
                </a:solidFill>
              </a:rPr>
              <a:t>Body Level Three</a:t>
            </a:r>
          </a:p>
          <a:p>
            <a:pPr lvl="3">
              <a:defRPr sz="1800">
                <a:solidFill>
                  <a:srgbClr val="000000"/>
                </a:solidFill>
              </a:defRPr>
            </a:pPr>
            <a:r>
              <a:rPr sz="3600">
                <a:solidFill>
                  <a:srgbClr val="93741C"/>
                </a:solidFill>
              </a:rPr>
              <a:t>Body Level Four</a:t>
            </a:r>
          </a:p>
          <a:p>
            <a:pPr lvl="4">
              <a:defRPr sz="1800">
                <a:solidFill>
                  <a:srgbClr val="000000"/>
                </a:solidFill>
              </a:defRPr>
            </a:pPr>
            <a:r>
              <a:rPr sz="3600">
                <a:solidFill>
                  <a:srgbClr val="93741C"/>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defRPr sz="7000" spc="70">
          <a:solidFill>
            <a:srgbClr val="6E603B"/>
          </a:solidFill>
          <a:latin typeface="+mn-lt"/>
          <a:ea typeface="+mn-ea"/>
          <a:cs typeface="+mn-cs"/>
          <a:sym typeface="American Typewriter"/>
        </a:defRPr>
      </a:lvl1pPr>
      <a:lvl2pPr indent="228600" algn="ctr" defTabSz="584200">
        <a:defRPr sz="7000" spc="70">
          <a:solidFill>
            <a:srgbClr val="6E603B"/>
          </a:solidFill>
          <a:latin typeface="+mn-lt"/>
          <a:ea typeface="+mn-ea"/>
          <a:cs typeface="+mn-cs"/>
          <a:sym typeface="American Typewriter"/>
        </a:defRPr>
      </a:lvl2pPr>
      <a:lvl3pPr indent="457200" algn="ctr" defTabSz="584200">
        <a:defRPr sz="7000" spc="70">
          <a:solidFill>
            <a:srgbClr val="6E603B"/>
          </a:solidFill>
          <a:latin typeface="+mn-lt"/>
          <a:ea typeface="+mn-ea"/>
          <a:cs typeface="+mn-cs"/>
          <a:sym typeface="American Typewriter"/>
        </a:defRPr>
      </a:lvl3pPr>
      <a:lvl4pPr indent="685800" algn="ctr" defTabSz="584200">
        <a:defRPr sz="7000" spc="70">
          <a:solidFill>
            <a:srgbClr val="6E603B"/>
          </a:solidFill>
          <a:latin typeface="+mn-lt"/>
          <a:ea typeface="+mn-ea"/>
          <a:cs typeface="+mn-cs"/>
          <a:sym typeface="American Typewriter"/>
        </a:defRPr>
      </a:lvl4pPr>
      <a:lvl5pPr indent="914400" algn="ctr" defTabSz="584200">
        <a:defRPr sz="7000" spc="70">
          <a:solidFill>
            <a:srgbClr val="6E603B"/>
          </a:solidFill>
          <a:latin typeface="+mn-lt"/>
          <a:ea typeface="+mn-ea"/>
          <a:cs typeface="+mn-cs"/>
          <a:sym typeface="American Typewriter"/>
        </a:defRPr>
      </a:lvl5pPr>
      <a:lvl6pPr indent="1143000" algn="ctr" defTabSz="584200">
        <a:defRPr sz="7000" spc="70">
          <a:solidFill>
            <a:srgbClr val="6E603B"/>
          </a:solidFill>
          <a:latin typeface="+mn-lt"/>
          <a:ea typeface="+mn-ea"/>
          <a:cs typeface="+mn-cs"/>
          <a:sym typeface="American Typewriter"/>
        </a:defRPr>
      </a:lvl6pPr>
      <a:lvl7pPr indent="1371600" algn="ctr" defTabSz="584200">
        <a:defRPr sz="7000" spc="70">
          <a:solidFill>
            <a:srgbClr val="6E603B"/>
          </a:solidFill>
          <a:latin typeface="+mn-lt"/>
          <a:ea typeface="+mn-ea"/>
          <a:cs typeface="+mn-cs"/>
          <a:sym typeface="American Typewriter"/>
        </a:defRPr>
      </a:lvl7pPr>
      <a:lvl8pPr indent="1600200" algn="ctr" defTabSz="584200">
        <a:defRPr sz="7000" spc="70">
          <a:solidFill>
            <a:srgbClr val="6E603B"/>
          </a:solidFill>
          <a:latin typeface="+mn-lt"/>
          <a:ea typeface="+mn-ea"/>
          <a:cs typeface="+mn-cs"/>
          <a:sym typeface="American Typewriter"/>
        </a:defRPr>
      </a:lvl8pPr>
      <a:lvl9pPr indent="1828800" algn="ctr" defTabSz="584200">
        <a:defRPr sz="7000" spc="70">
          <a:solidFill>
            <a:srgbClr val="6E603B"/>
          </a:solidFill>
          <a:latin typeface="+mn-lt"/>
          <a:ea typeface="+mn-ea"/>
          <a:cs typeface="+mn-cs"/>
          <a:sym typeface="American Typewriter"/>
        </a:defRPr>
      </a:lvl9pPr>
    </p:titleStyle>
    <p:bodyStyle>
      <a:lvl1pPr marL="444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1pPr>
      <a:lvl2pPr marL="889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2pPr>
      <a:lvl3pPr marL="1333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3pPr>
      <a:lvl4pPr marL="1778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4pPr>
      <a:lvl5pPr marL="2222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5pPr>
      <a:lvl6pPr marL="2667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6pPr>
      <a:lvl7pPr marL="3111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7pPr>
      <a:lvl8pPr marL="35560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8pPr>
      <a:lvl9pPr marL="4000500" indent="-444500" defTabSz="584200">
        <a:spcBef>
          <a:spcPts val="3600"/>
        </a:spcBef>
        <a:buSzPct val="45000"/>
        <a:buFont typeface="American Typewriter"/>
        <a:buBlip>
          <a:blip r:embed="rId15"/>
        </a:buBlip>
        <a:defRPr sz="3600">
          <a:solidFill>
            <a:srgbClr val="93741C"/>
          </a:solidFill>
          <a:latin typeface="Palatino"/>
          <a:ea typeface="Palatino"/>
          <a:cs typeface="Palatino"/>
          <a:sym typeface="Palatino"/>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Biology" TargetMode="External"/><Relationship Id="rId13" Type="http://schemas.openxmlformats.org/officeDocument/2006/relationships/image" Target="../media/image19.png"/><Relationship Id="rId3" Type="http://schemas.openxmlformats.org/officeDocument/2006/relationships/hyperlink" Target="http://en.wikipedia.org/wiki/Game_keeper" TargetMode="External"/><Relationship Id="rId7" Type="http://schemas.openxmlformats.org/officeDocument/2006/relationships/hyperlink" Target="http://en.wikipedia.org/wiki/Chemistry" TargetMode="External"/><Relationship Id="rId12" Type="http://schemas.openxmlformats.org/officeDocument/2006/relationships/image" Target="../media/image18.tif"/><Relationship Id="rId2" Type="http://schemas.openxmlformats.org/officeDocument/2006/relationships/hyperlink" Target="http://en.wikipedia.org/wiki/Wildlife" TargetMode="External"/><Relationship Id="rId1" Type="http://schemas.openxmlformats.org/officeDocument/2006/relationships/slideLayout" Target="../slideLayouts/slideLayout7.xml"/><Relationship Id="rId6" Type="http://schemas.openxmlformats.org/officeDocument/2006/relationships/hyperlink" Target="http://en.wikipedia.org/wiki/Mathematical_and_theoretical_biology" TargetMode="External"/><Relationship Id="rId11" Type="http://schemas.openxmlformats.org/officeDocument/2006/relationships/hyperlink" Target="http://en.wikipedia.org/wiki/Geography" TargetMode="External"/><Relationship Id="rId5" Type="http://schemas.openxmlformats.org/officeDocument/2006/relationships/hyperlink" Target="http://en.wikipedia.org/wiki/Pest_control" TargetMode="External"/><Relationship Id="rId10" Type="http://schemas.openxmlformats.org/officeDocument/2006/relationships/hyperlink" Target="http://en.wikipedia.org/wiki/Climatology" TargetMode="External"/><Relationship Id="rId4" Type="http://schemas.openxmlformats.org/officeDocument/2006/relationships/hyperlink" Target="http://en.wikipedia.org/wiki/Wildlife_conservation" TargetMode="External"/><Relationship Id="rId9" Type="http://schemas.openxmlformats.org/officeDocument/2006/relationships/hyperlink" Target="http://en.wikipedia.org/wiki/Ecolog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tif"/></Relationships>
</file>

<file path=ppt/slides/_rels/slide35.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p:nvPr/>
        </p:nvPicPr>
        <p:blipFill>
          <a:blip r:embed="rId2">
            <a:extLst/>
          </a:blip>
          <a:stretch>
            <a:fillRect/>
          </a:stretch>
        </p:blipFill>
        <p:spPr>
          <a:xfrm>
            <a:off x="349799" y="578098"/>
            <a:ext cx="12671836" cy="8622804"/>
          </a:xfrm>
          <a:prstGeom prst="rect">
            <a:avLst/>
          </a:prstGeom>
        </p:spPr>
      </p:pic>
      <p:sp>
        <p:nvSpPr>
          <p:cNvPr id="33" name="Shape 33"/>
          <p:cNvSpPr>
            <a:spLocks noGrp="1"/>
          </p:cNvSpPr>
          <p:nvPr>
            <p:ph type="title"/>
          </p:nvPr>
        </p:nvSpPr>
        <p:spPr>
          <a:xfrm>
            <a:off x="3107774" y="-287346"/>
            <a:ext cx="10464801" cy="2603501"/>
          </a:xfrm>
          <a:prstGeom prst="rect">
            <a:avLst/>
          </a:prstGeom>
        </p:spPr>
        <p:txBody>
          <a:bodyPr/>
          <a:lstStyle/>
          <a:p>
            <a:pPr lvl="0">
              <a:defRPr sz="1800" spc="0">
                <a:solidFill>
                  <a:srgbClr val="000000"/>
                </a:solidFill>
                <a:effectLst/>
              </a:defRPr>
            </a:pPr>
            <a:r>
              <a:rPr sz="7000" spc="70">
                <a:solidFill>
                  <a:srgbClr val="3E382B"/>
                </a:solidFill>
                <a:effectLst>
                  <a:outerShdw blurRad="38100" dist="12700" dir="5400000" rotWithShape="0">
                    <a:srgbClr val="E0DEC7">
                      <a:alpha val="80000"/>
                    </a:srgbClr>
                  </a:outerShdw>
                </a:effectLst>
              </a:rPr>
              <a:t>Natural Resources</a:t>
            </a:r>
          </a:p>
        </p:txBody>
      </p:sp>
      <p:sp>
        <p:nvSpPr>
          <p:cNvPr id="34" name="Shape 34"/>
          <p:cNvSpPr>
            <a:spLocks noGrp="1"/>
          </p:cNvSpPr>
          <p:nvPr>
            <p:ph type="body" idx="1"/>
          </p:nvPr>
        </p:nvSpPr>
        <p:spPr>
          <a:xfrm>
            <a:off x="3107774" y="2331727"/>
            <a:ext cx="10464801" cy="1270001"/>
          </a:xfrm>
          <a:prstGeom prst="rect">
            <a:avLst/>
          </a:prstGeom>
        </p:spPr>
        <p:txBody>
          <a:bodyPr/>
          <a:lstStyle/>
          <a:p>
            <a:pPr lvl="0">
              <a:defRPr sz="1800" spc="0">
                <a:solidFill>
                  <a:srgbClr val="000000"/>
                </a:solidFill>
                <a:effectLst/>
              </a:defRPr>
            </a:pPr>
            <a:r>
              <a:rPr sz="3600" spc="36">
                <a:solidFill>
                  <a:srgbClr val="3E382B"/>
                </a:solidFill>
                <a:effectLst>
                  <a:outerShdw blurRad="38100" dist="12700" dir="5400000" rotWithShape="0">
                    <a:srgbClr val="E0DEC7">
                      <a:alpha val="80000"/>
                    </a:srgbClr>
                  </a:outerShdw>
                </a:effectLst>
              </a:rPr>
              <a:t>Careers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791105" y="-87677"/>
            <a:ext cx="9786409" cy="2173487"/>
          </a:xfrm>
          <a:prstGeom prst="rect">
            <a:avLst/>
          </a:prstGeom>
        </p:spPr>
        <p:txBody>
          <a:bodyPr/>
          <a:lstStyle/>
          <a:p>
            <a:pPr lvl="0">
              <a:defRPr sz="1800" spc="0">
                <a:solidFill>
                  <a:srgbClr val="000000"/>
                </a:solidFill>
              </a:defRPr>
            </a:pPr>
            <a:r>
              <a:rPr sz="7000" spc="70">
                <a:solidFill>
                  <a:srgbClr val="6E603B"/>
                </a:solidFill>
              </a:rPr>
              <a:t>Cartographer</a:t>
            </a:r>
          </a:p>
        </p:txBody>
      </p:sp>
      <p:sp>
        <p:nvSpPr>
          <p:cNvPr id="74" name="Shape 74"/>
          <p:cNvSpPr>
            <a:spLocks noGrp="1"/>
          </p:cNvSpPr>
          <p:nvPr>
            <p:ph type="body" idx="1"/>
          </p:nvPr>
        </p:nvSpPr>
        <p:spPr>
          <a:xfrm>
            <a:off x="737550" y="2231542"/>
            <a:ext cx="5700170" cy="6426201"/>
          </a:xfrm>
          <a:prstGeom prst="rect">
            <a:avLst/>
          </a:prstGeom>
        </p:spPr>
        <p:txBody>
          <a:bodyPr/>
          <a:lstStyle/>
          <a:p>
            <a:pPr marL="219455" lvl="0" indent="-219455" defTabSz="560831">
              <a:spcBef>
                <a:spcPts val="3400"/>
              </a:spcBef>
              <a:buSzPct val="100000"/>
              <a:buFontTx/>
              <a:buChar char="•"/>
              <a:defRPr sz="1800">
                <a:solidFill>
                  <a:srgbClr val="000000"/>
                </a:solidFill>
              </a:defRPr>
            </a:pPr>
            <a:r>
              <a:rPr sz="3455" b="1">
                <a:solidFill>
                  <a:srgbClr val="93741C"/>
                </a:solidFill>
              </a:rPr>
              <a:t>Cartography</a:t>
            </a:r>
            <a:r>
              <a:rPr sz="3455">
                <a:solidFill>
                  <a:srgbClr val="93741C"/>
                </a:solidFill>
              </a:rPr>
              <a:t> is the study and practice of making maps. </a:t>
            </a:r>
          </a:p>
          <a:p>
            <a:pPr marL="219455" lvl="0" indent="-219455" defTabSz="560831">
              <a:spcBef>
                <a:spcPts val="3400"/>
              </a:spcBef>
              <a:buSzPct val="100000"/>
              <a:buFontTx/>
              <a:buChar char="•"/>
              <a:defRPr sz="1800">
                <a:solidFill>
                  <a:srgbClr val="000000"/>
                </a:solidFill>
              </a:defRPr>
            </a:pPr>
            <a:r>
              <a:rPr sz="3455">
                <a:solidFill>
                  <a:srgbClr val="93741C"/>
                </a:solidFill>
              </a:rPr>
              <a:t>Combining science, aesthetics, and technique, </a:t>
            </a:r>
            <a:r>
              <a:rPr sz="3455" b="1">
                <a:solidFill>
                  <a:srgbClr val="93741C"/>
                </a:solidFill>
              </a:rPr>
              <a:t>cartography</a:t>
            </a:r>
            <a:r>
              <a:rPr sz="3455">
                <a:solidFill>
                  <a:srgbClr val="93741C"/>
                </a:solidFill>
              </a:rPr>
              <a:t> builds on the premise that reality can be modeled in ways that communicate spatial information effectively.</a:t>
            </a:r>
          </a:p>
        </p:txBody>
      </p:sp>
      <p:grpSp>
        <p:nvGrpSpPr>
          <p:cNvPr id="77" name="Group 77"/>
          <p:cNvGrpSpPr/>
          <p:nvPr/>
        </p:nvGrpSpPr>
        <p:grpSpPr>
          <a:xfrm>
            <a:off x="7015850" y="1556224"/>
            <a:ext cx="5450099" cy="7776838"/>
            <a:chOff x="-127000" y="-88900"/>
            <a:chExt cx="5450097" cy="7776836"/>
          </a:xfrm>
        </p:grpSpPr>
        <p:pic>
          <p:nvPicPr>
            <p:cNvPr id="76" name="pasted-image.tif"/>
            <p:cNvPicPr/>
            <p:nvPr/>
          </p:nvPicPr>
          <p:blipFill>
            <a:blip r:embed="rId2">
              <a:extLst/>
            </a:blip>
            <a:stretch>
              <a:fillRect/>
            </a:stretch>
          </p:blipFill>
          <p:spPr>
            <a:xfrm>
              <a:off x="0" y="0"/>
              <a:ext cx="5196098" cy="7446637"/>
            </a:xfrm>
            <a:prstGeom prst="rect">
              <a:avLst/>
            </a:prstGeom>
            <a:ln>
              <a:noFill/>
            </a:ln>
            <a:effectLst/>
          </p:spPr>
        </p:pic>
        <p:pic>
          <p:nvPicPr>
            <p:cNvPr id="75" name="Picture 74"/>
            <p:cNvPicPr/>
            <p:nvPr/>
          </p:nvPicPr>
          <p:blipFill>
            <a:blip r:embed="rId3">
              <a:extLst/>
            </a:blip>
            <a:stretch>
              <a:fillRect/>
            </a:stretch>
          </p:blipFill>
          <p:spPr>
            <a:xfrm>
              <a:off x="-127000" y="-88900"/>
              <a:ext cx="5450098" cy="7776837"/>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1270000" y="-169334"/>
            <a:ext cx="10464800" cy="2349501"/>
          </a:xfrm>
          <a:prstGeom prst="rect">
            <a:avLst/>
          </a:prstGeom>
        </p:spPr>
        <p:txBody>
          <a:bodyPr/>
          <a:lstStyle/>
          <a:p>
            <a:pPr lvl="0">
              <a:defRPr sz="1800" spc="0">
                <a:solidFill>
                  <a:srgbClr val="000000"/>
                </a:solidFill>
              </a:defRPr>
            </a:pPr>
            <a:r>
              <a:rPr sz="7000" spc="70">
                <a:solidFill>
                  <a:srgbClr val="6E603B"/>
                </a:solidFill>
              </a:rPr>
              <a:t>Wildlife Manager</a:t>
            </a:r>
          </a:p>
        </p:txBody>
      </p:sp>
      <p:sp>
        <p:nvSpPr>
          <p:cNvPr id="80" name="Shape 80"/>
          <p:cNvSpPr>
            <a:spLocks noGrp="1"/>
          </p:cNvSpPr>
          <p:nvPr>
            <p:ph type="body" idx="1"/>
          </p:nvPr>
        </p:nvSpPr>
        <p:spPr>
          <a:xfrm>
            <a:off x="691530" y="1831794"/>
            <a:ext cx="5920937" cy="6622173"/>
          </a:xfrm>
          <a:prstGeom prst="rect">
            <a:avLst/>
          </a:prstGeom>
        </p:spPr>
        <p:txBody>
          <a:bodyPr/>
          <a:lstStyle/>
          <a:p>
            <a:pPr marL="192023" lvl="0" indent="-192023" defTabSz="490727">
              <a:spcBef>
                <a:spcPts val="3000"/>
              </a:spcBef>
              <a:buSzPct val="100000"/>
              <a:buFontTx/>
              <a:buChar char="•"/>
              <a:defRPr sz="1800">
                <a:solidFill>
                  <a:srgbClr val="000000"/>
                </a:solidFill>
              </a:defRPr>
            </a:pPr>
            <a:r>
              <a:rPr sz="3024">
                <a:solidFill>
                  <a:srgbClr val="AA7942"/>
                </a:solidFill>
              </a:rPr>
              <a:t>Attempts to balance the needs of </a:t>
            </a:r>
            <a:r>
              <a:rPr sz="3024">
                <a:solidFill>
                  <a:srgbClr val="AA7942"/>
                </a:solidFill>
                <a:hlinkClick r:id="rId2"/>
              </a:rPr>
              <a:t>wildlife</a:t>
            </a:r>
            <a:r>
              <a:rPr sz="3024">
                <a:solidFill>
                  <a:srgbClr val="AA7942"/>
                </a:solidFill>
              </a:rPr>
              <a:t> with the needs of people using the best available science. </a:t>
            </a:r>
          </a:p>
          <a:p>
            <a:pPr marL="192023" lvl="0" indent="-192023" defTabSz="490727">
              <a:spcBef>
                <a:spcPts val="3000"/>
              </a:spcBef>
              <a:buSzPct val="100000"/>
              <a:buFontTx/>
              <a:buChar char="•"/>
              <a:defRPr sz="1800">
                <a:solidFill>
                  <a:srgbClr val="000000"/>
                </a:solidFill>
              </a:defRPr>
            </a:pPr>
            <a:r>
              <a:rPr sz="3024">
                <a:solidFill>
                  <a:srgbClr val="AA7942"/>
                </a:solidFill>
              </a:rPr>
              <a:t>Wildlife management can include </a:t>
            </a:r>
            <a:r>
              <a:rPr sz="3024">
                <a:solidFill>
                  <a:srgbClr val="AA7942"/>
                </a:solidFill>
                <a:hlinkClick r:id="rId3"/>
              </a:rPr>
              <a:t>game keeping</a:t>
            </a:r>
            <a:r>
              <a:rPr sz="3024">
                <a:solidFill>
                  <a:srgbClr val="AA7942"/>
                </a:solidFill>
              </a:rPr>
              <a:t>, </a:t>
            </a:r>
            <a:r>
              <a:rPr sz="3024">
                <a:solidFill>
                  <a:srgbClr val="AA7942"/>
                </a:solidFill>
                <a:hlinkClick r:id="rId4"/>
              </a:rPr>
              <a:t>wildlife conservation</a:t>
            </a:r>
            <a:r>
              <a:rPr sz="3024">
                <a:solidFill>
                  <a:srgbClr val="AA7942"/>
                </a:solidFill>
              </a:rPr>
              <a:t> and </a:t>
            </a:r>
            <a:r>
              <a:rPr sz="3024">
                <a:solidFill>
                  <a:srgbClr val="AA7942"/>
                </a:solidFill>
                <a:hlinkClick r:id="rId5"/>
              </a:rPr>
              <a:t>pest control</a:t>
            </a:r>
            <a:r>
              <a:rPr sz="3024">
                <a:solidFill>
                  <a:srgbClr val="AA7942"/>
                </a:solidFill>
              </a:rPr>
              <a:t>. </a:t>
            </a:r>
          </a:p>
          <a:p>
            <a:pPr marL="192023" lvl="0" indent="-192023" defTabSz="490727">
              <a:spcBef>
                <a:spcPts val="3000"/>
              </a:spcBef>
              <a:buSzPct val="100000"/>
              <a:buFontTx/>
              <a:buChar char="•"/>
              <a:defRPr sz="1800">
                <a:solidFill>
                  <a:srgbClr val="000000"/>
                </a:solidFill>
              </a:defRPr>
            </a:pPr>
            <a:r>
              <a:rPr sz="3024">
                <a:solidFill>
                  <a:srgbClr val="AA7942"/>
                </a:solidFill>
              </a:rPr>
              <a:t>Wildlife management draws on disciplines such as </a:t>
            </a:r>
            <a:r>
              <a:rPr sz="3024">
                <a:solidFill>
                  <a:srgbClr val="AA7942"/>
                </a:solidFill>
                <a:hlinkClick r:id="rId6"/>
              </a:rPr>
              <a:t>mathematics</a:t>
            </a:r>
            <a:r>
              <a:rPr sz="3024">
                <a:solidFill>
                  <a:srgbClr val="AA7942"/>
                </a:solidFill>
              </a:rPr>
              <a:t>, </a:t>
            </a:r>
            <a:r>
              <a:rPr sz="3024">
                <a:solidFill>
                  <a:srgbClr val="AA7942"/>
                </a:solidFill>
                <a:hlinkClick r:id="rId7"/>
              </a:rPr>
              <a:t>chemistry</a:t>
            </a:r>
            <a:r>
              <a:rPr sz="3024">
                <a:solidFill>
                  <a:srgbClr val="AA7942"/>
                </a:solidFill>
              </a:rPr>
              <a:t>, </a:t>
            </a:r>
            <a:r>
              <a:rPr sz="3024">
                <a:solidFill>
                  <a:srgbClr val="AA7942"/>
                </a:solidFill>
                <a:hlinkClick r:id="rId8"/>
              </a:rPr>
              <a:t>biology</a:t>
            </a:r>
            <a:r>
              <a:rPr sz="3024">
                <a:solidFill>
                  <a:srgbClr val="AA7942"/>
                </a:solidFill>
              </a:rPr>
              <a:t>, </a:t>
            </a:r>
            <a:r>
              <a:rPr sz="3024">
                <a:solidFill>
                  <a:srgbClr val="AA7942"/>
                </a:solidFill>
                <a:hlinkClick r:id="rId9"/>
              </a:rPr>
              <a:t>ecology</a:t>
            </a:r>
            <a:r>
              <a:rPr sz="3024">
                <a:solidFill>
                  <a:srgbClr val="AA7942"/>
                </a:solidFill>
              </a:rPr>
              <a:t>, </a:t>
            </a:r>
            <a:r>
              <a:rPr sz="3024">
                <a:solidFill>
                  <a:srgbClr val="AA7942"/>
                </a:solidFill>
                <a:hlinkClick r:id="rId10"/>
              </a:rPr>
              <a:t>climatology</a:t>
            </a:r>
            <a:r>
              <a:rPr sz="3024">
                <a:solidFill>
                  <a:srgbClr val="AA7942"/>
                </a:solidFill>
              </a:rPr>
              <a:t> and </a:t>
            </a:r>
            <a:r>
              <a:rPr sz="3024">
                <a:solidFill>
                  <a:srgbClr val="AA7942"/>
                </a:solidFill>
                <a:hlinkClick r:id="rId11"/>
              </a:rPr>
              <a:t>geography</a:t>
            </a:r>
            <a:r>
              <a:rPr sz="3024">
                <a:solidFill>
                  <a:srgbClr val="AA7942"/>
                </a:solidFill>
              </a:rPr>
              <a:t> to gain the best results.</a:t>
            </a:r>
          </a:p>
        </p:txBody>
      </p:sp>
      <p:grpSp>
        <p:nvGrpSpPr>
          <p:cNvPr id="83" name="Group 83"/>
          <p:cNvGrpSpPr/>
          <p:nvPr/>
        </p:nvGrpSpPr>
        <p:grpSpPr>
          <a:xfrm>
            <a:off x="6787150" y="3237261"/>
            <a:ext cx="5907500" cy="4078717"/>
            <a:chOff x="-127000" y="-88900"/>
            <a:chExt cx="5907499" cy="4078716"/>
          </a:xfrm>
        </p:grpSpPr>
        <p:pic>
          <p:nvPicPr>
            <p:cNvPr id="82" name="pasted-image.tif"/>
            <p:cNvPicPr/>
            <p:nvPr/>
          </p:nvPicPr>
          <p:blipFill>
            <a:blip r:embed="rId12">
              <a:extLst/>
            </a:blip>
            <a:stretch>
              <a:fillRect/>
            </a:stretch>
          </p:blipFill>
          <p:spPr>
            <a:xfrm>
              <a:off x="0" y="0"/>
              <a:ext cx="5653500" cy="3748517"/>
            </a:xfrm>
            <a:prstGeom prst="rect">
              <a:avLst/>
            </a:prstGeom>
            <a:ln>
              <a:noFill/>
            </a:ln>
            <a:effectLst/>
          </p:spPr>
        </p:pic>
        <p:pic>
          <p:nvPicPr>
            <p:cNvPr id="81" name="Picture 80"/>
            <p:cNvPicPr/>
            <p:nvPr/>
          </p:nvPicPr>
          <p:blipFill>
            <a:blip r:embed="rId13">
              <a:extLst/>
            </a:blip>
            <a:stretch>
              <a:fillRect/>
            </a:stretch>
          </p:blipFill>
          <p:spPr>
            <a:xfrm>
              <a:off x="-127000" y="-88900"/>
              <a:ext cx="5907500" cy="4078717"/>
            </a:xfrm>
            <a:prstGeom prst="rect">
              <a:avLst/>
            </a:prstGeom>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315317" y="840316"/>
            <a:ext cx="7268766" cy="2349501"/>
          </a:xfrm>
          <a:prstGeom prst="rect">
            <a:avLst/>
          </a:prstGeom>
        </p:spPr>
        <p:txBody>
          <a:bodyPr/>
          <a:lstStyle/>
          <a:p>
            <a:pPr lvl="0">
              <a:defRPr sz="1800" spc="0">
                <a:solidFill>
                  <a:srgbClr val="000000"/>
                </a:solidFill>
              </a:defRPr>
            </a:pPr>
            <a:r>
              <a:rPr sz="7000" spc="70">
                <a:solidFill>
                  <a:srgbClr val="6E603B"/>
                </a:solidFill>
              </a:rPr>
              <a:t>Range Technician</a:t>
            </a:r>
          </a:p>
        </p:txBody>
      </p:sp>
      <p:sp>
        <p:nvSpPr>
          <p:cNvPr id="86" name="Shape 86"/>
          <p:cNvSpPr>
            <a:spLocks noGrp="1"/>
          </p:cNvSpPr>
          <p:nvPr>
            <p:ph type="body" idx="1"/>
          </p:nvPr>
        </p:nvSpPr>
        <p:spPr>
          <a:xfrm>
            <a:off x="7343148" y="1709251"/>
            <a:ext cx="5410362" cy="7588165"/>
          </a:xfrm>
          <a:prstGeom prst="rect">
            <a:avLst/>
          </a:prstGeom>
        </p:spPr>
        <p:txBody>
          <a:bodyPr/>
          <a:lstStyle/>
          <a:p>
            <a:pPr marL="150876" lvl="0" indent="-150876" defTabSz="385572">
              <a:spcBef>
                <a:spcPts val="2300"/>
              </a:spcBef>
              <a:buSzPct val="100000"/>
              <a:buFontTx/>
              <a:buChar char="•"/>
              <a:defRPr sz="1800">
                <a:solidFill>
                  <a:srgbClr val="000000"/>
                </a:solidFill>
              </a:defRPr>
            </a:pPr>
            <a:r>
              <a:rPr sz="2376">
                <a:solidFill>
                  <a:srgbClr val="93741C"/>
                </a:solidFill>
              </a:rPr>
              <a:t>Study rangeland management practices and research range problems to provide sustained production of forage, livestock, and wildlife.</a:t>
            </a:r>
          </a:p>
          <a:p>
            <a:pPr marL="150876" lvl="0" indent="-150876" defTabSz="385572">
              <a:spcBef>
                <a:spcPts val="2300"/>
              </a:spcBef>
              <a:buSzPct val="100000"/>
              <a:buFontTx/>
              <a:buChar char="•"/>
              <a:defRPr sz="1800">
                <a:solidFill>
                  <a:srgbClr val="000000"/>
                </a:solidFill>
              </a:defRPr>
            </a:pPr>
            <a:r>
              <a:rPr sz="2376">
                <a:solidFill>
                  <a:srgbClr val="93741C"/>
                </a:solidFill>
              </a:rPr>
              <a:t>Measure and assess vegetation resources for biological assessment companies, environmental impact statements, and rangeland monitoring programs.</a:t>
            </a:r>
          </a:p>
          <a:p>
            <a:pPr marL="150876" lvl="0" indent="-150876" defTabSz="385572">
              <a:spcBef>
                <a:spcPts val="2300"/>
              </a:spcBef>
              <a:buSzPct val="100000"/>
              <a:buFontTx/>
              <a:buChar char="•"/>
              <a:defRPr sz="1800">
                <a:solidFill>
                  <a:srgbClr val="000000"/>
                </a:solidFill>
              </a:defRPr>
            </a:pPr>
            <a:r>
              <a:rPr sz="2376">
                <a:solidFill>
                  <a:srgbClr val="93741C"/>
                </a:solidFill>
              </a:rPr>
              <a:t>Maintain soil stability and vegetation for non-grazing uses, such as wildlife habitats and outdoor recreation.</a:t>
            </a:r>
          </a:p>
          <a:p>
            <a:pPr marL="150876" lvl="0" indent="-150876" defTabSz="385572">
              <a:spcBef>
                <a:spcPts val="2300"/>
              </a:spcBef>
              <a:buSzPct val="100000"/>
              <a:buFontTx/>
              <a:buChar char="•"/>
              <a:defRPr sz="1800">
                <a:solidFill>
                  <a:srgbClr val="000000"/>
                </a:solidFill>
              </a:defRPr>
            </a:pPr>
            <a:r>
              <a:rPr sz="2376">
                <a:solidFill>
                  <a:srgbClr val="93741C"/>
                </a:solidFill>
              </a:rPr>
              <a:t>Manage forage resources through fire, herbicide use, or revegetation to maintain a sustainable yield from the land.</a:t>
            </a:r>
          </a:p>
        </p:txBody>
      </p:sp>
      <p:pic>
        <p:nvPicPr>
          <p:cNvPr id="87" name="pasted-image.tif"/>
          <p:cNvPicPr/>
          <p:nvPr/>
        </p:nvPicPr>
        <p:blipFill>
          <a:blip r:embed="rId2">
            <a:extLst/>
          </a:blip>
          <a:stretch>
            <a:fillRect/>
          </a:stretch>
        </p:blipFill>
        <p:spPr>
          <a:xfrm>
            <a:off x="759574" y="3577081"/>
            <a:ext cx="6380252" cy="4352038"/>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Ecologist</a:t>
            </a:r>
          </a:p>
        </p:txBody>
      </p:sp>
      <p:sp>
        <p:nvSpPr>
          <p:cNvPr id="90" name="Shape 90"/>
          <p:cNvSpPr>
            <a:spLocks noGrp="1"/>
          </p:cNvSpPr>
          <p:nvPr>
            <p:ph type="body" idx="1"/>
          </p:nvPr>
        </p:nvSpPr>
        <p:spPr>
          <a:xfrm>
            <a:off x="813462" y="2344690"/>
            <a:ext cx="5830683" cy="6622691"/>
          </a:xfrm>
          <a:prstGeom prst="rect">
            <a:avLst/>
          </a:prstGeom>
        </p:spPr>
        <p:txBody>
          <a:bodyPr/>
          <a:lstStyle/>
          <a:p>
            <a:pPr marL="194310" lvl="0" indent="-194310" defTabSz="496570">
              <a:spcBef>
                <a:spcPts val="3000"/>
              </a:spcBef>
              <a:buSzPct val="100000"/>
              <a:buFontTx/>
              <a:buChar char="•"/>
              <a:defRPr sz="1800">
                <a:solidFill>
                  <a:srgbClr val="000000"/>
                </a:solidFill>
              </a:defRPr>
            </a:pPr>
            <a:r>
              <a:rPr sz="3060">
                <a:solidFill>
                  <a:srgbClr val="93741C"/>
                </a:solidFill>
              </a:rPr>
              <a:t>Ecologists are concerned with ecosystems as a whole, the abundance and distribution of organisms (people, plants, animals), and the relationships between organisms and their environment. </a:t>
            </a:r>
          </a:p>
          <a:p>
            <a:pPr marL="194310" lvl="0" indent="-194310" defTabSz="496570">
              <a:spcBef>
                <a:spcPts val="3000"/>
              </a:spcBef>
              <a:buSzPct val="100000"/>
              <a:buFontTx/>
              <a:buChar char="•"/>
              <a:defRPr sz="1800">
                <a:solidFill>
                  <a:srgbClr val="000000"/>
                </a:solidFill>
              </a:defRPr>
            </a:pPr>
            <a:r>
              <a:rPr sz="3060">
                <a:solidFill>
                  <a:srgbClr val="93741C"/>
                </a:solidFill>
              </a:rPr>
              <a:t>Ecologists usually choose a specialist area (e.g. freshwater, marine, terrestrial, fauna, flora) and then carry out a wide range of tasks relating to that area.</a:t>
            </a:r>
          </a:p>
        </p:txBody>
      </p:sp>
      <p:pic>
        <p:nvPicPr>
          <p:cNvPr id="91" name="Picture 90"/>
          <p:cNvPicPr/>
          <p:nvPr/>
        </p:nvPicPr>
        <p:blipFill>
          <a:blip r:embed="rId2">
            <a:extLst/>
          </a:blip>
          <a:stretch>
            <a:fillRect/>
          </a:stretch>
        </p:blipFill>
        <p:spPr>
          <a:xfrm>
            <a:off x="6482658" y="3244929"/>
            <a:ext cx="6516484" cy="5041742"/>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1197156" y="16933"/>
            <a:ext cx="10464801" cy="2349501"/>
          </a:xfrm>
          <a:prstGeom prst="rect">
            <a:avLst/>
          </a:prstGeom>
        </p:spPr>
        <p:txBody>
          <a:bodyPr/>
          <a:lstStyle/>
          <a:p>
            <a:pPr lvl="0">
              <a:defRPr sz="1800" spc="0">
                <a:solidFill>
                  <a:srgbClr val="000000"/>
                </a:solidFill>
              </a:defRPr>
            </a:pPr>
            <a:r>
              <a:rPr sz="7000" spc="70">
                <a:solidFill>
                  <a:srgbClr val="6E603B"/>
                </a:solidFill>
              </a:rPr>
              <a:t>Park Ranger</a:t>
            </a:r>
          </a:p>
        </p:txBody>
      </p:sp>
      <p:sp>
        <p:nvSpPr>
          <p:cNvPr id="94" name="Shape 94"/>
          <p:cNvSpPr>
            <a:spLocks noGrp="1"/>
          </p:cNvSpPr>
          <p:nvPr>
            <p:ph type="body" idx="1"/>
          </p:nvPr>
        </p:nvSpPr>
        <p:spPr>
          <a:xfrm>
            <a:off x="789099" y="2393734"/>
            <a:ext cx="6492292" cy="6623065"/>
          </a:xfrm>
          <a:prstGeom prst="rect">
            <a:avLst/>
          </a:prstGeom>
        </p:spPr>
        <p:txBody>
          <a:bodyPr/>
          <a:lstStyle/>
          <a:p>
            <a:pPr marL="288925" lvl="0" indent="-288925" defTabSz="379729">
              <a:spcBef>
                <a:spcPts val="2300"/>
              </a:spcBef>
              <a:buBlip>
                <a:blip r:embed="rId2"/>
              </a:buBlip>
              <a:defRPr sz="1800">
                <a:solidFill>
                  <a:srgbClr val="000000"/>
                </a:solidFill>
              </a:defRPr>
            </a:pPr>
            <a:r>
              <a:rPr sz="2340">
                <a:solidFill>
                  <a:srgbClr val="93741C"/>
                </a:solidFill>
              </a:rPr>
              <a:t>Park rangers usually work for federal or state governments and are responsible for protecting woodlands, forests and conservatories. </a:t>
            </a:r>
          </a:p>
          <a:p>
            <a:pPr marL="288925" lvl="0" indent="-288925" defTabSz="379729">
              <a:spcBef>
                <a:spcPts val="2300"/>
              </a:spcBef>
              <a:buBlip>
                <a:blip r:embed="rId2"/>
              </a:buBlip>
              <a:defRPr sz="1800">
                <a:solidFill>
                  <a:srgbClr val="000000"/>
                </a:solidFill>
              </a:defRPr>
            </a:pPr>
            <a:r>
              <a:rPr sz="2340">
                <a:solidFill>
                  <a:srgbClr val="93741C"/>
                </a:solidFill>
              </a:rPr>
              <a:t>They often work outdoors and patrol campgrounds, trails and surrounding areas. </a:t>
            </a:r>
          </a:p>
          <a:p>
            <a:pPr marL="288925" lvl="0" indent="-288925" defTabSz="379729">
              <a:spcBef>
                <a:spcPts val="2300"/>
              </a:spcBef>
              <a:buBlip>
                <a:blip r:embed="rId2"/>
              </a:buBlip>
              <a:defRPr sz="1800">
                <a:solidFill>
                  <a:srgbClr val="000000"/>
                </a:solidFill>
              </a:defRPr>
            </a:pPr>
            <a:r>
              <a:rPr sz="2340">
                <a:solidFill>
                  <a:srgbClr val="93741C"/>
                </a:solidFill>
              </a:rPr>
              <a:t>Park rangers may conduct tours and answer questions from park guests. They also participate in search-and-rescue missions and make sure visitors follow fire and safety codes. </a:t>
            </a:r>
          </a:p>
          <a:p>
            <a:pPr marL="288925" lvl="0" indent="-288925" defTabSz="379729">
              <a:spcBef>
                <a:spcPts val="2300"/>
              </a:spcBef>
              <a:buBlip>
                <a:blip r:embed="rId2"/>
              </a:buBlip>
              <a:defRPr sz="1800">
                <a:solidFill>
                  <a:srgbClr val="000000"/>
                </a:solidFill>
              </a:defRPr>
            </a:pPr>
            <a:r>
              <a:rPr sz="2340">
                <a:solidFill>
                  <a:srgbClr val="93741C"/>
                </a:solidFill>
              </a:rPr>
              <a:t>Prospective park rangers should pursue a bachelor's degree in a field such as biology or forestry.</a:t>
            </a:r>
          </a:p>
        </p:txBody>
      </p:sp>
      <p:pic>
        <p:nvPicPr>
          <p:cNvPr id="95" name="pasted-image.png"/>
          <p:cNvPicPr/>
          <p:nvPr/>
        </p:nvPicPr>
        <p:blipFill>
          <a:blip r:embed="rId3">
            <a:extLst/>
          </a:blip>
          <a:stretch>
            <a:fillRect/>
          </a:stretch>
        </p:blipFill>
        <p:spPr>
          <a:xfrm>
            <a:off x="7328429" y="1325882"/>
            <a:ext cx="5207001" cy="78105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xfrm>
            <a:off x="673100" y="-16934"/>
            <a:ext cx="10464800" cy="2349501"/>
          </a:xfrm>
          <a:prstGeom prst="rect">
            <a:avLst/>
          </a:prstGeom>
        </p:spPr>
        <p:txBody>
          <a:bodyPr/>
          <a:lstStyle/>
          <a:p>
            <a:pPr lvl="0">
              <a:defRPr sz="1800" spc="0">
                <a:solidFill>
                  <a:srgbClr val="000000"/>
                </a:solidFill>
              </a:defRPr>
            </a:pPr>
            <a:r>
              <a:rPr sz="7000" spc="70">
                <a:solidFill>
                  <a:srgbClr val="6E603B"/>
                </a:solidFill>
              </a:rPr>
              <a:t>Wildlife Rehabilitator</a:t>
            </a:r>
          </a:p>
        </p:txBody>
      </p:sp>
      <p:sp>
        <p:nvSpPr>
          <p:cNvPr id="98" name="Shape 98"/>
          <p:cNvSpPr>
            <a:spLocks noGrp="1"/>
          </p:cNvSpPr>
          <p:nvPr>
            <p:ph type="body" idx="1"/>
          </p:nvPr>
        </p:nvSpPr>
        <p:spPr>
          <a:xfrm>
            <a:off x="876466" y="2349500"/>
            <a:ext cx="5957475" cy="6611193"/>
          </a:xfrm>
          <a:prstGeom prst="rect">
            <a:avLst/>
          </a:prstGeom>
        </p:spPr>
        <p:txBody>
          <a:bodyPr/>
          <a:lstStyle/>
          <a:p>
            <a:pPr marL="171450" lvl="0" indent="-171450" defTabSz="438150">
              <a:spcBef>
                <a:spcPts val="2700"/>
              </a:spcBef>
              <a:buSzPct val="100000"/>
              <a:buFontTx/>
              <a:buChar char="•"/>
              <a:defRPr sz="1800">
                <a:solidFill>
                  <a:srgbClr val="000000"/>
                </a:solidFill>
              </a:defRPr>
            </a:pPr>
            <a:r>
              <a:rPr sz="2700">
                <a:solidFill>
                  <a:srgbClr val="93741C"/>
                </a:solidFill>
              </a:rPr>
              <a:t>Working as a wildlife rehabilitator is one of those jobs in wildlife that will have you working directly with animals. </a:t>
            </a:r>
          </a:p>
          <a:p>
            <a:pPr marL="171450" lvl="0" indent="-171450" defTabSz="438150">
              <a:spcBef>
                <a:spcPts val="2700"/>
              </a:spcBef>
              <a:buSzPct val="100000"/>
              <a:buFontTx/>
              <a:buChar char="•"/>
              <a:defRPr sz="1800">
                <a:solidFill>
                  <a:srgbClr val="000000"/>
                </a:solidFill>
              </a:defRPr>
            </a:pPr>
            <a:r>
              <a:rPr sz="2700">
                <a:solidFill>
                  <a:srgbClr val="93741C"/>
                </a:solidFill>
              </a:rPr>
              <a:t>The central goal of a wildlife rehab center is to provide care for sick and injured local wildlife and then release those animals back into the wild. </a:t>
            </a:r>
          </a:p>
          <a:p>
            <a:pPr marL="171450" lvl="0" indent="-171450" defTabSz="438150">
              <a:spcBef>
                <a:spcPts val="2700"/>
              </a:spcBef>
              <a:buSzPct val="100000"/>
              <a:buFontTx/>
              <a:buChar char="•"/>
              <a:defRPr sz="1800">
                <a:solidFill>
                  <a:srgbClr val="000000"/>
                </a:solidFill>
              </a:defRPr>
            </a:pPr>
            <a:r>
              <a:rPr sz="2700">
                <a:solidFill>
                  <a:srgbClr val="93741C"/>
                </a:solidFill>
              </a:rPr>
              <a:t>Some wildlife rehabilitators and wildlife rehabilitation programs focus on specific groups of animals such  as marine mammals or raptors.</a:t>
            </a:r>
          </a:p>
        </p:txBody>
      </p:sp>
      <p:pic>
        <p:nvPicPr>
          <p:cNvPr id="99" name="pasted-image.tif"/>
          <p:cNvPicPr/>
          <p:nvPr/>
        </p:nvPicPr>
        <p:blipFill>
          <a:blip r:embed="rId2">
            <a:extLst/>
          </a:blip>
          <a:stretch>
            <a:fillRect/>
          </a:stretch>
        </p:blipFill>
        <p:spPr>
          <a:xfrm>
            <a:off x="7165233" y="2052306"/>
            <a:ext cx="4908165" cy="3671463"/>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00" name="pasted-image.tif"/>
          <p:cNvPicPr/>
          <p:nvPr/>
        </p:nvPicPr>
        <p:blipFill>
          <a:blip r:embed="rId3">
            <a:extLst/>
          </a:blip>
          <a:stretch>
            <a:fillRect/>
          </a:stretch>
        </p:blipFill>
        <p:spPr>
          <a:xfrm>
            <a:off x="7165233" y="5990707"/>
            <a:ext cx="4908165" cy="3308068"/>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xfrm>
            <a:off x="537633" y="-67734"/>
            <a:ext cx="10464801" cy="2349501"/>
          </a:xfrm>
          <a:prstGeom prst="rect">
            <a:avLst/>
          </a:prstGeom>
        </p:spPr>
        <p:txBody>
          <a:bodyPr/>
          <a:lstStyle/>
          <a:p>
            <a:pPr lvl="0">
              <a:defRPr sz="1800" spc="0">
                <a:solidFill>
                  <a:srgbClr val="000000"/>
                </a:solidFill>
              </a:defRPr>
            </a:pPr>
            <a:r>
              <a:rPr sz="7000" spc="70">
                <a:solidFill>
                  <a:srgbClr val="6E603B"/>
                </a:solidFill>
              </a:rPr>
              <a:t>Forest Technician</a:t>
            </a:r>
          </a:p>
        </p:txBody>
      </p:sp>
      <p:sp>
        <p:nvSpPr>
          <p:cNvPr id="103" name="Shape 103"/>
          <p:cNvSpPr>
            <a:spLocks noGrp="1"/>
          </p:cNvSpPr>
          <p:nvPr>
            <p:ph type="body" idx="1"/>
          </p:nvPr>
        </p:nvSpPr>
        <p:spPr>
          <a:xfrm>
            <a:off x="663654" y="1612040"/>
            <a:ext cx="5550017" cy="3946017"/>
          </a:xfrm>
          <a:prstGeom prst="rect">
            <a:avLst/>
          </a:prstGeom>
        </p:spPr>
        <p:txBody>
          <a:bodyPr/>
          <a:lstStyle>
            <a:lvl1pPr marL="224027" indent="-224027" defTabSz="572516">
              <a:spcBef>
                <a:spcPts val="3500"/>
              </a:spcBef>
              <a:buSzPct val="100000"/>
              <a:buFontTx/>
              <a:buChar char="•"/>
              <a:defRPr sz="3332"/>
            </a:lvl1pPr>
          </a:lstStyle>
          <a:p>
            <a:pPr lvl="0">
              <a:defRPr sz="1800">
                <a:solidFill>
                  <a:srgbClr val="000000"/>
                </a:solidFill>
              </a:defRPr>
            </a:pPr>
            <a:r>
              <a:rPr sz="3332">
                <a:solidFill>
                  <a:srgbClr val="93741C"/>
                </a:solidFill>
              </a:rPr>
              <a:t> The forestry technician performs a variety of mostly outdoor assignments, for the purpose of implementing complicated forest management projects.</a:t>
            </a:r>
          </a:p>
        </p:txBody>
      </p:sp>
      <p:grpSp>
        <p:nvGrpSpPr>
          <p:cNvPr id="106" name="Group 106"/>
          <p:cNvGrpSpPr/>
          <p:nvPr/>
        </p:nvGrpSpPr>
        <p:grpSpPr>
          <a:xfrm>
            <a:off x="6083804" y="1905826"/>
            <a:ext cx="6557080" cy="3871120"/>
            <a:chOff x="-126999" y="-88900"/>
            <a:chExt cx="6557078" cy="3871119"/>
          </a:xfrm>
        </p:grpSpPr>
        <p:pic>
          <p:nvPicPr>
            <p:cNvPr id="105" name="pasted-image.tif"/>
            <p:cNvPicPr/>
            <p:nvPr/>
          </p:nvPicPr>
          <p:blipFill>
            <a:blip r:embed="rId2">
              <a:extLst/>
            </a:blip>
            <a:stretch>
              <a:fillRect/>
            </a:stretch>
          </p:blipFill>
          <p:spPr>
            <a:xfrm>
              <a:off x="0" y="0"/>
              <a:ext cx="6303080" cy="3540920"/>
            </a:xfrm>
            <a:prstGeom prst="rect">
              <a:avLst/>
            </a:prstGeom>
            <a:ln>
              <a:noFill/>
            </a:ln>
            <a:effectLst/>
          </p:spPr>
        </p:pic>
        <p:pic>
          <p:nvPicPr>
            <p:cNvPr id="104" name="Picture 103"/>
            <p:cNvPicPr/>
            <p:nvPr/>
          </p:nvPicPr>
          <p:blipFill>
            <a:blip r:embed="rId3">
              <a:extLst/>
            </a:blip>
            <a:stretch>
              <a:fillRect/>
            </a:stretch>
          </p:blipFill>
          <p:spPr>
            <a:xfrm>
              <a:off x="-127000" y="-88900"/>
              <a:ext cx="6557080" cy="3871120"/>
            </a:xfrm>
            <a:prstGeom prst="rect">
              <a:avLst/>
            </a:prstGeom>
            <a:effectLst/>
          </p:spPr>
        </p:pic>
      </p:grpSp>
      <p:sp>
        <p:nvSpPr>
          <p:cNvPr id="107" name="Shape 107"/>
          <p:cNvSpPr/>
          <p:nvPr/>
        </p:nvSpPr>
        <p:spPr>
          <a:xfrm>
            <a:off x="824177" y="6036733"/>
            <a:ext cx="11991446" cy="289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228600" indent="-228600" algn="l">
              <a:spcBef>
                <a:spcPts val="3600"/>
              </a:spcBef>
              <a:buSzPct val="100000"/>
              <a:buChar char="•"/>
              <a:defRPr sz="3400">
                <a:solidFill>
                  <a:srgbClr val="93741C"/>
                </a:solidFill>
              </a:defRPr>
            </a:lvl1pPr>
          </a:lstStyle>
          <a:p>
            <a:pPr lvl="0">
              <a:defRPr sz="1800">
                <a:solidFill>
                  <a:srgbClr val="000000"/>
                </a:solidFill>
              </a:defRPr>
            </a:pPr>
            <a:r>
              <a:rPr sz="3400">
                <a:solidFill>
                  <a:srgbClr val="93741C"/>
                </a:solidFill>
              </a:rPr>
              <a:t> Forestry technician assignments may include: contract inspect &amp; administer, contract prepare, survey &amp; inventory, locate &amp; assess, field measure &amp; record, field designate, plan &amp; design, quality control, appraisal, bid &amp; negotiate, purchase &amp; trade, and assist the professional foresters.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p:cNvPicPr/>
          <p:nvPr/>
        </p:nvPicPr>
        <p:blipFill>
          <a:blip r:embed="rId2">
            <a:extLst/>
          </a:blip>
          <a:stretch>
            <a:fillRect/>
          </a:stretch>
        </p:blipFill>
        <p:spPr>
          <a:xfrm>
            <a:off x="7264400" y="2546349"/>
            <a:ext cx="4953001" cy="6426202"/>
          </a:xfrm>
          <a:prstGeom prst="rect">
            <a:avLst/>
          </a:prstGeom>
        </p:spPr>
      </p:pic>
      <p:sp>
        <p:nvSpPr>
          <p:cNvPr id="110" name="Shape 110"/>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Log Grader</a:t>
            </a:r>
          </a:p>
        </p:txBody>
      </p:sp>
      <p:sp>
        <p:nvSpPr>
          <p:cNvPr id="111" name="Shape 111"/>
          <p:cNvSpPr>
            <a:spLocks noGrp="1"/>
          </p:cNvSpPr>
          <p:nvPr>
            <p:ph type="body" idx="1"/>
          </p:nvPr>
        </p:nvSpPr>
        <p:spPr>
          <a:xfrm>
            <a:off x="835003" y="2196725"/>
            <a:ext cx="6109795" cy="7125450"/>
          </a:xfrm>
          <a:prstGeom prst="rect">
            <a:avLst/>
          </a:prstGeom>
        </p:spPr>
        <p:txBody>
          <a:bodyPr/>
          <a:lstStyle/>
          <a:p>
            <a:pPr marL="157734" lvl="0" indent="-157734" defTabSz="403097">
              <a:spcBef>
                <a:spcPts val="2400"/>
              </a:spcBef>
              <a:buSzPct val="100000"/>
              <a:buFontTx/>
              <a:buChar char="•"/>
              <a:defRPr sz="1800">
                <a:solidFill>
                  <a:srgbClr val="000000"/>
                </a:solidFill>
              </a:defRPr>
            </a:pPr>
            <a:r>
              <a:rPr sz="2484">
                <a:solidFill>
                  <a:srgbClr val="93741C"/>
                </a:solidFill>
              </a:rPr>
              <a:t> Grades logs in sorting yard, millpond, or log deck according to industry or company standards: Measures diameter and length of log, using scale stick, steel tape, or other measuring aid, and determines total volume, using conversion table.	</a:t>
            </a:r>
          </a:p>
          <a:p>
            <a:pPr marL="157734" lvl="0" indent="-157734" defTabSz="403097">
              <a:spcBef>
                <a:spcPts val="2400"/>
              </a:spcBef>
              <a:buSzPct val="100000"/>
              <a:buFontTx/>
              <a:buChar char="•"/>
              <a:defRPr sz="1800">
                <a:solidFill>
                  <a:srgbClr val="000000"/>
                </a:solidFill>
              </a:defRPr>
            </a:pPr>
            <a:r>
              <a:rPr sz="2484">
                <a:solidFill>
                  <a:srgbClr val="93741C"/>
                </a:solidFill>
              </a:rPr>
              <a:t> Jabs log with metal end of scale stick and inspects log to ascertain conditions or defects, such as sound or water-soaked wood, splits, broken ends, rotten areas, twists, and curves.		</a:t>
            </a:r>
          </a:p>
          <a:p>
            <a:pPr marL="157734" lvl="0" indent="-157734" defTabSz="403097">
              <a:spcBef>
                <a:spcPts val="2400"/>
              </a:spcBef>
              <a:buSzPct val="100000"/>
              <a:buFontTx/>
              <a:buChar char="•"/>
              <a:defRPr sz="1800">
                <a:solidFill>
                  <a:srgbClr val="000000"/>
                </a:solidFill>
              </a:defRPr>
            </a:pPr>
            <a:r>
              <a:rPr sz="2484">
                <a:solidFill>
                  <a:srgbClr val="93741C"/>
                </a:solidFill>
              </a:rPr>
              <a:t>Evaluates log's characteristics and determines grade according to established criteria.</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p:cNvPicPr/>
          <p:nvPr/>
        </p:nvPicPr>
        <p:blipFill>
          <a:blip r:embed="rId2">
            <a:extLst/>
          </a:blip>
          <a:stretch>
            <a:fillRect/>
          </a:stretch>
        </p:blipFill>
        <p:spPr>
          <a:xfrm>
            <a:off x="7264399" y="2546349"/>
            <a:ext cx="4953001" cy="6426202"/>
          </a:xfrm>
          <a:prstGeom prst="rect">
            <a:avLst/>
          </a:prstGeom>
        </p:spPr>
      </p:pic>
      <p:sp>
        <p:nvSpPr>
          <p:cNvPr id="114" name="Shape 114"/>
          <p:cNvSpPr>
            <a:spLocks noGrp="1"/>
          </p:cNvSpPr>
          <p:nvPr>
            <p:ph type="title"/>
          </p:nvPr>
        </p:nvSpPr>
        <p:spPr>
          <a:xfrm>
            <a:off x="1587500" y="254000"/>
            <a:ext cx="10464800" cy="2155977"/>
          </a:xfrm>
          <a:prstGeom prst="rect">
            <a:avLst/>
          </a:prstGeom>
        </p:spPr>
        <p:txBody>
          <a:bodyPr/>
          <a:lstStyle/>
          <a:p>
            <a:pPr lvl="0">
              <a:defRPr sz="1800" spc="0">
                <a:solidFill>
                  <a:srgbClr val="000000"/>
                </a:solidFill>
              </a:defRPr>
            </a:pPr>
            <a:r>
              <a:rPr sz="7000" spc="70">
                <a:solidFill>
                  <a:srgbClr val="6E603B"/>
                </a:solidFill>
              </a:rPr>
              <a:t>Geologist</a:t>
            </a:r>
          </a:p>
        </p:txBody>
      </p:sp>
      <p:sp>
        <p:nvSpPr>
          <p:cNvPr id="115" name="Shape 115"/>
          <p:cNvSpPr>
            <a:spLocks noGrp="1"/>
          </p:cNvSpPr>
          <p:nvPr>
            <p:ph type="body" idx="1"/>
          </p:nvPr>
        </p:nvSpPr>
        <p:spPr>
          <a:xfrm>
            <a:off x="815708" y="2276611"/>
            <a:ext cx="5828437" cy="6676026"/>
          </a:xfrm>
          <a:prstGeom prst="rect">
            <a:avLst/>
          </a:prstGeom>
        </p:spPr>
        <p:txBody>
          <a:bodyPr/>
          <a:lstStyle/>
          <a:p>
            <a:pPr marL="178307" lvl="0" indent="-178307" defTabSz="455675">
              <a:spcBef>
                <a:spcPts val="2800"/>
              </a:spcBef>
              <a:buSzPct val="100000"/>
              <a:buFontTx/>
              <a:buChar char="•"/>
              <a:defRPr sz="1800">
                <a:solidFill>
                  <a:srgbClr val="000000"/>
                </a:solidFill>
              </a:defRPr>
            </a:pPr>
            <a:r>
              <a:rPr sz="2807">
                <a:solidFill>
                  <a:srgbClr val="93741C"/>
                </a:solidFill>
              </a:rPr>
              <a:t>Study composition, structure, and history of the earth's crust; examine rocks, minerals, and fossil remains to identify and determine the sequence of processes affecting the development of the earth.</a:t>
            </a:r>
          </a:p>
          <a:p>
            <a:pPr marL="178307" lvl="0" indent="-178307" defTabSz="455675">
              <a:spcBef>
                <a:spcPts val="2800"/>
              </a:spcBef>
              <a:buSzPct val="100000"/>
              <a:buFontTx/>
              <a:buChar char="•"/>
              <a:defRPr sz="1800">
                <a:solidFill>
                  <a:srgbClr val="000000"/>
                </a:solidFill>
              </a:defRPr>
            </a:pPr>
            <a:r>
              <a:rPr sz="2807">
                <a:solidFill>
                  <a:srgbClr val="93741C"/>
                </a:solidFill>
              </a:rPr>
              <a:t>Help locate mineral and petroleum deposits and underground water resources; prepare geologic reports and maps; and interpret research data to recommend further action for study.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Mining Engineer</a:t>
            </a:r>
          </a:p>
        </p:txBody>
      </p:sp>
      <p:sp>
        <p:nvSpPr>
          <p:cNvPr id="118" name="Shape 118"/>
          <p:cNvSpPr>
            <a:spLocks noGrp="1"/>
          </p:cNvSpPr>
          <p:nvPr>
            <p:ph type="body" idx="1"/>
          </p:nvPr>
        </p:nvSpPr>
        <p:spPr>
          <a:xfrm>
            <a:off x="845197" y="2291989"/>
            <a:ext cx="5871710" cy="6527945"/>
          </a:xfrm>
          <a:prstGeom prst="rect">
            <a:avLst/>
          </a:prstGeom>
        </p:spPr>
        <p:txBody>
          <a:bodyPr/>
          <a:lstStyle/>
          <a:p>
            <a:pPr marL="164592" lvl="0" indent="-164592" defTabSz="420624">
              <a:spcBef>
                <a:spcPts val="2500"/>
              </a:spcBef>
              <a:buSzPct val="100000"/>
              <a:buFontTx/>
              <a:buChar char="•"/>
              <a:defRPr sz="1800">
                <a:solidFill>
                  <a:srgbClr val="000000"/>
                </a:solidFill>
              </a:defRPr>
            </a:pPr>
            <a:r>
              <a:rPr sz="2592">
                <a:solidFill>
                  <a:srgbClr val="93741C"/>
                </a:solidFill>
              </a:rPr>
              <a:t> A mining engineer ensures the safe and efficient development of mines and other surface and underground operations. </a:t>
            </a:r>
          </a:p>
          <a:p>
            <a:pPr marL="164592" lvl="0" indent="-164592" defTabSz="420624">
              <a:spcBef>
                <a:spcPts val="2500"/>
              </a:spcBef>
              <a:buSzPct val="100000"/>
              <a:buFontTx/>
              <a:buChar char="•"/>
              <a:defRPr sz="1800">
                <a:solidFill>
                  <a:srgbClr val="000000"/>
                </a:solidFill>
              </a:defRPr>
            </a:pPr>
            <a:r>
              <a:rPr sz="2592">
                <a:solidFill>
                  <a:srgbClr val="93741C"/>
                </a:solidFill>
              </a:rPr>
              <a:t> The role combines an understanding of the effects of these structures on their surrounding environment.</a:t>
            </a:r>
          </a:p>
          <a:p>
            <a:pPr marL="164592" lvl="0" indent="-164592" defTabSz="420624">
              <a:spcBef>
                <a:spcPts val="2500"/>
              </a:spcBef>
              <a:buSzPct val="100000"/>
              <a:buFontTx/>
              <a:buChar char="•"/>
              <a:defRPr sz="1800">
                <a:solidFill>
                  <a:srgbClr val="000000"/>
                </a:solidFill>
              </a:defRPr>
            </a:pPr>
            <a:r>
              <a:rPr sz="2592">
                <a:solidFill>
                  <a:srgbClr val="93741C"/>
                </a:solidFill>
              </a:rPr>
              <a:t> Mining engineers are involved at all stages of a project. They also manage and oversee mining production processes and are involved in the final closure and rehabilitation process.</a:t>
            </a:r>
          </a:p>
        </p:txBody>
      </p:sp>
      <p:grpSp>
        <p:nvGrpSpPr>
          <p:cNvPr id="121" name="Group 121"/>
          <p:cNvGrpSpPr/>
          <p:nvPr/>
        </p:nvGrpSpPr>
        <p:grpSpPr>
          <a:xfrm>
            <a:off x="7067886" y="3125697"/>
            <a:ext cx="5535940" cy="5012929"/>
            <a:chOff x="-127000" y="-88900"/>
            <a:chExt cx="5535939" cy="5012927"/>
          </a:xfrm>
        </p:grpSpPr>
        <p:pic>
          <p:nvPicPr>
            <p:cNvPr id="120" name="pasted-image.tif"/>
            <p:cNvPicPr/>
            <p:nvPr/>
          </p:nvPicPr>
          <p:blipFill>
            <a:blip r:embed="rId2">
              <a:extLst/>
            </a:blip>
            <a:stretch>
              <a:fillRect/>
            </a:stretch>
          </p:blipFill>
          <p:spPr>
            <a:xfrm>
              <a:off x="0" y="0"/>
              <a:ext cx="5281940" cy="4682728"/>
            </a:xfrm>
            <a:prstGeom prst="rect">
              <a:avLst/>
            </a:prstGeom>
            <a:ln>
              <a:noFill/>
            </a:ln>
            <a:effectLst/>
          </p:spPr>
        </p:pic>
        <p:pic>
          <p:nvPicPr>
            <p:cNvPr id="119" name="Picture 118"/>
            <p:cNvPicPr/>
            <p:nvPr/>
          </p:nvPicPr>
          <p:blipFill>
            <a:blip r:embed="rId3">
              <a:extLst/>
            </a:blip>
            <a:stretch>
              <a:fillRect/>
            </a:stretch>
          </p:blipFill>
          <p:spPr>
            <a:xfrm>
              <a:off x="-127000" y="-88900"/>
              <a:ext cx="5535940" cy="5012928"/>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OBJECTIVES</a:t>
            </a:r>
          </a:p>
        </p:txBody>
      </p:sp>
      <p:sp>
        <p:nvSpPr>
          <p:cNvPr id="37" name="Shape 37"/>
          <p:cNvSpPr>
            <a:spLocks noGrp="1"/>
          </p:cNvSpPr>
          <p:nvPr>
            <p:ph type="body" idx="1"/>
          </p:nvPr>
        </p:nvSpPr>
        <p:spPr>
          <a:xfrm>
            <a:off x="1078408" y="2397621"/>
            <a:ext cx="11291392" cy="6729512"/>
          </a:xfrm>
          <a:prstGeom prst="rect">
            <a:avLst/>
          </a:prstGeom>
        </p:spPr>
        <p:txBody>
          <a:bodyPr/>
          <a:lstStyle/>
          <a:p>
            <a:pPr marL="228600" lvl="0" indent="-228600">
              <a:buSzPct val="100000"/>
              <a:buFontTx/>
              <a:buChar char="•"/>
              <a:defRPr sz="1800">
                <a:solidFill>
                  <a:srgbClr val="000000"/>
                </a:solidFill>
              </a:defRPr>
            </a:pPr>
            <a:r>
              <a:rPr sz="3600">
                <a:solidFill>
                  <a:srgbClr val="93741C"/>
                </a:solidFill>
              </a:rPr>
              <a:t>	Identify basic career information related to environmental science. </a:t>
            </a:r>
          </a:p>
          <a:p>
            <a:pPr marL="228600" lvl="0" indent="-228600">
              <a:buSzPct val="100000"/>
              <a:buFontTx/>
              <a:buChar char="•"/>
              <a:defRPr sz="1800">
                <a:solidFill>
                  <a:srgbClr val="000000"/>
                </a:solidFill>
              </a:defRPr>
            </a:pPr>
            <a:r>
              <a:rPr sz="3600">
                <a:solidFill>
                  <a:srgbClr val="93741C"/>
                </a:solidFill>
              </a:rPr>
              <a:t>	Describe several environmental and natural resources science careers. </a:t>
            </a:r>
          </a:p>
          <a:p>
            <a:pPr marL="228600" lvl="0" indent="-228600">
              <a:buSzPct val="100000"/>
              <a:buFontTx/>
              <a:buChar char="•"/>
              <a:defRPr sz="1800">
                <a:solidFill>
                  <a:srgbClr val="000000"/>
                </a:solidFill>
              </a:defRPr>
            </a:pPr>
            <a:r>
              <a:rPr sz="3600">
                <a:solidFill>
                  <a:srgbClr val="93741C"/>
                </a:solidFill>
              </a:rPr>
              <a:t>	Identify leaders in the conservation movement.</a:t>
            </a:r>
          </a:p>
          <a:p>
            <a:pPr marL="228600" lvl="0" indent="-228600">
              <a:buSzPct val="100000"/>
              <a:buFontTx/>
              <a:buChar char="•"/>
              <a:defRPr sz="1800">
                <a:solidFill>
                  <a:srgbClr val="000000"/>
                </a:solidFill>
              </a:defRPr>
            </a:pPr>
            <a:r>
              <a:rPr sz="3600">
                <a:solidFill>
                  <a:srgbClr val="93741C"/>
                </a:solidFill>
              </a:rPr>
              <a:t>Learn how to set goals and put together a resume and cover letter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p:cNvPicPr/>
          <p:nvPr/>
        </p:nvPicPr>
        <p:blipFill>
          <a:blip r:embed="rId2">
            <a:extLst/>
          </a:blip>
          <a:stretch>
            <a:fillRect/>
          </a:stretch>
        </p:blipFill>
        <p:spPr>
          <a:xfrm>
            <a:off x="7264400" y="2546349"/>
            <a:ext cx="4953001" cy="6426202"/>
          </a:xfrm>
          <a:prstGeom prst="rect">
            <a:avLst/>
          </a:prstGeom>
        </p:spPr>
      </p:pic>
      <p:sp>
        <p:nvSpPr>
          <p:cNvPr id="124" name="Shape 124"/>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Water Monitoring Technician</a:t>
            </a:r>
          </a:p>
        </p:txBody>
      </p:sp>
      <p:sp>
        <p:nvSpPr>
          <p:cNvPr id="125" name="Shape 125"/>
          <p:cNvSpPr>
            <a:spLocks noGrp="1"/>
          </p:cNvSpPr>
          <p:nvPr>
            <p:ph type="body" idx="1"/>
          </p:nvPr>
        </p:nvSpPr>
        <p:spPr>
          <a:xfrm>
            <a:off x="765196" y="2349499"/>
            <a:ext cx="5864204" cy="6426201"/>
          </a:xfrm>
          <a:prstGeom prst="rect">
            <a:avLst/>
          </a:prstGeom>
        </p:spPr>
        <p:txBody>
          <a:bodyPr/>
          <a:lstStyle>
            <a:lvl1pPr marL="382015" indent="-382015" defTabSz="549148">
              <a:spcBef>
                <a:spcPts val="3000"/>
              </a:spcBef>
              <a:buBlip>
                <a:blip r:embed="rId3"/>
              </a:buBlip>
              <a:defRPr sz="3008"/>
            </a:lvl1pPr>
          </a:lstStyle>
          <a:p>
            <a:pPr lvl="0">
              <a:defRPr sz="1800">
                <a:solidFill>
                  <a:srgbClr val="000000"/>
                </a:solidFill>
              </a:defRPr>
            </a:pPr>
            <a:r>
              <a:rPr sz="3008">
                <a:solidFill>
                  <a:srgbClr val="93741C"/>
                </a:solidFill>
              </a:rPr>
              <a:t>Employees in this job perform a variety of water quality monitoring and control activities for the purpose of protecting the state's water resources for both environmental and recreational purposes by sampling and performing chemical tests of lakes, streams, and waste water treatment systems and their surrounding environments.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1587500" y="254000"/>
            <a:ext cx="10464800" cy="1976755"/>
          </a:xfrm>
          <a:prstGeom prst="rect">
            <a:avLst/>
          </a:prstGeom>
        </p:spPr>
        <p:txBody>
          <a:bodyPr/>
          <a:lstStyle/>
          <a:p>
            <a:pPr lvl="0">
              <a:defRPr sz="1800" spc="0">
                <a:solidFill>
                  <a:srgbClr val="000000"/>
                </a:solidFill>
              </a:defRPr>
            </a:pPr>
            <a:r>
              <a:rPr sz="7000" spc="70">
                <a:solidFill>
                  <a:srgbClr val="6E603B"/>
                </a:solidFill>
              </a:rPr>
              <a:t>Hydrologist</a:t>
            </a:r>
          </a:p>
        </p:txBody>
      </p:sp>
      <p:sp>
        <p:nvSpPr>
          <p:cNvPr id="128" name="Shape 128"/>
          <p:cNvSpPr>
            <a:spLocks noGrp="1"/>
          </p:cNvSpPr>
          <p:nvPr>
            <p:ph type="body" idx="1"/>
          </p:nvPr>
        </p:nvSpPr>
        <p:spPr>
          <a:xfrm>
            <a:off x="852986" y="2406046"/>
            <a:ext cx="6291577" cy="6426201"/>
          </a:xfrm>
          <a:prstGeom prst="rect">
            <a:avLst/>
          </a:prstGeom>
        </p:spPr>
        <p:txBody>
          <a:bodyPr/>
          <a:lstStyle/>
          <a:p>
            <a:pPr marL="164592" lvl="0" indent="-164592" defTabSz="420624">
              <a:spcBef>
                <a:spcPts val="2500"/>
              </a:spcBef>
              <a:buSzPct val="100000"/>
              <a:buFontTx/>
              <a:buChar char="•"/>
              <a:defRPr sz="1800">
                <a:solidFill>
                  <a:srgbClr val="000000"/>
                </a:solidFill>
              </a:defRPr>
            </a:pPr>
            <a:r>
              <a:rPr sz="2592">
                <a:solidFill>
                  <a:srgbClr val="93741C"/>
                </a:solidFill>
              </a:rPr>
              <a:t>Hydrologists are involved in the monitoring, management and protection of water and water resources in commercial, environmental and academic settings. </a:t>
            </a:r>
          </a:p>
          <a:p>
            <a:pPr marL="164592" lvl="0" indent="-164592" defTabSz="420624">
              <a:spcBef>
                <a:spcPts val="2500"/>
              </a:spcBef>
              <a:buSzPct val="100000"/>
              <a:buFontTx/>
              <a:buChar char="•"/>
              <a:defRPr sz="1800">
                <a:solidFill>
                  <a:srgbClr val="000000"/>
                </a:solidFill>
              </a:defRPr>
            </a:pPr>
            <a:r>
              <a:rPr sz="2592">
                <a:solidFill>
                  <a:srgbClr val="93741C"/>
                </a:solidFill>
              </a:rPr>
              <a:t>They ensure the effective flow of water through channels and pipes for the engineering and control of water provision. </a:t>
            </a:r>
          </a:p>
          <a:p>
            <a:pPr marL="164592" lvl="0" indent="-164592" defTabSz="420624">
              <a:spcBef>
                <a:spcPts val="2500"/>
              </a:spcBef>
              <a:buSzPct val="100000"/>
              <a:buFontTx/>
              <a:buChar char="•"/>
              <a:defRPr sz="1800">
                <a:solidFill>
                  <a:srgbClr val="000000"/>
                </a:solidFill>
              </a:defRPr>
            </a:pPr>
            <a:r>
              <a:rPr sz="2592">
                <a:solidFill>
                  <a:srgbClr val="93741C"/>
                </a:solidFill>
              </a:rPr>
              <a:t>Their work contributes to the efficient planning, development and sustainable use of natural and domestic water resources.</a:t>
            </a:r>
          </a:p>
        </p:txBody>
      </p:sp>
      <p:grpSp>
        <p:nvGrpSpPr>
          <p:cNvPr id="131" name="Group 131"/>
          <p:cNvGrpSpPr/>
          <p:nvPr/>
        </p:nvGrpSpPr>
        <p:grpSpPr>
          <a:xfrm>
            <a:off x="7298653" y="2909088"/>
            <a:ext cx="5272308" cy="5108501"/>
            <a:chOff x="-127000" y="-88900"/>
            <a:chExt cx="5272306" cy="5108500"/>
          </a:xfrm>
        </p:grpSpPr>
        <p:pic>
          <p:nvPicPr>
            <p:cNvPr id="130" name="pasted-image.tif"/>
            <p:cNvPicPr/>
            <p:nvPr/>
          </p:nvPicPr>
          <p:blipFill>
            <a:blip r:embed="rId2">
              <a:extLst/>
            </a:blip>
            <a:stretch>
              <a:fillRect/>
            </a:stretch>
          </p:blipFill>
          <p:spPr>
            <a:xfrm>
              <a:off x="0" y="0"/>
              <a:ext cx="5018307" cy="4778301"/>
            </a:xfrm>
            <a:prstGeom prst="rect">
              <a:avLst/>
            </a:prstGeom>
            <a:ln>
              <a:noFill/>
            </a:ln>
            <a:effectLst/>
          </p:spPr>
        </p:pic>
        <p:pic>
          <p:nvPicPr>
            <p:cNvPr id="129" name="Picture 128"/>
            <p:cNvPicPr/>
            <p:nvPr/>
          </p:nvPicPr>
          <p:blipFill>
            <a:blip r:embed="rId3">
              <a:extLst/>
            </a:blip>
            <a:stretch>
              <a:fillRect/>
            </a:stretch>
          </p:blipFill>
          <p:spPr>
            <a:xfrm>
              <a:off x="-127000" y="-88900"/>
              <a:ext cx="5272307" cy="5108501"/>
            </a:xfrm>
            <a:prstGeom prst="rect">
              <a:avLst/>
            </a:prstGeom>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Fish Hatchery Manager</a:t>
            </a:r>
          </a:p>
        </p:txBody>
      </p:sp>
      <p:sp>
        <p:nvSpPr>
          <p:cNvPr id="134" name="Shape 134"/>
          <p:cNvSpPr>
            <a:spLocks noGrp="1"/>
          </p:cNvSpPr>
          <p:nvPr>
            <p:ph type="body" idx="1"/>
          </p:nvPr>
        </p:nvSpPr>
        <p:spPr>
          <a:xfrm>
            <a:off x="728961" y="2197099"/>
            <a:ext cx="5666614" cy="6426201"/>
          </a:xfrm>
          <a:prstGeom prst="rect">
            <a:avLst/>
          </a:prstGeom>
        </p:spPr>
        <p:txBody>
          <a:bodyPr/>
          <a:lstStyle/>
          <a:p>
            <a:pPr marL="166878" lvl="0" indent="-166878" defTabSz="426466">
              <a:spcBef>
                <a:spcPts val="2600"/>
              </a:spcBef>
              <a:buSzPct val="100000"/>
              <a:buFontTx/>
              <a:buChar char="•"/>
              <a:defRPr sz="1800">
                <a:solidFill>
                  <a:srgbClr val="000000"/>
                </a:solidFill>
              </a:defRPr>
            </a:pPr>
            <a:r>
              <a:rPr sz="2628">
                <a:solidFill>
                  <a:srgbClr val="93741C"/>
                </a:solidFill>
              </a:rPr>
              <a:t>Fishery managers trap, spawn, and raise fish as cash crops or for release into bodies of fresh or salt water. </a:t>
            </a:r>
          </a:p>
          <a:p>
            <a:pPr marL="166878" lvl="0" indent="-166878" defTabSz="426466">
              <a:spcBef>
                <a:spcPts val="2600"/>
              </a:spcBef>
              <a:buSzPct val="100000"/>
              <a:buFontTx/>
              <a:buChar char="•"/>
              <a:defRPr sz="1800">
                <a:solidFill>
                  <a:srgbClr val="000000"/>
                </a:solidFill>
              </a:defRPr>
            </a:pPr>
            <a:r>
              <a:rPr sz="2628">
                <a:solidFill>
                  <a:srgbClr val="93741C"/>
                </a:solidFill>
              </a:rPr>
              <a:t>Their responsibilities include tracking fish life cycles and growth rates and controlling disease.</a:t>
            </a:r>
          </a:p>
          <a:p>
            <a:pPr marL="166878" lvl="0" indent="-166878" defTabSz="426466">
              <a:spcBef>
                <a:spcPts val="2600"/>
              </a:spcBef>
              <a:buSzPct val="100000"/>
              <a:buFontTx/>
              <a:buChar char="•"/>
              <a:defRPr sz="1800">
                <a:solidFill>
                  <a:srgbClr val="000000"/>
                </a:solidFill>
              </a:defRPr>
            </a:pPr>
            <a:r>
              <a:rPr sz="2628">
                <a:solidFill>
                  <a:srgbClr val="93741C"/>
                </a:solidFill>
              </a:rPr>
              <a:t> The biggest challenge for fishery managers is integrating innovative methods of breeding and trapping fish that are environmentally conscientious and economically profitable. </a:t>
            </a:r>
          </a:p>
        </p:txBody>
      </p:sp>
      <p:pic>
        <p:nvPicPr>
          <p:cNvPr id="135" name="Picture 134"/>
          <p:cNvPicPr/>
          <p:nvPr/>
        </p:nvPicPr>
        <p:blipFill>
          <a:blip r:embed="rId2">
            <a:extLst/>
          </a:blip>
          <a:stretch>
            <a:fillRect/>
          </a:stretch>
        </p:blipFill>
        <p:spPr>
          <a:xfrm>
            <a:off x="6457638" y="2584156"/>
            <a:ext cx="6566523" cy="458528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Fishing Vessel Operator</a:t>
            </a:r>
          </a:p>
        </p:txBody>
      </p:sp>
      <p:sp>
        <p:nvSpPr>
          <p:cNvPr id="138" name="Shape 138"/>
          <p:cNvSpPr>
            <a:spLocks noGrp="1"/>
          </p:cNvSpPr>
          <p:nvPr>
            <p:ph type="body" idx="1"/>
          </p:nvPr>
        </p:nvSpPr>
        <p:spPr>
          <a:xfrm>
            <a:off x="741875" y="2227414"/>
            <a:ext cx="5862954" cy="6921944"/>
          </a:xfrm>
          <a:prstGeom prst="rect">
            <a:avLst/>
          </a:prstGeom>
        </p:spPr>
        <p:txBody>
          <a:bodyPr/>
          <a:lstStyle/>
          <a:p>
            <a:pPr marL="169163" lvl="0" indent="-169163" defTabSz="432308">
              <a:spcBef>
                <a:spcPts val="2600"/>
              </a:spcBef>
              <a:buSzPct val="100000"/>
              <a:buFontTx/>
              <a:buChar char="•"/>
              <a:defRPr sz="1800">
                <a:solidFill>
                  <a:srgbClr val="000000"/>
                </a:solidFill>
              </a:defRPr>
            </a:pPr>
            <a:r>
              <a:rPr sz="2664">
                <a:solidFill>
                  <a:srgbClr val="93741C"/>
                </a:solidFill>
              </a:rPr>
              <a:t>A fishing vessel operator is a fisherman who specializes in working from a boat, typically as part of a crew.</a:t>
            </a:r>
          </a:p>
          <a:p>
            <a:pPr marL="169163" lvl="0" indent="-169163" defTabSz="432308">
              <a:spcBef>
                <a:spcPts val="2600"/>
              </a:spcBef>
              <a:buSzPct val="100000"/>
              <a:buFontTx/>
              <a:buChar char="•"/>
              <a:defRPr sz="1800">
                <a:solidFill>
                  <a:srgbClr val="000000"/>
                </a:solidFill>
              </a:defRPr>
            </a:pPr>
            <a:r>
              <a:rPr sz="2664">
                <a:solidFill>
                  <a:srgbClr val="93741C"/>
                </a:solidFill>
              </a:rPr>
              <a:t>The job isn’t very different from that of a regular fisherman in many aspects, while on the other hand it requires some specific knowledge related to catching fish from a vessel.</a:t>
            </a:r>
          </a:p>
          <a:p>
            <a:pPr marL="169163" lvl="0" indent="-169163" defTabSz="432308">
              <a:spcBef>
                <a:spcPts val="2600"/>
              </a:spcBef>
              <a:buSzPct val="100000"/>
              <a:buFontTx/>
              <a:buChar char="•"/>
              <a:defRPr sz="1800">
                <a:solidFill>
                  <a:srgbClr val="000000"/>
                </a:solidFill>
              </a:defRPr>
            </a:pPr>
            <a:r>
              <a:rPr sz="2664">
                <a:solidFill>
                  <a:srgbClr val="93741C"/>
                </a:solidFill>
              </a:rPr>
              <a:t> Fishing vessel operators will most often catch their fish by using nets, and the traditional method of using rods isn’t very commonly used.</a:t>
            </a:r>
          </a:p>
        </p:txBody>
      </p:sp>
      <p:pic>
        <p:nvPicPr>
          <p:cNvPr id="139" name="pasted-image.tif"/>
          <p:cNvPicPr/>
          <p:nvPr/>
        </p:nvPicPr>
        <p:blipFill>
          <a:blip r:embed="rId2">
            <a:extLst/>
          </a:blip>
          <a:stretch>
            <a:fillRect/>
          </a:stretch>
        </p:blipFill>
        <p:spPr>
          <a:xfrm>
            <a:off x="6687734" y="3438038"/>
            <a:ext cx="6106333" cy="4060429"/>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Wildlife Veterinarian</a:t>
            </a:r>
          </a:p>
        </p:txBody>
      </p:sp>
      <p:sp>
        <p:nvSpPr>
          <p:cNvPr id="142" name="Shape 142"/>
          <p:cNvSpPr>
            <a:spLocks noGrp="1"/>
          </p:cNvSpPr>
          <p:nvPr>
            <p:ph type="body" idx="1"/>
          </p:nvPr>
        </p:nvSpPr>
        <p:spPr>
          <a:xfrm>
            <a:off x="870999" y="2198945"/>
            <a:ext cx="5407827" cy="6969805"/>
          </a:xfrm>
          <a:prstGeom prst="rect">
            <a:avLst/>
          </a:prstGeom>
        </p:spPr>
        <p:txBody>
          <a:bodyPr/>
          <a:lstStyle/>
          <a:p>
            <a:pPr marL="180594" lvl="0" indent="-180594" defTabSz="461518">
              <a:spcBef>
                <a:spcPts val="2800"/>
              </a:spcBef>
              <a:buSzPct val="100000"/>
              <a:buFontTx/>
              <a:buChar char="•"/>
              <a:defRPr sz="1800">
                <a:solidFill>
                  <a:srgbClr val="000000"/>
                </a:solidFill>
              </a:defRPr>
            </a:pPr>
            <a:r>
              <a:rPr sz="2844">
                <a:solidFill>
                  <a:srgbClr val="93741C"/>
                </a:solidFill>
              </a:rPr>
              <a:t>Wildlife veterinarians specialize in exotic animal medicine, which presents a unique set of challenges within the veterinarian job description. </a:t>
            </a:r>
          </a:p>
          <a:p>
            <a:pPr marL="180594" lvl="0" indent="-180594" defTabSz="461518">
              <a:spcBef>
                <a:spcPts val="2800"/>
              </a:spcBef>
              <a:buSzPct val="100000"/>
              <a:buFontTx/>
              <a:buChar char="•"/>
              <a:defRPr sz="1800">
                <a:solidFill>
                  <a:srgbClr val="000000"/>
                </a:solidFill>
              </a:defRPr>
            </a:pPr>
            <a:r>
              <a:rPr sz="2844">
                <a:solidFill>
                  <a:srgbClr val="93741C"/>
                </a:solidFill>
              </a:rPr>
              <a:t>These vets must become medical specialists in hundreds of different species, each with unique anatomy and responses to medicine, as well as understand normal verses abnormal behavior for each species.</a:t>
            </a:r>
          </a:p>
        </p:txBody>
      </p:sp>
      <p:pic>
        <p:nvPicPr>
          <p:cNvPr id="143" name="pasted-image.tif"/>
          <p:cNvPicPr/>
          <p:nvPr/>
        </p:nvPicPr>
        <p:blipFill>
          <a:blip r:embed="rId2">
            <a:extLst/>
          </a:blip>
          <a:stretch>
            <a:fillRect/>
          </a:stretch>
        </p:blipFill>
        <p:spPr>
          <a:xfrm>
            <a:off x="6629362" y="2786884"/>
            <a:ext cx="6223075" cy="4179832"/>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1270000" y="260350"/>
            <a:ext cx="11099801" cy="2349500"/>
          </a:xfrm>
          <a:prstGeom prst="rect">
            <a:avLst/>
          </a:prstGeom>
        </p:spPr>
        <p:txBody>
          <a:bodyPr/>
          <a:lstStyle>
            <a:lvl1pPr>
              <a:defRPr sz="5500" spc="55"/>
            </a:lvl1pPr>
          </a:lstStyle>
          <a:p>
            <a:pPr lvl="0">
              <a:defRPr sz="1800" spc="0">
                <a:solidFill>
                  <a:srgbClr val="000000"/>
                </a:solidFill>
              </a:defRPr>
            </a:pPr>
            <a:r>
              <a:rPr sz="5500" spc="55">
                <a:solidFill>
                  <a:srgbClr val="6E603B"/>
                </a:solidFill>
              </a:rPr>
              <a:t>LEADERS OF CONSERVATION</a:t>
            </a:r>
          </a:p>
        </p:txBody>
      </p:sp>
      <p:sp>
        <p:nvSpPr>
          <p:cNvPr id="146" name="Shape 146"/>
          <p:cNvSpPr>
            <a:spLocks noGrp="1"/>
          </p:cNvSpPr>
          <p:nvPr>
            <p:ph type="body" idx="1"/>
          </p:nvPr>
        </p:nvSpPr>
        <p:spPr>
          <a:prstGeom prst="rect">
            <a:avLst/>
          </a:prstGeom>
        </p:spPr>
        <p:txBody>
          <a:bodyPr/>
          <a:lstStyle/>
          <a:p>
            <a:pPr marL="0" lvl="0" indent="0">
              <a:buSzTx/>
              <a:buFontTx/>
              <a:buNone/>
              <a:defRPr sz="1800">
                <a:solidFill>
                  <a:srgbClr val="000000"/>
                </a:solidFill>
              </a:defRPr>
            </a:pPr>
            <a:r>
              <a:rPr sz="3600">
                <a:solidFill>
                  <a:srgbClr val="93741C"/>
                </a:solidFill>
              </a:rPr>
              <a:t>There are many people who have had an impact on the conservation movement over the past few centuries. Some of these people include John Muir, Theodore Roosevelt, Franklin Roosevelt, Aldo Leopold, Gifford Pinchot, Hugh Bennett, and Rachel Carson. </a:t>
            </a:r>
            <a:endParaRPr sz="1200">
              <a:solidFill>
                <a:srgbClr val="93741C"/>
              </a:solidFill>
            </a:endParaRPr>
          </a:p>
          <a:p>
            <a:pPr marL="0" lvl="0" indent="0" defTabSz="457200">
              <a:spcBef>
                <a:spcPts val="1200"/>
              </a:spcBef>
              <a:buSzTx/>
              <a:buFontTx/>
              <a:buNone/>
              <a:defRPr sz="1800">
                <a:solidFill>
                  <a:srgbClr val="000000"/>
                </a:solidFill>
              </a:defRPr>
            </a:pPr>
            <a:r>
              <a:rPr sz="1600">
                <a:latin typeface="Times"/>
                <a:ea typeface="Times"/>
                <a:cs typeface="Times"/>
                <a:sym typeface="Times"/>
              </a:rPr>
              <a:t/>
            </a:r>
            <a:br>
              <a:rPr sz="1600">
                <a:latin typeface="Times"/>
                <a:ea typeface="Times"/>
                <a:cs typeface="Times"/>
                <a:sym typeface="Times"/>
              </a:rPr>
            </a:br>
            <a:endParaRPr sz="1600">
              <a:latin typeface="Times"/>
              <a:ea typeface="Times"/>
              <a:cs typeface="Times"/>
              <a:sym typeface="Times"/>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p>
            <a:pPr lvl="0">
              <a:lnSpc>
                <a:spcPct val="80000"/>
              </a:lnSpc>
              <a:defRPr sz="1800" spc="0">
                <a:solidFill>
                  <a:srgbClr val="000000"/>
                </a:solidFill>
              </a:defRPr>
            </a:pPr>
            <a:r>
              <a:rPr sz="7000" spc="70">
                <a:solidFill>
                  <a:srgbClr val="3E382B"/>
                </a:solidFill>
                <a:effectLst>
                  <a:outerShdw blurRad="38100" dist="12700" dir="5400000" rotWithShape="0">
                    <a:srgbClr val="E0DEC7">
                      <a:alpha val="80000"/>
                    </a:srgbClr>
                  </a:outerShdw>
                </a:effectLst>
              </a:rPr>
              <a:t>John Muir</a:t>
            </a:r>
          </a:p>
          <a:p>
            <a:pPr lvl="0">
              <a:spcBef>
                <a:spcPts val="600"/>
              </a:spcBef>
              <a:defRPr sz="1800" spc="0">
                <a:solidFill>
                  <a:srgbClr val="000000"/>
                </a:solidFill>
              </a:defRPr>
            </a:pPr>
            <a:r>
              <a:rPr sz="3600" spc="36">
                <a:solidFill>
                  <a:srgbClr val="3E382B"/>
                </a:solidFill>
                <a:effectLst>
                  <a:outerShdw blurRad="38100" dist="12700" dir="5400000" rotWithShape="0">
                    <a:srgbClr val="E0DEC7">
                      <a:alpha val="80000"/>
                    </a:srgbClr>
                  </a:outerShdw>
                </a:effectLst>
              </a:rPr>
              <a:t> (1838–1914)</a:t>
            </a:r>
          </a:p>
        </p:txBody>
      </p:sp>
      <p:sp>
        <p:nvSpPr>
          <p:cNvPr id="149" name="Shape 149"/>
          <p:cNvSpPr>
            <a:spLocks noGrp="1"/>
          </p:cNvSpPr>
          <p:nvPr>
            <p:ph type="body" idx="1"/>
          </p:nvPr>
        </p:nvSpPr>
        <p:spPr>
          <a:xfrm>
            <a:off x="751416" y="2319932"/>
            <a:ext cx="6173260" cy="6879035"/>
          </a:xfrm>
          <a:prstGeom prst="rect">
            <a:avLst/>
          </a:prstGeom>
        </p:spPr>
        <p:txBody>
          <a:bodyPr/>
          <a:lstStyle/>
          <a:p>
            <a:pPr marL="194310" lvl="0" indent="-194310" defTabSz="496570">
              <a:spcBef>
                <a:spcPts val="3000"/>
              </a:spcBef>
              <a:buSzPct val="100000"/>
              <a:buFontTx/>
              <a:buChar char="•"/>
              <a:defRPr sz="1800">
                <a:solidFill>
                  <a:srgbClr val="000000"/>
                </a:solidFill>
              </a:defRPr>
            </a:pPr>
            <a:r>
              <a:rPr sz="3060">
                <a:solidFill>
                  <a:srgbClr val="93741C"/>
                </a:solidFill>
              </a:rPr>
              <a:t>He was partly responsible for the development of the Yellowstone and Sequoia National parks. It was through his encouragement that President Theodore Roosevelt established these parks. </a:t>
            </a:r>
          </a:p>
          <a:p>
            <a:pPr marL="194310" lvl="0" indent="-194310" defTabSz="496570">
              <a:spcBef>
                <a:spcPts val="3000"/>
              </a:spcBef>
              <a:buSzPct val="100000"/>
              <a:buFontTx/>
              <a:buChar char="•"/>
              <a:defRPr sz="1800">
                <a:solidFill>
                  <a:srgbClr val="000000"/>
                </a:solidFill>
              </a:defRPr>
            </a:pPr>
            <a:r>
              <a:rPr sz="3060">
                <a:solidFill>
                  <a:srgbClr val="93741C"/>
                </a:solidFill>
              </a:rPr>
              <a:t>Muir was also responsible for starting the Sierra Club, whose purpose is to promote conservation. A forest in California was also named for John Muir. </a:t>
            </a:r>
          </a:p>
        </p:txBody>
      </p:sp>
      <p:grpSp>
        <p:nvGrpSpPr>
          <p:cNvPr id="152" name="Group 152"/>
          <p:cNvGrpSpPr/>
          <p:nvPr/>
        </p:nvGrpSpPr>
        <p:grpSpPr>
          <a:xfrm>
            <a:off x="6962454" y="3678854"/>
            <a:ext cx="5556892" cy="4313592"/>
            <a:chOff x="-127000" y="-88900"/>
            <a:chExt cx="5556890" cy="4313591"/>
          </a:xfrm>
        </p:grpSpPr>
        <p:pic>
          <p:nvPicPr>
            <p:cNvPr id="151" name="pasted-image.tif"/>
            <p:cNvPicPr/>
            <p:nvPr/>
          </p:nvPicPr>
          <p:blipFill>
            <a:blip r:embed="rId2">
              <a:extLst/>
            </a:blip>
            <a:stretch>
              <a:fillRect/>
            </a:stretch>
          </p:blipFill>
          <p:spPr>
            <a:xfrm>
              <a:off x="0" y="0"/>
              <a:ext cx="5302891" cy="3983392"/>
            </a:xfrm>
            <a:prstGeom prst="rect">
              <a:avLst/>
            </a:prstGeom>
            <a:ln>
              <a:noFill/>
            </a:ln>
            <a:effectLst/>
          </p:spPr>
        </p:pic>
        <p:pic>
          <p:nvPicPr>
            <p:cNvPr id="150" name="Picture 149"/>
            <p:cNvPicPr/>
            <p:nvPr/>
          </p:nvPicPr>
          <p:blipFill>
            <a:blip r:embed="rId3">
              <a:extLst/>
            </a:blip>
            <a:stretch>
              <a:fillRect/>
            </a:stretch>
          </p:blipFill>
          <p:spPr>
            <a:xfrm>
              <a:off x="-127000" y="-88900"/>
              <a:ext cx="5556891" cy="4313592"/>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p:cNvPicPr/>
          <p:nvPr/>
        </p:nvPicPr>
        <p:blipFill>
          <a:blip r:embed="rId2">
            <a:extLst/>
          </a:blip>
          <a:stretch>
            <a:fillRect/>
          </a:stretch>
        </p:blipFill>
        <p:spPr>
          <a:xfrm>
            <a:off x="7264399" y="2546349"/>
            <a:ext cx="4953001" cy="6426202"/>
          </a:xfrm>
          <a:prstGeom prst="rect">
            <a:avLst/>
          </a:prstGeom>
        </p:spPr>
      </p:pic>
      <p:sp>
        <p:nvSpPr>
          <p:cNvPr id="155" name="Shape 155"/>
          <p:cNvSpPr>
            <a:spLocks noGrp="1"/>
          </p:cNvSpPr>
          <p:nvPr>
            <p:ph type="title"/>
          </p:nvPr>
        </p:nvSpPr>
        <p:spPr>
          <a:prstGeom prst="rect">
            <a:avLst/>
          </a:prstGeom>
        </p:spPr>
        <p:txBody>
          <a:bodyPr/>
          <a:lstStyle/>
          <a:p>
            <a:pPr lvl="0">
              <a:lnSpc>
                <a:spcPct val="80000"/>
              </a:lnSpc>
              <a:defRPr sz="1800" spc="0">
                <a:solidFill>
                  <a:srgbClr val="000000"/>
                </a:solidFill>
              </a:defRPr>
            </a:pPr>
            <a:r>
              <a:rPr sz="7000" spc="70">
                <a:solidFill>
                  <a:srgbClr val="3E382B"/>
                </a:solidFill>
                <a:effectLst>
                  <a:outerShdw blurRad="38100" dist="12700" dir="5400000" rotWithShape="0">
                    <a:srgbClr val="E0DEC7">
                      <a:alpha val="80000"/>
                    </a:srgbClr>
                  </a:outerShdw>
                </a:effectLst>
              </a:rPr>
              <a:t>Theodore Roosevelt</a:t>
            </a:r>
          </a:p>
          <a:p>
            <a:pPr lvl="0">
              <a:spcBef>
                <a:spcPts val="600"/>
              </a:spcBef>
              <a:defRPr sz="1800" spc="0">
                <a:solidFill>
                  <a:srgbClr val="000000"/>
                </a:solidFill>
              </a:defRPr>
            </a:pPr>
            <a:r>
              <a:rPr sz="3600" spc="36">
                <a:solidFill>
                  <a:srgbClr val="3E382B"/>
                </a:solidFill>
                <a:effectLst>
                  <a:outerShdw blurRad="38100" dist="12700" dir="5400000" rotWithShape="0">
                    <a:srgbClr val="E0DEC7">
                      <a:alpha val="80000"/>
                    </a:srgbClr>
                  </a:outerShdw>
                </a:effectLst>
              </a:rPr>
              <a:t> (1858–1919) </a:t>
            </a:r>
          </a:p>
        </p:txBody>
      </p:sp>
      <p:sp>
        <p:nvSpPr>
          <p:cNvPr id="156" name="Shape 156"/>
          <p:cNvSpPr>
            <a:spLocks noGrp="1"/>
          </p:cNvSpPr>
          <p:nvPr>
            <p:ph type="body" idx="1"/>
          </p:nvPr>
        </p:nvSpPr>
        <p:spPr>
          <a:xfrm>
            <a:off x="690033" y="2426791"/>
            <a:ext cx="6102946" cy="6665318"/>
          </a:xfrm>
          <a:prstGeom prst="rect">
            <a:avLst/>
          </a:prstGeom>
        </p:spPr>
        <p:txBody>
          <a:bodyPr/>
          <a:lstStyle/>
          <a:p>
            <a:pPr marL="203454" lvl="0" indent="-203454" defTabSz="519937">
              <a:buSzPct val="100000"/>
              <a:buFontTx/>
              <a:buChar char="•"/>
              <a:defRPr sz="1800">
                <a:solidFill>
                  <a:srgbClr val="000000"/>
                </a:solidFill>
              </a:defRPr>
            </a:pPr>
            <a:r>
              <a:rPr sz="3204">
                <a:solidFill>
                  <a:srgbClr val="93741C"/>
                </a:solidFill>
              </a:rPr>
              <a:t>Theodore Roosevelt was responsible for passing legislation to help protect our natural resources. </a:t>
            </a:r>
          </a:p>
          <a:p>
            <a:pPr marL="203454" lvl="0" indent="-203454" defTabSz="519937">
              <a:buSzPct val="100000"/>
              <a:buFontTx/>
              <a:buChar char="•"/>
              <a:defRPr sz="1800">
                <a:solidFill>
                  <a:srgbClr val="000000"/>
                </a:solidFill>
              </a:defRPr>
            </a:pPr>
            <a:r>
              <a:rPr sz="3204">
                <a:solidFill>
                  <a:srgbClr val="93741C"/>
                </a:solidFill>
              </a:rPr>
              <a:t>He is considered the “father of the conservation movement”. </a:t>
            </a:r>
          </a:p>
          <a:p>
            <a:pPr marL="203454" lvl="0" indent="-203454" defTabSz="519937">
              <a:buSzPct val="100000"/>
              <a:buFontTx/>
              <a:buChar char="•"/>
              <a:defRPr sz="1800">
                <a:solidFill>
                  <a:srgbClr val="000000"/>
                </a:solidFill>
              </a:defRPr>
            </a:pPr>
            <a:r>
              <a:rPr sz="3204">
                <a:solidFill>
                  <a:srgbClr val="93741C"/>
                </a:solidFill>
              </a:rPr>
              <a:t>Franklin Roosevelt was the president who set up the Soil and Water Conservation Department within the U.S.D.A. </a:t>
            </a:r>
            <a:endParaRPr sz="1068">
              <a:solidFill>
                <a:srgbClr val="93741C"/>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prstGeom prst="rect">
            <a:avLst/>
          </a:prstGeom>
        </p:spPr>
        <p:txBody>
          <a:bodyPr/>
          <a:lstStyle/>
          <a:p>
            <a:pPr lvl="0">
              <a:lnSpc>
                <a:spcPct val="80000"/>
              </a:lnSpc>
              <a:defRPr sz="1800" spc="0">
                <a:solidFill>
                  <a:srgbClr val="000000"/>
                </a:solidFill>
              </a:defRPr>
            </a:pPr>
            <a:r>
              <a:rPr sz="7000" spc="70">
                <a:solidFill>
                  <a:srgbClr val="3E382B"/>
                </a:solidFill>
                <a:effectLst>
                  <a:outerShdw blurRad="38100" dist="12700" dir="5400000" rotWithShape="0">
                    <a:srgbClr val="E0DEC7">
                      <a:alpha val="80000"/>
                    </a:srgbClr>
                  </a:outerShdw>
                </a:effectLst>
              </a:rPr>
              <a:t> Aldo Leopold</a:t>
            </a:r>
          </a:p>
          <a:p>
            <a:pPr lvl="0">
              <a:spcBef>
                <a:spcPts val="600"/>
              </a:spcBef>
              <a:defRPr sz="1800" spc="0">
                <a:solidFill>
                  <a:srgbClr val="000000"/>
                </a:solidFill>
              </a:defRPr>
            </a:pPr>
            <a:r>
              <a:rPr sz="3600" spc="36">
                <a:solidFill>
                  <a:srgbClr val="3E382B"/>
                </a:solidFill>
                <a:effectLst>
                  <a:outerShdw blurRad="38100" dist="12700" dir="5400000" rotWithShape="0">
                    <a:srgbClr val="E0DEC7">
                      <a:alpha val="80000"/>
                    </a:srgbClr>
                  </a:outerShdw>
                </a:effectLst>
              </a:rPr>
              <a:t> (1886–1948)</a:t>
            </a:r>
          </a:p>
        </p:txBody>
      </p:sp>
      <p:sp>
        <p:nvSpPr>
          <p:cNvPr id="159" name="Shape 159"/>
          <p:cNvSpPr>
            <a:spLocks noGrp="1"/>
          </p:cNvSpPr>
          <p:nvPr>
            <p:ph type="body" idx="1"/>
          </p:nvPr>
        </p:nvSpPr>
        <p:spPr>
          <a:xfrm>
            <a:off x="825500" y="2430065"/>
            <a:ext cx="5464175" cy="6658770"/>
          </a:xfrm>
          <a:prstGeom prst="rect">
            <a:avLst/>
          </a:prstGeom>
        </p:spPr>
        <p:txBody>
          <a:bodyPr/>
          <a:lstStyle/>
          <a:p>
            <a:pPr marL="196596" lvl="0" indent="-196596" defTabSz="502412">
              <a:spcBef>
                <a:spcPts val="3000"/>
              </a:spcBef>
              <a:buSzPct val="100000"/>
              <a:buFontTx/>
              <a:buChar char="•"/>
              <a:defRPr sz="1800">
                <a:solidFill>
                  <a:srgbClr val="000000"/>
                </a:solidFill>
              </a:defRPr>
            </a:pPr>
            <a:r>
              <a:rPr sz="3096">
                <a:solidFill>
                  <a:srgbClr val="93741C"/>
                </a:solidFill>
              </a:rPr>
              <a:t>He is noted for applying ecology to wildlife management. </a:t>
            </a:r>
          </a:p>
          <a:p>
            <a:pPr marL="196596" lvl="0" indent="-196596" defTabSz="502412">
              <a:spcBef>
                <a:spcPts val="3000"/>
              </a:spcBef>
              <a:buSzPct val="100000"/>
              <a:buFontTx/>
              <a:buChar char="•"/>
              <a:defRPr sz="1800">
                <a:solidFill>
                  <a:srgbClr val="000000"/>
                </a:solidFill>
              </a:defRPr>
            </a:pPr>
            <a:r>
              <a:rPr sz="3096">
                <a:solidFill>
                  <a:srgbClr val="93741C"/>
                </a:solidFill>
              </a:rPr>
              <a:t>Leopold believed that people should enjoy nature but not destroy it in the process. </a:t>
            </a:r>
          </a:p>
          <a:p>
            <a:pPr marL="196596" lvl="0" indent="-196596" defTabSz="502412">
              <a:spcBef>
                <a:spcPts val="3000"/>
              </a:spcBef>
              <a:buSzPct val="100000"/>
              <a:buFontTx/>
              <a:buChar char="•"/>
              <a:defRPr sz="1800">
                <a:solidFill>
                  <a:srgbClr val="000000"/>
                </a:solidFill>
              </a:defRPr>
            </a:pPr>
            <a:r>
              <a:rPr sz="3096">
                <a:solidFill>
                  <a:srgbClr val="93741C"/>
                </a:solidFill>
              </a:rPr>
              <a:t>His book </a:t>
            </a:r>
            <a:r>
              <a:rPr sz="3096" i="1">
                <a:solidFill>
                  <a:srgbClr val="93741C"/>
                </a:solidFill>
              </a:rPr>
              <a:t>Game Management </a:t>
            </a:r>
            <a:r>
              <a:rPr sz="3096">
                <a:solidFill>
                  <a:srgbClr val="93741C"/>
                </a:solidFill>
              </a:rPr>
              <a:t>was used to help educate future wildlife biologists. </a:t>
            </a:r>
            <a:br>
              <a:rPr sz="3096">
                <a:solidFill>
                  <a:srgbClr val="93741C"/>
                </a:solidFill>
              </a:rPr>
            </a:br>
            <a:endParaRPr sz="3096">
              <a:solidFill>
                <a:srgbClr val="93741C"/>
              </a:solidFill>
            </a:endParaRPr>
          </a:p>
        </p:txBody>
      </p:sp>
      <p:grpSp>
        <p:nvGrpSpPr>
          <p:cNvPr id="162" name="Group 162"/>
          <p:cNvGrpSpPr/>
          <p:nvPr/>
        </p:nvGrpSpPr>
        <p:grpSpPr>
          <a:xfrm>
            <a:off x="6317419" y="3105226"/>
            <a:ext cx="6440562" cy="5308448"/>
            <a:chOff x="-127000" y="-88900"/>
            <a:chExt cx="6440560" cy="5308447"/>
          </a:xfrm>
        </p:grpSpPr>
        <p:pic>
          <p:nvPicPr>
            <p:cNvPr id="161" name="pasted-image.png"/>
            <p:cNvPicPr/>
            <p:nvPr/>
          </p:nvPicPr>
          <p:blipFill>
            <a:blip r:embed="rId2">
              <a:extLst/>
            </a:blip>
            <a:stretch>
              <a:fillRect/>
            </a:stretch>
          </p:blipFill>
          <p:spPr>
            <a:xfrm>
              <a:off x="0" y="0"/>
              <a:ext cx="6186561" cy="4978248"/>
            </a:xfrm>
            <a:prstGeom prst="rect">
              <a:avLst/>
            </a:prstGeom>
            <a:ln>
              <a:noFill/>
            </a:ln>
            <a:effectLst/>
          </p:spPr>
        </p:pic>
        <p:pic>
          <p:nvPicPr>
            <p:cNvPr id="160" name="Picture 159"/>
            <p:cNvPicPr/>
            <p:nvPr/>
          </p:nvPicPr>
          <p:blipFill>
            <a:blip r:embed="rId3">
              <a:extLst/>
            </a:blip>
            <a:stretch>
              <a:fillRect/>
            </a:stretch>
          </p:blipFill>
          <p:spPr>
            <a:xfrm>
              <a:off x="-127000" y="-88900"/>
              <a:ext cx="6440561" cy="5308448"/>
            </a:xfrm>
            <a:prstGeom prst="rect">
              <a:avLst/>
            </a:prstGeom>
            <a:effectLst/>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prstGeom prst="rect">
            <a:avLst/>
          </a:prstGeom>
        </p:spPr>
        <p:txBody>
          <a:bodyPr/>
          <a:lstStyle/>
          <a:p>
            <a:pPr lvl="0">
              <a:lnSpc>
                <a:spcPct val="80000"/>
              </a:lnSpc>
              <a:defRPr sz="1800" spc="0">
                <a:solidFill>
                  <a:srgbClr val="000000"/>
                </a:solidFill>
              </a:defRPr>
            </a:pPr>
            <a:r>
              <a:rPr sz="7000" spc="70">
                <a:solidFill>
                  <a:srgbClr val="3E382B"/>
                </a:solidFill>
                <a:effectLst>
                  <a:outerShdw blurRad="38100" dist="12700" dir="5400000" rotWithShape="0">
                    <a:srgbClr val="E0DEC7">
                      <a:alpha val="80000"/>
                    </a:srgbClr>
                  </a:outerShdw>
                </a:effectLst>
              </a:rPr>
              <a:t>Gifford Pinchot</a:t>
            </a:r>
          </a:p>
          <a:p>
            <a:pPr lvl="0">
              <a:spcBef>
                <a:spcPts val="600"/>
              </a:spcBef>
              <a:defRPr sz="1800" spc="0">
                <a:solidFill>
                  <a:srgbClr val="000000"/>
                </a:solidFill>
              </a:defRPr>
            </a:pPr>
            <a:r>
              <a:rPr sz="3600" spc="36">
                <a:solidFill>
                  <a:srgbClr val="3E382B"/>
                </a:solidFill>
                <a:effectLst>
                  <a:outerShdw blurRad="38100" dist="12700" dir="5400000" rotWithShape="0">
                    <a:srgbClr val="E0DEC7">
                      <a:alpha val="80000"/>
                    </a:srgbClr>
                  </a:outerShdw>
                </a:effectLst>
              </a:rPr>
              <a:t> (1865–1946)</a:t>
            </a:r>
          </a:p>
        </p:txBody>
      </p:sp>
      <p:sp>
        <p:nvSpPr>
          <p:cNvPr id="165" name="Shape 165"/>
          <p:cNvSpPr>
            <a:spLocks noGrp="1"/>
          </p:cNvSpPr>
          <p:nvPr>
            <p:ph type="body" idx="1"/>
          </p:nvPr>
        </p:nvSpPr>
        <p:spPr>
          <a:xfrm>
            <a:off x="740833" y="2470447"/>
            <a:ext cx="5714472" cy="6578006"/>
          </a:xfrm>
          <a:prstGeom prst="rect">
            <a:avLst/>
          </a:prstGeom>
        </p:spPr>
        <p:txBody>
          <a:bodyPr/>
          <a:lstStyle/>
          <a:p>
            <a:pPr marL="203454" lvl="0" indent="-203454" defTabSz="519937">
              <a:buSzPct val="100000"/>
              <a:buFontTx/>
              <a:buChar char="•"/>
              <a:defRPr sz="1800">
                <a:solidFill>
                  <a:srgbClr val="000000"/>
                </a:solidFill>
              </a:defRPr>
            </a:pPr>
            <a:r>
              <a:rPr sz="3204">
                <a:solidFill>
                  <a:srgbClr val="93741C"/>
                </a:solidFill>
              </a:rPr>
              <a:t>He also authored a book, his was titled </a:t>
            </a:r>
            <a:r>
              <a:rPr sz="3204" i="1">
                <a:solidFill>
                  <a:srgbClr val="93741C"/>
                </a:solidFill>
              </a:rPr>
              <a:t>The Fight for Conserva- tion</a:t>
            </a:r>
            <a:r>
              <a:rPr sz="3204">
                <a:solidFill>
                  <a:srgbClr val="93741C"/>
                </a:solidFill>
              </a:rPr>
              <a:t>.</a:t>
            </a:r>
          </a:p>
          <a:p>
            <a:pPr marL="203454" lvl="0" indent="-203454" defTabSz="519937">
              <a:buSzPct val="100000"/>
              <a:buFontTx/>
              <a:buChar char="•"/>
              <a:defRPr sz="1800">
                <a:solidFill>
                  <a:srgbClr val="000000"/>
                </a:solidFill>
              </a:defRPr>
            </a:pPr>
            <a:r>
              <a:rPr sz="3204">
                <a:solidFill>
                  <a:srgbClr val="93741C"/>
                </a:solidFill>
              </a:rPr>
              <a:t> Pinchot’s efforts focused on the conservation of forests. </a:t>
            </a:r>
          </a:p>
          <a:p>
            <a:pPr marL="203454" lvl="0" indent="-203454" defTabSz="519937">
              <a:buSzPct val="100000"/>
              <a:buFontTx/>
              <a:buChar char="•"/>
              <a:defRPr sz="1800">
                <a:solidFill>
                  <a:srgbClr val="000000"/>
                </a:solidFill>
              </a:defRPr>
            </a:pPr>
            <a:r>
              <a:rPr sz="3204">
                <a:solidFill>
                  <a:srgbClr val="93741C"/>
                </a:solidFill>
              </a:rPr>
              <a:t>He was one of the first lead- ers of what eventually became known as the U.S. Forest Service. </a:t>
            </a:r>
            <a:br>
              <a:rPr sz="3204">
                <a:solidFill>
                  <a:srgbClr val="93741C"/>
                </a:solidFill>
              </a:rPr>
            </a:br>
            <a:endParaRPr sz="3204">
              <a:solidFill>
                <a:srgbClr val="93741C"/>
              </a:solidFill>
            </a:endParaRPr>
          </a:p>
        </p:txBody>
      </p:sp>
      <p:grpSp>
        <p:nvGrpSpPr>
          <p:cNvPr id="168" name="Group 168"/>
          <p:cNvGrpSpPr/>
          <p:nvPr/>
        </p:nvGrpSpPr>
        <p:grpSpPr>
          <a:xfrm>
            <a:off x="6507638" y="3534995"/>
            <a:ext cx="6205062" cy="4421555"/>
            <a:chOff x="-127000" y="-88900"/>
            <a:chExt cx="6205061" cy="4421554"/>
          </a:xfrm>
        </p:grpSpPr>
        <p:pic>
          <p:nvPicPr>
            <p:cNvPr id="167" name="pasted-image.tif"/>
            <p:cNvPicPr/>
            <p:nvPr/>
          </p:nvPicPr>
          <p:blipFill>
            <a:blip r:embed="rId2">
              <a:extLst/>
            </a:blip>
            <a:stretch>
              <a:fillRect/>
            </a:stretch>
          </p:blipFill>
          <p:spPr>
            <a:xfrm>
              <a:off x="0" y="0"/>
              <a:ext cx="5951062" cy="4091355"/>
            </a:xfrm>
            <a:prstGeom prst="rect">
              <a:avLst/>
            </a:prstGeom>
            <a:ln>
              <a:noFill/>
            </a:ln>
            <a:effectLst/>
          </p:spPr>
        </p:pic>
        <p:pic>
          <p:nvPicPr>
            <p:cNvPr id="166" name="Picture 165"/>
            <p:cNvPicPr/>
            <p:nvPr/>
          </p:nvPicPr>
          <p:blipFill>
            <a:blip r:embed="rId3">
              <a:extLst/>
            </a:blip>
            <a:stretch>
              <a:fillRect/>
            </a:stretch>
          </p:blipFill>
          <p:spPr>
            <a:xfrm>
              <a:off x="-127000" y="-88900"/>
              <a:ext cx="6205062" cy="4421555"/>
            </a:xfrm>
            <a:prstGeom prst="rect">
              <a:avLst/>
            </a:prstGeom>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Habitat Conservationist</a:t>
            </a:r>
          </a:p>
        </p:txBody>
      </p:sp>
      <p:sp>
        <p:nvSpPr>
          <p:cNvPr id="40" name="Shape 40"/>
          <p:cNvSpPr>
            <a:spLocks noGrp="1"/>
          </p:cNvSpPr>
          <p:nvPr>
            <p:ph type="body" idx="1"/>
          </p:nvPr>
        </p:nvSpPr>
        <p:spPr>
          <a:xfrm>
            <a:off x="685425" y="2549099"/>
            <a:ext cx="6282800" cy="6420701"/>
          </a:xfrm>
          <a:prstGeom prst="rect">
            <a:avLst/>
          </a:prstGeom>
        </p:spPr>
        <p:txBody>
          <a:bodyPr/>
          <a:lstStyle/>
          <a:p>
            <a:pPr marL="205739" lvl="0" indent="-205739" defTabSz="438150">
              <a:spcBef>
                <a:spcPts val="2700"/>
              </a:spcBef>
              <a:buSzPct val="100000"/>
              <a:buFontTx/>
              <a:buChar char="•"/>
              <a:defRPr sz="1800">
                <a:solidFill>
                  <a:srgbClr val="000000"/>
                </a:solidFill>
              </a:defRPr>
            </a:pPr>
            <a:r>
              <a:rPr sz="2700">
                <a:solidFill>
                  <a:srgbClr val="93741C"/>
                </a:solidFill>
              </a:rPr>
              <a:t>Commonly employed in local, state and federal government, wildlife conservationists work to preserve the habitats of plants and animals. </a:t>
            </a:r>
          </a:p>
          <a:p>
            <a:pPr marL="205739" lvl="0" indent="-205739" defTabSz="438150">
              <a:spcBef>
                <a:spcPts val="2700"/>
              </a:spcBef>
              <a:buSzPct val="100000"/>
              <a:buFontTx/>
              <a:buChar char="•"/>
              <a:defRPr sz="1800">
                <a:solidFill>
                  <a:srgbClr val="000000"/>
                </a:solidFill>
              </a:defRPr>
            </a:pPr>
            <a:r>
              <a:rPr sz="2700">
                <a:solidFill>
                  <a:srgbClr val="93741C"/>
                </a:solidFill>
              </a:rPr>
              <a:t>Their job duties include studying soil and water, as well as striving to prevent wildfires. </a:t>
            </a:r>
          </a:p>
          <a:p>
            <a:pPr marL="205739" lvl="0" indent="-205739" defTabSz="438150">
              <a:spcBef>
                <a:spcPts val="2700"/>
              </a:spcBef>
              <a:buSzPct val="100000"/>
              <a:buFontTx/>
              <a:buChar char="•"/>
              <a:defRPr sz="1800">
                <a:solidFill>
                  <a:srgbClr val="000000"/>
                </a:solidFill>
              </a:defRPr>
            </a:pPr>
            <a:r>
              <a:rPr sz="2700">
                <a:solidFill>
                  <a:srgbClr val="93741C"/>
                </a:solidFill>
              </a:rPr>
              <a:t>Entry-level jobs in wildlife conservation typically require a bachelor's degree in wildlife biology, environmental sciences, agricultural science or a related field.</a:t>
            </a:r>
          </a:p>
        </p:txBody>
      </p:sp>
      <p:pic>
        <p:nvPicPr>
          <p:cNvPr id="41" name="Picture 40"/>
          <p:cNvPicPr/>
          <p:nvPr/>
        </p:nvPicPr>
        <p:blipFill>
          <a:blip r:embed="rId2">
            <a:extLst/>
          </a:blip>
          <a:stretch>
            <a:fillRect/>
          </a:stretch>
        </p:blipFill>
        <p:spPr>
          <a:xfrm>
            <a:off x="6888367" y="3601947"/>
            <a:ext cx="6177692" cy="4315006"/>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p>
            <a:pPr lvl="0">
              <a:lnSpc>
                <a:spcPct val="80000"/>
              </a:lnSpc>
              <a:defRPr sz="1800" spc="0">
                <a:solidFill>
                  <a:srgbClr val="000000"/>
                </a:solidFill>
              </a:defRPr>
            </a:pPr>
            <a:r>
              <a:rPr sz="7000" spc="70">
                <a:solidFill>
                  <a:srgbClr val="3E382B"/>
                </a:solidFill>
                <a:effectLst>
                  <a:outerShdw blurRad="38100" dist="12700" dir="5400000" rotWithShape="0">
                    <a:srgbClr val="E0DEC7">
                      <a:alpha val="80000"/>
                    </a:srgbClr>
                  </a:outerShdw>
                </a:effectLst>
              </a:rPr>
              <a:t>Hugh Bennett </a:t>
            </a:r>
          </a:p>
          <a:p>
            <a:pPr lvl="0">
              <a:spcBef>
                <a:spcPts val="600"/>
              </a:spcBef>
              <a:defRPr sz="1800" spc="0">
                <a:solidFill>
                  <a:srgbClr val="000000"/>
                </a:solidFill>
              </a:defRPr>
            </a:pPr>
            <a:r>
              <a:rPr sz="3600" spc="36">
                <a:solidFill>
                  <a:srgbClr val="3E382B"/>
                </a:solidFill>
                <a:effectLst>
                  <a:outerShdw blurRad="38100" dist="12700" dir="5400000" rotWithShape="0">
                    <a:srgbClr val="E0DEC7">
                      <a:alpha val="80000"/>
                    </a:srgbClr>
                  </a:outerShdw>
                </a:effectLst>
              </a:rPr>
              <a:t>(1881–1960)</a:t>
            </a:r>
          </a:p>
        </p:txBody>
      </p:sp>
      <p:sp>
        <p:nvSpPr>
          <p:cNvPr id="171" name="Shape 171"/>
          <p:cNvSpPr>
            <a:spLocks noGrp="1"/>
          </p:cNvSpPr>
          <p:nvPr>
            <p:ph type="body" idx="1"/>
          </p:nvPr>
        </p:nvSpPr>
        <p:spPr>
          <a:xfrm>
            <a:off x="842433" y="2456788"/>
            <a:ext cx="5739210" cy="6605324"/>
          </a:xfrm>
          <a:prstGeom prst="rect">
            <a:avLst/>
          </a:prstGeom>
        </p:spPr>
        <p:txBody>
          <a:bodyPr/>
          <a:lstStyle/>
          <a:p>
            <a:pPr marL="221742" lvl="0" indent="-221742" defTabSz="566674">
              <a:spcBef>
                <a:spcPts val="3400"/>
              </a:spcBef>
              <a:buSzPct val="100000"/>
              <a:buFontTx/>
              <a:buChar char="•"/>
              <a:defRPr sz="1800">
                <a:solidFill>
                  <a:srgbClr val="000000"/>
                </a:solidFill>
              </a:defRPr>
            </a:pPr>
            <a:r>
              <a:rPr sz="3492">
                <a:solidFill>
                  <a:srgbClr val="93741C"/>
                </a:solidFill>
              </a:rPr>
              <a:t>He was the first person to run the Soil Conservation Service. </a:t>
            </a:r>
          </a:p>
          <a:p>
            <a:pPr marL="221742" lvl="0" indent="-221742" defTabSz="566674">
              <a:spcBef>
                <a:spcPts val="3400"/>
              </a:spcBef>
              <a:buSzPct val="100000"/>
              <a:buFontTx/>
              <a:buChar char="•"/>
              <a:defRPr sz="1800">
                <a:solidFill>
                  <a:srgbClr val="000000"/>
                </a:solidFill>
              </a:defRPr>
            </a:pPr>
            <a:r>
              <a:rPr sz="3492">
                <a:solidFill>
                  <a:srgbClr val="93741C"/>
                </a:solidFill>
              </a:rPr>
              <a:t>He is known as the “father of soil conservation.”</a:t>
            </a:r>
          </a:p>
          <a:p>
            <a:pPr marL="221742" lvl="0" indent="-221742" defTabSz="566674">
              <a:spcBef>
                <a:spcPts val="3400"/>
              </a:spcBef>
              <a:buSzPct val="100000"/>
              <a:buFontTx/>
              <a:buChar char="•"/>
              <a:defRPr sz="1800">
                <a:solidFill>
                  <a:srgbClr val="000000"/>
                </a:solidFill>
              </a:defRPr>
            </a:pPr>
            <a:r>
              <a:rPr sz="3492">
                <a:solidFill>
                  <a:srgbClr val="93741C"/>
                </a:solidFill>
              </a:rPr>
              <a:t> He promoted the use of scientific investigation in determining soil needs. </a:t>
            </a:r>
            <a:br>
              <a:rPr sz="3492">
                <a:solidFill>
                  <a:srgbClr val="93741C"/>
                </a:solidFill>
              </a:rPr>
            </a:br>
            <a:endParaRPr sz="3492">
              <a:solidFill>
                <a:srgbClr val="93741C"/>
              </a:solidFill>
            </a:endParaRPr>
          </a:p>
        </p:txBody>
      </p:sp>
      <p:grpSp>
        <p:nvGrpSpPr>
          <p:cNvPr id="174" name="Group 174"/>
          <p:cNvGrpSpPr/>
          <p:nvPr/>
        </p:nvGrpSpPr>
        <p:grpSpPr>
          <a:xfrm>
            <a:off x="6781979" y="3495666"/>
            <a:ext cx="5917842" cy="4527568"/>
            <a:chOff x="-203200" y="-203200"/>
            <a:chExt cx="5917840" cy="4527567"/>
          </a:xfrm>
        </p:grpSpPr>
        <p:pic>
          <p:nvPicPr>
            <p:cNvPr id="173" name="pasted-image.tif"/>
            <p:cNvPicPr/>
            <p:nvPr/>
          </p:nvPicPr>
          <p:blipFill>
            <a:blip r:embed="rId2">
              <a:extLst/>
            </a:blip>
            <a:stretch>
              <a:fillRect/>
            </a:stretch>
          </p:blipFill>
          <p:spPr>
            <a:xfrm>
              <a:off x="0" y="0"/>
              <a:ext cx="5511441" cy="4121168"/>
            </a:xfrm>
            <a:prstGeom prst="rect">
              <a:avLst/>
            </a:prstGeom>
            <a:ln>
              <a:noFill/>
            </a:ln>
            <a:effectLst/>
          </p:spPr>
        </p:pic>
        <p:pic>
          <p:nvPicPr>
            <p:cNvPr id="172" name="Picture 171"/>
            <p:cNvPicPr/>
            <p:nvPr/>
          </p:nvPicPr>
          <p:blipFill>
            <a:blip r:embed="rId3">
              <a:extLst/>
            </a:blip>
            <a:stretch>
              <a:fillRect/>
            </a:stretch>
          </p:blipFill>
          <p:spPr>
            <a:xfrm>
              <a:off x="-203200" y="-203200"/>
              <a:ext cx="5917841" cy="4527568"/>
            </a:xfrm>
            <a:prstGeom prst="rect">
              <a:avLst/>
            </a:prstGeom>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75"/>
          <p:cNvPicPr/>
          <p:nvPr/>
        </p:nvPicPr>
        <p:blipFill>
          <a:blip r:embed="rId2">
            <a:extLst/>
          </a:blip>
          <a:stretch>
            <a:fillRect/>
          </a:stretch>
        </p:blipFill>
        <p:spPr>
          <a:xfrm>
            <a:off x="7157249" y="2401568"/>
            <a:ext cx="5167303" cy="6715764"/>
          </a:xfrm>
          <a:prstGeom prst="rect">
            <a:avLst/>
          </a:prstGeom>
        </p:spPr>
      </p:pic>
      <p:sp>
        <p:nvSpPr>
          <p:cNvPr id="177" name="Shape 177"/>
          <p:cNvSpPr>
            <a:spLocks noGrp="1"/>
          </p:cNvSpPr>
          <p:nvPr>
            <p:ph type="title"/>
          </p:nvPr>
        </p:nvSpPr>
        <p:spPr>
          <a:prstGeom prst="rect">
            <a:avLst/>
          </a:prstGeom>
        </p:spPr>
        <p:txBody>
          <a:bodyPr/>
          <a:lstStyle/>
          <a:p>
            <a:pPr lvl="0">
              <a:lnSpc>
                <a:spcPct val="80000"/>
              </a:lnSpc>
              <a:defRPr sz="1800" spc="0">
                <a:solidFill>
                  <a:srgbClr val="000000"/>
                </a:solidFill>
              </a:defRPr>
            </a:pPr>
            <a:r>
              <a:rPr sz="7000" spc="70">
                <a:solidFill>
                  <a:srgbClr val="3E382B"/>
                </a:solidFill>
                <a:effectLst>
                  <a:outerShdw blurRad="38100" dist="12700" dir="5400000" rotWithShape="0">
                    <a:srgbClr val="E0DEC7">
                      <a:alpha val="80000"/>
                    </a:srgbClr>
                  </a:outerShdw>
                </a:effectLst>
              </a:rPr>
              <a:t>Rachel Carson</a:t>
            </a:r>
          </a:p>
          <a:p>
            <a:pPr lvl="0">
              <a:spcBef>
                <a:spcPts val="600"/>
              </a:spcBef>
              <a:defRPr sz="1800" spc="0">
                <a:solidFill>
                  <a:srgbClr val="000000"/>
                </a:solidFill>
              </a:defRPr>
            </a:pPr>
            <a:r>
              <a:rPr sz="3600" spc="36">
                <a:solidFill>
                  <a:srgbClr val="3E382B"/>
                </a:solidFill>
                <a:effectLst>
                  <a:outerShdw blurRad="38100" dist="12700" dir="5400000" rotWithShape="0">
                    <a:srgbClr val="E0DEC7">
                      <a:alpha val="80000"/>
                    </a:srgbClr>
                  </a:outerShdw>
                </a:effectLst>
              </a:rPr>
              <a:t> (1907–1964)</a:t>
            </a:r>
          </a:p>
        </p:txBody>
      </p:sp>
      <p:sp>
        <p:nvSpPr>
          <p:cNvPr id="178" name="Shape 178"/>
          <p:cNvSpPr>
            <a:spLocks noGrp="1"/>
          </p:cNvSpPr>
          <p:nvPr>
            <p:ph type="body" idx="1"/>
          </p:nvPr>
        </p:nvSpPr>
        <p:spPr>
          <a:xfrm>
            <a:off x="876300" y="2546350"/>
            <a:ext cx="5939334" cy="6426200"/>
          </a:xfrm>
          <a:prstGeom prst="rect">
            <a:avLst/>
          </a:prstGeom>
        </p:spPr>
        <p:txBody>
          <a:bodyPr/>
          <a:lstStyle/>
          <a:p>
            <a:pPr marL="228600" lvl="0" indent="-228600">
              <a:spcBef>
                <a:spcPts val="3600"/>
              </a:spcBef>
              <a:buSzPct val="100000"/>
              <a:buFontTx/>
              <a:buChar char="•"/>
              <a:defRPr sz="1800">
                <a:solidFill>
                  <a:srgbClr val="000000"/>
                </a:solidFill>
              </a:defRPr>
            </a:pPr>
            <a:r>
              <a:rPr sz="3600">
                <a:solidFill>
                  <a:srgbClr val="93741C"/>
                </a:solidFill>
              </a:rPr>
              <a:t>She was responsible for making people aware of the problems caused by pesticides. </a:t>
            </a:r>
          </a:p>
          <a:p>
            <a:pPr marL="228600" lvl="0" indent="-228600">
              <a:spcBef>
                <a:spcPts val="3600"/>
              </a:spcBef>
              <a:buSzPct val="100000"/>
              <a:buFontTx/>
              <a:buChar char="•"/>
              <a:defRPr sz="1800">
                <a:solidFill>
                  <a:srgbClr val="000000"/>
                </a:solidFill>
              </a:defRPr>
            </a:pPr>
            <a:r>
              <a:rPr sz="3600">
                <a:solidFill>
                  <a:srgbClr val="93741C"/>
                </a:solidFill>
              </a:rPr>
              <a:t>She was a biologist and a writer who authored a book titled </a:t>
            </a:r>
            <a:r>
              <a:rPr sz="3600" i="1">
                <a:solidFill>
                  <a:srgbClr val="93741C"/>
                </a:solidFill>
              </a:rPr>
              <a:t>Silent Spring</a:t>
            </a:r>
            <a:r>
              <a:rPr sz="3600">
                <a:solidFill>
                  <a:srgbClr val="93741C"/>
                </a:solidFill>
              </a:rPr>
              <a:t>. </a:t>
            </a:r>
            <a:endParaRPr sz="1200">
              <a:solidFill>
                <a:srgbClr val="93741C"/>
              </a:solidFill>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How to set Career Goals</a:t>
            </a:r>
          </a:p>
        </p:txBody>
      </p:sp>
      <p:sp>
        <p:nvSpPr>
          <p:cNvPr id="181" name="Shape 181"/>
          <p:cNvSpPr>
            <a:spLocks noGrp="1"/>
          </p:cNvSpPr>
          <p:nvPr>
            <p:ph type="body" idx="1"/>
          </p:nvPr>
        </p:nvSpPr>
        <p:spPr>
          <a:xfrm>
            <a:off x="883424" y="2552243"/>
            <a:ext cx="11652888" cy="6388846"/>
          </a:xfrm>
          <a:prstGeom prst="rect">
            <a:avLst/>
          </a:prstGeom>
        </p:spPr>
        <p:txBody>
          <a:bodyPr/>
          <a:lstStyle/>
          <a:p>
            <a:pPr marL="0" lvl="0" indent="0" defTabSz="496570">
              <a:spcBef>
                <a:spcPts val="3000"/>
              </a:spcBef>
              <a:buSzTx/>
              <a:buFontTx/>
              <a:buNone/>
              <a:defRPr sz="1800">
                <a:solidFill>
                  <a:srgbClr val="000000"/>
                </a:solidFill>
              </a:defRPr>
            </a:pPr>
            <a:r>
              <a:rPr sz="3060">
                <a:solidFill>
                  <a:srgbClr val="93741C"/>
                </a:solidFill>
              </a:rPr>
              <a:t>Before you set a career goal, there are few things that you should know about goals, as they are set on various levels.</a:t>
            </a:r>
          </a:p>
          <a:p>
            <a:pPr marL="388620" lvl="1" indent="-194310" defTabSz="496570">
              <a:spcBef>
                <a:spcPts val="3000"/>
              </a:spcBef>
              <a:buSzPct val="100000"/>
              <a:buFontTx/>
              <a:buChar char="•"/>
              <a:defRPr sz="1800">
                <a:solidFill>
                  <a:srgbClr val="000000"/>
                </a:solidFill>
              </a:defRPr>
            </a:pPr>
            <a:r>
              <a:rPr sz="3060">
                <a:solidFill>
                  <a:srgbClr val="93741C"/>
                </a:solidFill>
              </a:rPr>
              <a:t>First, decide what you want to do, accomplish, or be in life.</a:t>
            </a:r>
          </a:p>
          <a:p>
            <a:pPr marL="388620" lvl="1" indent="-194310" defTabSz="496570">
              <a:spcBef>
                <a:spcPts val="3000"/>
              </a:spcBef>
              <a:buSzPct val="100000"/>
              <a:buFontTx/>
              <a:buChar char="•"/>
              <a:defRPr sz="1800">
                <a:solidFill>
                  <a:srgbClr val="000000"/>
                </a:solidFill>
              </a:defRPr>
            </a:pPr>
            <a:r>
              <a:rPr sz="3060">
                <a:solidFill>
                  <a:srgbClr val="93741C"/>
                </a:solidFill>
              </a:rPr>
              <a:t>Secondly, split your larger goal into smaller and more achievable goals or targets that you have to achieve.  This will make accomplishing your goal easier to manage and will help streamline the process into reaching your ultimate goal.</a:t>
            </a:r>
          </a:p>
          <a:p>
            <a:pPr marL="388620" lvl="1" indent="-194310" defTabSz="496570">
              <a:spcBef>
                <a:spcPts val="3000"/>
              </a:spcBef>
              <a:buSzPct val="100000"/>
              <a:buFontTx/>
              <a:buChar char="•"/>
              <a:defRPr sz="1800">
                <a:solidFill>
                  <a:srgbClr val="000000"/>
                </a:solidFill>
              </a:defRPr>
            </a:pPr>
            <a:r>
              <a:rPr sz="3060">
                <a:solidFill>
                  <a:srgbClr val="93741C"/>
                </a:solidFill>
              </a:rPr>
              <a:t>Finally, you will want to formulate and develop a proper plan for your goal.  It can be best to establish a step by step plan that will enable you to start working towards achieving it.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Terms</a:t>
            </a:r>
          </a:p>
        </p:txBody>
      </p:sp>
      <p:sp>
        <p:nvSpPr>
          <p:cNvPr id="184" name="Shape 184"/>
          <p:cNvSpPr>
            <a:spLocks noGrp="1"/>
          </p:cNvSpPr>
          <p:nvPr>
            <p:ph type="body" idx="1"/>
          </p:nvPr>
        </p:nvSpPr>
        <p:spPr>
          <a:prstGeom prst="rect">
            <a:avLst/>
          </a:prstGeom>
        </p:spPr>
        <p:txBody>
          <a:bodyPr/>
          <a:lstStyle/>
          <a:p>
            <a:pPr marL="0" lvl="0" indent="0">
              <a:buSzTx/>
              <a:buFontTx/>
              <a:buNone/>
              <a:defRPr sz="1800">
                <a:solidFill>
                  <a:srgbClr val="000000"/>
                </a:solidFill>
              </a:defRPr>
            </a:pPr>
            <a:r>
              <a:rPr sz="3600">
                <a:solidFill>
                  <a:srgbClr val="93741C"/>
                </a:solidFill>
              </a:rPr>
              <a:t>Job: Part of a career that involves specific work and duties </a:t>
            </a:r>
            <a:endParaRPr sz="1200">
              <a:solidFill>
                <a:srgbClr val="93741C"/>
              </a:solidFill>
            </a:endParaRPr>
          </a:p>
          <a:p>
            <a:pPr marL="0" lvl="0" indent="0">
              <a:buSzTx/>
              <a:buFontTx/>
              <a:buNone/>
              <a:defRPr sz="1800">
                <a:solidFill>
                  <a:srgbClr val="000000"/>
                </a:solidFill>
              </a:defRPr>
            </a:pPr>
            <a:r>
              <a:rPr sz="3600">
                <a:solidFill>
                  <a:srgbClr val="93741C"/>
                </a:solidFill>
              </a:rPr>
              <a:t>Career: All the jobs or occupations in a person’s lifetime </a:t>
            </a:r>
            <a:endParaRPr sz="1200">
              <a:solidFill>
                <a:srgbClr val="93741C"/>
              </a:solidFill>
            </a:endParaRPr>
          </a:p>
          <a:p>
            <a:pPr marL="0" lvl="0" indent="0">
              <a:buSzTx/>
              <a:buFontTx/>
              <a:buNone/>
              <a:defRPr sz="1800">
                <a:solidFill>
                  <a:srgbClr val="000000"/>
                </a:solidFill>
              </a:defRPr>
            </a:pPr>
            <a:r>
              <a:rPr sz="3600">
                <a:solidFill>
                  <a:srgbClr val="93741C"/>
                </a:solidFill>
              </a:rPr>
              <a:t>Entrepreneur: Someone who provides a product or service for profit </a:t>
            </a:r>
            <a:endParaRPr sz="1200">
              <a:solidFill>
                <a:srgbClr val="93741C"/>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p:cNvPicPr/>
          <p:nvPr/>
        </p:nvPicPr>
        <p:blipFill>
          <a:blip r:embed="rId2">
            <a:extLst/>
          </a:blip>
          <a:stretch>
            <a:fillRect/>
          </a:stretch>
        </p:blipFill>
        <p:spPr>
          <a:xfrm>
            <a:off x="7264400" y="2546349"/>
            <a:ext cx="4953001" cy="6426201"/>
          </a:xfrm>
          <a:prstGeom prst="rect">
            <a:avLst/>
          </a:prstGeom>
        </p:spPr>
      </p:pic>
      <p:sp>
        <p:nvSpPr>
          <p:cNvPr id="187" name="Shape 187"/>
          <p:cNvSpPr>
            <a:spLocks noGrp="1"/>
          </p:cNvSpPr>
          <p:nvPr>
            <p:ph type="title"/>
          </p:nvPr>
        </p:nvSpPr>
        <p:spPr>
          <a:xfrm>
            <a:off x="1381074" y="247650"/>
            <a:ext cx="4644054" cy="2349500"/>
          </a:xfrm>
          <a:prstGeom prst="rect">
            <a:avLst/>
          </a:prstGeom>
        </p:spPr>
        <p:txBody>
          <a:bodyPr/>
          <a:lstStyle/>
          <a:p>
            <a:pPr lvl="0">
              <a:defRPr sz="1800" spc="0">
                <a:solidFill>
                  <a:srgbClr val="000000"/>
                </a:solidFill>
              </a:defRPr>
            </a:pPr>
            <a:r>
              <a:rPr sz="7000" spc="70">
                <a:solidFill>
                  <a:srgbClr val="6E603B"/>
                </a:solidFill>
              </a:rPr>
              <a:t>Resume</a:t>
            </a:r>
          </a:p>
        </p:txBody>
      </p:sp>
      <p:sp>
        <p:nvSpPr>
          <p:cNvPr id="188" name="Shape 188"/>
          <p:cNvSpPr>
            <a:spLocks noGrp="1"/>
          </p:cNvSpPr>
          <p:nvPr>
            <p:ph type="body" idx="1"/>
          </p:nvPr>
        </p:nvSpPr>
        <p:spPr>
          <a:xfrm>
            <a:off x="1581150" y="2743200"/>
            <a:ext cx="4058183" cy="6032500"/>
          </a:xfrm>
          <a:prstGeom prst="rect">
            <a:avLst/>
          </a:prstGeom>
        </p:spPr>
        <p:txBody>
          <a:bodyPr/>
          <a:lstStyle/>
          <a:p>
            <a:pPr lvl="0">
              <a:buBlip>
                <a:blip r:embed="rId3"/>
              </a:buBlip>
              <a:defRPr sz="1800">
                <a:solidFill>
                  <a:srgbClr val="000000"/>
                </a:solidFill>
              </a:defRPr>
            </a:pPr>
            <a:r>
              <a:rPr sz="3200">
                <a:solidFill>
                  <a:srgbClr val="93741C"/>
                </a:solidFill>
              </a:rPr>
              <a:t>Objective</a:t>
            </a:r>
          </a:p>
          <a:p>
            <a:pPr lvl="0">
              <a:buBlip>
                <a:blip r:embed="rId3"/>
              </a:buBlip>
              <a:defRPr sz="1800">
                <a:solidFill>
                  <a:srgbClr val="000000"/>
                </a:solidFill>
              </a:defRPr>
            </a:pPr>
            <a:r>
              <a:rPr sz="3200">
                <a:solidFill>
                  <a:srgbClr val="93741C"/>
                </a:solidFill>
              </a:rPr>
              <a:t>Education</a:t>
            </a:r>
          </a:p>
          <a:p>
            <a:pPr lvl="0">
              <a:buBlip>
                <a:blip r:embed="rId3"/>
              </a:buBlip>
              <a:defRPr sz="1800">
                <a:solidFill>
                  <a:srgbClr val="000000"/>
                </a:solidFill>
              </a:defRPr>
            </a:pPr>
            <a:r>
              <a:rPr sz="3200">
                <a:solidFill>
                  <a:srgbClr val="93741C"/>
                </a:solidFill>
              </a:rPr>
              <a:t>Skills</a:t>
            </a:r>
          </a:p>
          <a:p>
            <a:pPr lvl="0">
              <a:buBlip>
                <a:blip r:embed="rId3"/>
              </a:buBlip>
              <a:defRPr sz="1800">
                <a:solidFill>
                  <a:srgbClr val="000000"/>
                </a:solidFill>
              </a:defRPr>
            </a:pPr>
            <a:r>
              <a:rPr sz="3200">
                <a:solidFill>
                  <a:srgbClr val="93741C"/>
                </a:solidFill>
              </a:rPr>
              <a:t>Experience</a:t>
            </a:r>
          </a:p>
        </p:txBody>
      </p:sp>
      <p:pic>
        <p:nvPicPr>
          <p:cNvPr id="189" name="pasted-image.tif"/>
          <p:cNvPicPr/>
          <p:nvPr/>
        </p:nvPicPr>
        <p:blipFill>
          <a:blip r:embed="rId4">
            <a:extLst/>
          </a:blip>
          <a:stretch>
            <a:fillRect/>
          </a:stretch>
        </p:blipFill>
        <p:spPr>
          <a:xfrm>
            <a:off x="6305488" y="202467"/>
            <a:ext cx="6436385" cy="934866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90"/>
          <p:cNvPicPr/>
          <p:nvPr/>
        </p:nvPicPr>
        <p:blipFill>
          <a:blip r:embed="rId2">
            <a:extLst/>
          </a:blip>
          <a:stretch>
            <a:fillRect/>
          </a:stretch>
        </p:blipFill>
        <p:spPr>
          <a:xfrm>
            <a:off x="7264400" y="2546349"/>
            <a:ext cx="4953001" cy="6426201"/>
          </a:xfrm>
          <a:prstGeom prst="rect">
            <a:avLst/>
          </a:prstGeom>
        </p:spPr>
      </p:pic>
      <p:sp>
        <p:nvSpPr>
          <p:cNvPr id="192" name="Shape 192"/>
          <p:cNvSpPr>
            <a:spLocks noGrp="1"/>
          </p:cNvSpPr>
          <p:nvPr>
            <p:ph type="title"/>
          </p:nvPr>
        </p:nvSpPr>
        <p:spPr>
          <a:xfrm>
            <a:off x="1155556" y="247650"/>
            <a:ext cx="4062330" cy="2349500"/>
          </a:xfrm>
          <a:prstGeom prst="rect">
            <a:avLst/>
          </a:prstGeom>
        </p:spPr>
        <p:txBody>
          <a:bodyPr/>
          <a:lstStyle/>
          <a:p>
            <a:pPr lvl="0">
              <a:defRPr sz="1800" spc="0">
                <a:solidFill>
                  <a:srgbClr val="000000"/>
                </a:solidFill>
              </a:defRPr>
            </a:pPr>
            <a:r>
              <a:rPr sz="7000" spc="70">
                <a:solidFill>
                  <a:srgbClr val="6E603B"/>
                </a:solidFill>
              </a:rPr>
              <a:t>Cover Letter</a:t>
            </a:r>
          </a:p>
        </p:txBody>
      </p:sp>
      <p:pic>
        <p:nvPicPr>
          <p:cNvPr id="193" name="pasted-image.tif"/>
          <p:cNvPicPr/>
          <p:nvPr/>
        </p:nvPicPr>
        <p:blipFill>
          <a:blip r:embed="rId3">
            <a:extLst/>
          </a:blip>
          <a:stretch>
            <a:fillRect/>
          </a:stretch>
        </p:blipFill>
        <p:spPr>
          <a:xfrm>
            <a:off x="5304345" y="262239"/>
            <a:ext cx="7131595" cy="9229122"/>
          </a:xfrm>
          <a:prstGeom prst="rect">
            <a:avLst/>
          </a:prstGeom>
          <a:ln w="12700">
            <a:miter lim="400000"/>
          </a:ln>
        </p:spPr>
      </p:pic>
      <p:sp>
        <p:nvSpPr>
          <p:cNvPr id="194" name="Shape 194"/>
          <p:cNvSpPr/>
          <p:nvPr/>
        </p:nvSpPr>
        <p:spPr>
          <a:xfrm>
            <a:off x="1445767" y="3120892"/>
            <a:ext cx="3481907" cy="3911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600" lvl="0" indent="-228600" algn="l">
              <a:spcBef>
                <a:spcPts val="3600"/>
              </a:spcBef>
              <a:buSzPct val="100000"/>
              <a:buChar char="•"/>
              <a:defRPr sz="1800">
                <a:solidFill>
                  <a:srgbClr val="000000"/>
                </a:solidFill>
              </a:defRPr>
            </a:pPr>
            <a:r>
              <a:rPr sz="3600">
                <a:solidFill>
                  <a:srgbClr val="93741C"/>
                </a:solidFill>
              </a:rPr>
              <a:t>Reason</a:t>
            </a:r>
          </a:p>
          <a:p>
            <a:pPr marL="228600" lvl="0" indent="-228600" algn="l">
              <a:spcBef>
                <a:spcPts val="3600"/>
              </a:spcBef>
              <a:buSzPct val="100000"/>
              <a:buChar char="•"/>
              <a:defRPr sz="1800">
                <a:solidFill>
                  <a:srgbClr val="000000"/>
                </a:solidFill>
              </a:defRPr>
            </a:pPr>
            <a:r>
              <a:rPr sz="3600">
                <a:solidFill>
                  <a:srgbClr val="93741C"/>
                </a:solidFill>
              </a:rPr>
              <a:t>Qualification</a:t>
            </a:r>
          </a:p>
          <a:p>
            <a:pPr marL="228600" lvl="0" indent="-228600" algn="l">
              <a:spcBef>
                <a:spcPts val="3600"/>
              </a:spcBef>
              <a:buSzPct val="100000"/>
              <a:buChar char="•"/>
              <a:defRPr sz="1800">
                <a:solidFill>
                  <a:srgbClr val="000000"/>
                </a:solidFill>
              </a:defRPr>
            </a:pPr>
            <a:r>
              <a:rPr sz="3600">
                <a:solidFill>
                  <a:srgbClr val="93741C"/>
                </a:solidFill>
              </a:rPr>
              <a:t>Why</a:t>
            </a:r>
          </a:p>
          <a:p>
            <a:pPr marL="228600" lvl="0" indent="-228600" algn="l">
              <a:spcBef>
                <a:spcPts val="3600"/>
              </a:spcBef>
              <a:buSzPct val="100000"/>
              <a:buChar char="•"/>
              <a:defRPr sz="1800">
                <a:solidFill>
                  <a:srgbClr val="000000"/>
                </a:solidFill>
              </a:defRPr>
            </a:pPr>
            <a:r>
              <a:rPr sz="3600">
                <a:solidFill>
                  <a:srgbClr val="93741C"/>
                </a:solidFill>
              </a:rPr>
              <a:t>Closing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p:cNvSpPr>
          <p:nvPr>
            <p:ph type="title"/>
          </p:nvPr>
        </p:nvSpPr>
        <p:spPr>
          <a:xfrm>
            <a:off x="1270000" y="247650"/>
            <a:ext cx="10464800" cy="2349500"/>
          </a:xfrm>
          <a:prstGeom prst="rect">
            <a:avLst/>
          </a:prstGeom>
        </p:spPr>
        <p:txBody>
          <a:bodyPr/>
          <a:lstStyle/>
          <a:p>
            <a:pPr lvl="0">
              <a:defRPr sz="1800" spc="0">
                <a:solidFill>
                  <a:srgbClr val="000000"/>
                </a:solidFill>
              </a:defRPr>
            </a:pPr>
            <a:r>
              <a:rPr sz="7000" spc="70">
                <a:solidFill>
                  <a:srgbClr val="6E603B"/>
                </a:solidFill>
              </a:rPr>
              <a:t>Game Warden</a:t>
            </a:r>
          </a:p>
        </p:txBody>
      </p:sp>
      <p:sp>
        <p:nvSpPr>
          <p:cNvPr id="44" name="Shape 44"/>
          <p:cNvSpPr>
            <a:spLocks noGrp="1"/>
          </p:cNvSpPr>
          <p:nvPr>
            <p:ph type="body" idx="1"/>
          </p:nvPr>
        </p:nvSpPr>
        <p:spPr>
          <a:xfrm>
            <a:off x="732309" y="2286115"/>
            <a:ext cx="5555798" cy="6586178"/>
          </a:xfrm>
          <a:prstGeom prst="rect">
            <a:avLst/>
          </a:prstGeom>
        </p:spPr>
        <p:txBody>
          <a:bodyPr/>
          <a:lstStyle/>
          <a:p>
            <a:pPr marL="219455" lvl="0" indent="-219455" defTabSz="467359">
              <a:spcBef>
                <a:spcPts val="2800"/>
              </a:spcBef>
              <a:buSzPct val="100000"/>
              <a:buFontTx/>
              <a:buChar char="•"/>
              <a:defRPr sz="1800">
                <a:solidFill>
                  <a:srgbClr val="000000"/>
                </a:solidFill>
              </a:defRPr>
            </a:pPr>
            <a:r>
              <a:rPr sz="2880">
                <a:solidFill>
                  <a:srgbClr val="93741C"/>
                </a:solidFill>
              </a:rPr>
              <a:t>Patrols assigned area to prevent game law violations, investigate reports of damage to crops and property by wildlife, and compile biological data. </a:t>
            </a:r>
          </a:p>
          <a:p>
            <a:pPr marL="219455" lvl="0" indent="-219455" defTabSz="467359">
              <a:spcBef>
                <a:spcPts val="2800"/>
              </a:spcBef>
              <a:buSzPct val="100000"/>
              <a:buFontTx/>
              <a:buChar char="•"/>
              <a:defRPr sz="1800">
                <a:solidFill>
                  <a:srgbClr val="000000"/>
                </a:solidFill>
              </a:defRPr>
            </a:pPr>
            <a:r>
              <a:rPr sz="2880">
                <a:solidFill>
                  <a:srgbClr val="93741C"/>
                </a:solidFill>
              </a:rPr>
              <a:t>Travels through area by car, boat, airplane, horse, and on foot to observe persons engaged in taking fish and game, to ensure method and equipment used are lawful, and to apprehend violators.</a:t>
            </a:r>
          </a:p>
        </p:txBody>
      </p:sp>
      <p:pic>
        <p:nvPicPr>
          <p:cNvPr id="45" name="Picture 44"/>
          <p:cNvPicPr/>
          <p:nvPr/>
        </p:nvPicPr>
        <p:blipFill>
          <a:blip r:embed="rId2">
            <a:extLst/>
          </a:blip>
          <a:stretch>
            <a:fillRect/>
          </a:stretch>
        </p:blipFill>
        <p:spPr>
          <a:xfrm>
            <a:off x="6324885" y="3701955"/>
            <a:ext cx="6832030" cy="410229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Parks and Recreation Supervisor</a:t>
            </a:r>
          </a:p>
        </p:txBody>
      </p:sp>
      <p:sp>
        <p:nvSpPr>
          <p:cNvPr id="48" name="Shape 48"/>
          <p:cNvSpPr>
            <a:spLocks noGrp="1"/>
          </p:cNvSpPr>
          <p:nvPr>
            <p:ph type="body" idx="1"/>
          </p:nvPr>
        </p:nvSpPr>
        <p:spPr>
          <a:prstGeom prst="rect">
            <a:avLst/>
          </a:prstGeom>
        </p:spPr>
        <p:txBody>
          <a:bodyPr/>
          <a:lstStyle/>
          <a:p>
            <a:pPr marL="0" lvl="0" indent="0" defTabSz="329184">
              <a:spcBef>
                <a:spcPts val="0"/>
              </a:spcBef>
              <a:buSzTx/>
              <a:buFontTx/>
              <a:buNone/>
              <a:defRPr sz="1800">
                <a:solidFill>
                  <a:srgbClr val="000000"/>
                </a:solidFill>
              </a:defRPr>
            </a:pPr>
            <a:endParaRPr sz="1152">
              <a:latin typeface="Times"/>
              <a:ea typeface="Times"/>
              <a:cs typeface="Times"/>
              <a:sym typeface="Times"/>
            </a:endParaRPr>
          </a:p>
          <a:p>
            <a:pPr marL="197510" lvl="0" indent="-197510" defTabSz="420624">
              <a:spcBef>
                <a:spcPts val="2500"/>
              </a:spcBef>
              <a:buSzPct val="100000"/>
              <a:buFontTx/>
              <a:buChar char="•"/>
              <a:defRPr sz="1800">
                <a:solidFill>
                  <a:srgbClr val="000000"/>
                </a:solidFill>
              </a:defRPr>
            </a:pPr>
            <a:r>
              <a:rPr sz="2592">
                <a:solidFill>
                  <a:srgbClr val="93741C"/>
                </a:solidFill>
              </a:rPr>
              <a:t>Conduct recreation activities with groups in public, private, or volunteer agencies or recreation facilities. </a:t>
            </a:r>
          </a:p>
          <a:p>
            <a:pPr marL="197510" lvl="0" indent="-197510" defTabSz="420624">
              <a:spcBef>
                <a:spcPts val="2500"/>
              </a:spcBef>
              <a:buSzPct val="100000"/>
              <a:buFontTx/>
              <a:buChar char="•"/>
              <a:defRPr sz="1800">
                <a:solidFill>
                  <a:srgbClr val="000000"/>
                </a:solidFill>
              </a:defRPr>
            </a:pPr>
            <a:r>
              <a:rPr sz="2592">
                <a:solidFill>
                  <a:srgbClr val="93741C"/>
                </a:solidFill>
              </a:rPr>
              <a:t>Organize and promote activities, such as arts and crafts, sports, games, music, dramatics, social recreation, camping, and hobbies, taking into account the needs and interests of individual members.</a:t>
            </a:r>
          </a:p>
        </p:txBody>
      </p:sp>
      <p:pic>
        <p:nvPicPr>
          <p:cNvPr id="49" name="Picture 48"/>
          <p:cNvPicPr/>
          <p:nvPr/>
        </p:nvPicPr>
        <p:blipFill>
          <a:blip r:embed="rId2">
            <a:extLst/>
          </a:blip>
          <a:stretch>
            <a:fillRect/>
          </a:stretch>
        </p:blipFill>
        <p:spPr>
          <a:xfrm>
            <a:off x="6781048" y="3700488"/>
            <a:ext cx="5919704" cy="4143324"/>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Miner</a:t>
            </a:r>
          </a:p>
        </p:txBody>
      </p:sp>
      <p:sp>
        <p:nvSpPr>
          <p:cNvPr id="52" name="Shape 52"/>
          <p:cNvSpPr>
            <a:spLocks noGrp="1"/>
          </p:cNvSpPr>
          <p:nvPr>
            <p:ph type="body" idx="1"/>
          </p:nvPr>
        </p:nvSpPr>
        <p:spPr>
          <a:xfrm>
            <a:off x="818847" y="2224810"/>
            <a:ext cx="5492155" cy="6153914"/>
          </a:xfrm>
          <a:prstGeom prst="rect">
            <a:avLst/>
          </a:prstGeom>
        </p:spPr>
        <p:txBody>
          <a:bodyPr/>
          <a:lstStyle>
            <a:lvl1pPr marL="187452" indent="-187452" defTabSz="479044">
              <a:spcBef>
                <a:spcPts val="2900"/>
              </a:spcBef>
              <a:buSzPct val="100000"/>
              <a:buFontTx/>
              <a:buChar char="•"/>
              <a:defRPr sz="2952"/>
            </a:lvl1pPr>
          </a:lstStyle>
          <a:p>
            <a:pPr lvl="0">
              <a:defRPr sz="1800">
                <a:solidFill>
                  <a:srgbClr val="000000"/>
                </a:solidFill>
              </a:defRPr>
            </a:pPr>
            <a:r>
              <a:rPr sz="2952">
                <a:solidFill>
                  <a:srgbClr val="93741C"/>
                </a:solidFill>
              </a:rPr>
              <a:t>Mines ore, coal, or rock in underground mine, performing any combination of following tasks in areas where high production equipment is limited by economic factors or natural formations: Cuts channel under working face to facilitate blasting, using pick, or by operating cutting machine.</a:t>
            </a:r>
          </a:p>
        </p:txBody>
      </p:sp>
      <p:pic>
        <p:nvPicPr>
          <p:cNvPr id="53" name="pasted-image.tif"/>
          <p:cNvPicPr/>
          <p:nvPr/>
        </p:nvPicPr>
        <p:blipFill>
          <a:blip r:embed="rId2">
            <a:extLst/>
          </a:blip>
          <a:stretch>
            <a:fillRect/>
          </a:stretch>
        </p:blipFill>
        <p:spPr>
          <a:xfrm>
            <a:off x="6727087" y="3275792"/>
            <a:ext cx="5747881" cy="3930537"/>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Environmental Service Coordinator</a:t>
            </a:r>
          </a:p>
        </p:txBody>
      </p:sp>
      <p:sp>
        <p:nvSpPr>
          <p:cNvPr id="56" name="Shape 56"/>
          <p:cNvSpPr>
            <a:spLocks noGrp="1"/>
          </p:cNvSpPr>
          <p:nvPr>
            <p:ph type="body" idx="1"/>
          </p:nvPr>
        </p:nvSpPr>
        <p:spPr>
          <a:xfrm>
            <a:off x="781093" y="2478199"/>
            <a:ext cx="5848307" cy="6297501"/>
          </a:xfrm>
          <a:prstGeom prst="rect">
            <a:avLst/>
          </a:prstGeom>
        </p:spPr>
        <p:txBody>
          <a:bodyPr/>
          <a:lstStyle/>
          <a:p>
            <a:pPr marL="337820" lvl="0" indent="-337820" defTabSz="443991">
              <a:spcBef>
                <a:spcPts val="2700"/>
              </a:spcBef>
              <a:buBlip>
                <a:blip r:embed="rId2"/>
              </a:buBlip>
              <a:defRPr sz="1800">
                <a:solidFill>
                  <a:srgbClr val="000000"/>
                </a:solidFill>
              </a:defRPr>
            </a:pPr>
            <a:r>
              <a:rPr sz="2736">
                <a:solidFill>
                  <a:srgbClr val="93741C"/>
                </a:solidFill>
              </a:rPr>
              <a:t>An environmental coordinator is someone who is responsible for formulating, researching, and enforcing environmental policies. Environmental coordinators can work in a wide variety of settings, depending on their area of interest.</a:t>
            </a:r>
          </a:p>
          <a:p>
            <a:pPr marL="337820" lvl="0" indent="-337820" defTabSz="443991">
              <a:spcBef>
                <a:spcPts val="2700"/>
              </a:spcBef>
              <a:buBlip>
                <a:blip r:embed="rId2"/>
              </a:buBlip>
              <a:defRPr sz="1800">
                <a:solidFill>
                  <a:srgbClr val="000000"/>
                </a:solidFill>
              </a:defRPr>
            </a:pPr>
            <a:r>
              <a:rPr sz="2736">
                <a:solidFill>
                  <a:srgbClr val="93741C"/>
                </a:solidFill>
              </a:rPr>
              <a:t> Most have at least a bachelor's degree in environmental science or a related topic, along with work experience in the environmental field.</a:t>
            </a:r>
          </a:p>
        </p:txBody>
      </p:sp>
      <p:grpSp>
        <p:nvGrpSpPr>
          <p:cNvPr id="59" name="Group 59"/>
          <p:cNvGrpSpPr/>
          <p:nvPr/>
        </p:nvGrpSpPr>
        <p:grpSpPr>
          <a:xfrm>
            <a:off x="7492454" y="3193231"/>
            <a:ext cx="5043538" cy="5119738"/>
            <a:chOff x="-127000" y="-88900"/>
            <a:chExt cx="5043537" cy="5119737"/>
          </a:xfrm>
        </p:grpSpPr>
        <p:pic>
          <p:nvPicPr>
            <p:cNvPr id="58" name="pasted-image.tif"/>
            <p:cNvPicPr/>
            <p:nvPr/>
          </p:nvPicPr>
          <p:blipFill>
            <a:blip r:embed="rId3">
              <a:extLst/>
            </a:blip>
            <a:stretch>
              <a:fillRect/>
            </a:stretch>
          </p:blipFill>
          <p:spPr>
            <a:xfrm>
              <a:off x="0" y="0"/>
              <a:ext cx="4789538" cy="4789538"/>
            </a:xfrm>
            <a:prstGeom prst="rect">
              <a:avLst/>
            </a:prstGeom>
            <a:ln>
              <a:noFill/>
            </a:ln>
            <a:effectLst/>
          </p:spPr>
        </p:pic>
        <p:pic>
          <p:nvPicPr>
            <p:cNvPr id="57" name="Picture 56"/>
            <p:cNvPicPr/>
            <p:nvPr/>
          </p:nvPicPr>
          <p:blipFill>
            <a:blip r:embed="rId4">
              <a:extLst/>
            </a:blip>
            <a:stretch>
              <a:fillRect/>
            </a:stretch>
          </p:blipFill>
          <p:spPr>
            <a:xfrm>
              <a:off x="-127000" y="-88900"/>
              <a:ext cx="5043538" cy="5119738"/>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Fishery Scientist</a:t>
            </a:r>
          </a:p>
        </p:txBody>
      </p:sp>
      <p:sp>
        <p:nvSpPr>
          <p:cNvPr id="62" name="Shape 62"/>
          <p:cNvSpPr>
            <a:spLocks noGrp="1"/>
          </p:cNvSpPr>
          <p:nvPr>
            <p:ph type="body" idx="1"/>
          </p:nvPr>
        </p:nvSpPr>
        <p:spPr>
          <a:xfrm>
            <a:off x="893795" y="1960004"/>
            <a:ext cx="5588909" cy="6889794"/>
          </a:xfrm>
          <a:prstGeom prst="rect">
            <a:avLst/>
          </a:prstGeom>
        </p:spPr>
        <p:txBody>
          <a:bodyPr/>
          <a:lstStyle/>
          <a:p>
            <a:pPr marL="166878" lvl="0" indent="-166878" defTabSz="426466">
              <a:spcBef>
                <a:spcPts val="2600"/>
              </a:spcBef>
              <a:buSzPct val="100000"/>
              <a:buFontTx/>
              <a:buChar char="•"/>
              <a:defRPr sz="1800">
                <a:solidFill>
                  <a:srgbClr val="000000"/>
                </a:solidFill>
              </a:defRPr>
            </a:pPr>
            <a:r>
              <a:rPr sz="2628">
                <a:solidFill>
                  <a:srgbClr val="93741C"/>
                </a:solidFill>
              </a:rPr>
              <a:t> Fisheries scientists come from many different backgrounds, but all are dedicated to effective management, use, and conservation of aquatic plants and animals. </a:t>
            </a:r>
          </a:p>
          <a:p>
            <a:pPr marL="166878" lvl="0" indent="-166878" defTabSz="426466">
              <a:spcBef>
                <a:spcPts val="2600"/>
              </a:spcBef>
              <a:buSzPct val="100000"/>
              <a:buFontTx/>
              <a:buChar char="•"/>
              <a:defRPr sz="1800">
                <a:solidFill>
                  <a:srgbClr val="000000"/>
                </a:solidFill>
              </a:defRPr>
            </a:pPr>
            <a:r>
              <a:rPr sz="2628">
                <a:solidFill>
                  <a:srgbClr val="93741C"/>
                </a:solidFill>
              </a:rPr>
              <a:t>As researchers, managers, administrators, or educators, they use their expertise in biology, ecology, statistics, genetics, economics, policy and administration, and law to protect and enhance recreational, commercial, and aquacultural fisheries resources.</a:t>
            </a:r>
          </a:p>
        </p:txBody>
      </p:sp>
      <p:grpSp>
        <p:nvGrpSpPr>
          <p:cNvPr id="65" name="Group 65"/>
          <p:cNvGrpSpPr/>
          <p:nvPr/>
        </p:nvGrpSpPr>
        <p:grpSpPr>
          <a:xfrm>
            <a:off x="6710734" y="3047911"/>
            <a:ext cx="6060332" cy="4713980"/>
            <a:chOff x="-127000" y="-88900"/>
            <a:chExt cx="6060330" cy="4713979"/>
          </a:xfrm>
        </p:grpSpPr>
        <p:pic>
          <p:nvPicPr>
            <p:cNvPr id="64" name="pasted-image.tif"/>
            <p:cNvPicPr/>
            <p:nvPr/>
          </p:nvPicPr>
          <p:blipFill>
            <a:blip r:embed="rId2">
              <a:extLst/>
            </a:blip>
            <a:stretch>
              <a:fillRect/>
            </a:stretch>
          </p:blipFill>
          <p:spPr>
            <a:xfrm>
              <a:off x="0" y="0"/>
              <a:ext cx="5806331" cy="4383780"/>
            </a:xfrm>
            <a:prstGeom prst="rect">
              <a:avLst/>
            </a:prstGeom>
            <a:ln>
              <a:noFill/>
            </a:ln>
            <a:effectLst/>
          </p:spPr>
        </p:pic>
        <p:pic>
          <p:nvPicPr>
            <p:cNvPr id="63" name="Picture 62"/>
            <p:cNvPicPr/>
            <p:nvPr/>
          </p:nvPicPr>
          <p:blipFill>
            <a:blip r:embed="rId3">
              <a:extLst/>
            </a:blip>
            <a:stretch>
              <a:fillRect/>
            </a:stretch>
          </p:blipFill>
          <p:spPr>
            <a:xfrm>
              <a:off x="-127000" y="-88900"/>
              <a:ext cx="6060331" cy="4713980"/>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pPr lvl="0">
              <a:defRPr sz="1800" spc="0">
                <a:solidFill>
                  <a:srgbClr val="000000"/>
                </a:solidFill>
              </a:defRPr>
            </a:pPr>
            <a:r>
              <a:rPr sz="7000" spc="70">
                <a:solidFill>
                  <a:srgbClr val="6E603B"/>
                </a:solidFill>
              </a:rPr>
              <a:t>Soil Conservationist</a:t>
            </a:r>
          </a:p>
        </p:txBody>
      </p:sp>
      <p:sp>
        <p:nvSpPr>
          <p:cNvPr id="68" name="Shape 68"/>
          <p:cNvSpPr>
            <a:spLocks noGrp="1"/>
          </p:cNvSpPr>
          <p:nvPr>
            <p:ph type="body" idx="1"/>
          </p:nvPr>
        </p:nvSpPr>
        <p:spPr>
          <a:xfrm>
            <a:off x="824665" y="2423337"/>
            <a:ext cx="5603865" cy="6426202"/>
          </a:xfrm>
          <a:prstGeom prst="rect">
            <a:avLst/>
          </a:prstGeom>
        </p:spPr>
        <p:txBody>
          <a:bodyPr/>
          <a:lstStyle/>
          <a:p>
            <a:pPr marL="187452" lvl="0" indent="-187452" defTabSz="479044">
              <a:spcBef>
                <a:spcPts val="2900"/>
              </a:spcBef>
              <a:buSzPct val="100000"/>
              <a:buFontTx/>
              <a:buChar char="•"/>
              <a:defRPr sz="1800">
                <a:solidFill>
                  <a:srgbClr val="000000"/>
                </a:solidFill>
              </a:defRPr>
            </a:pPr>
            <a:r>
              <a:rPr sz="2952">
                <a:solidFill>
                  <a:srgbClr val="93741C"/>
                </a:solidFill>
              </a:rPr>
              <a:t>Soil conservationists possess a practical knowledge of the methods and techniques of soil, water, and environmental conservation as they relate to agricultural operations and land use measures. </a:t>
            </a:r>
          </a:p>
          <a:p>
            <a:pPr marL="187452" lvl="0" indent="-187452" defTabSz="479044">
              <a:spcBef>
                <a:spcPts val="2900"/>
              </a:spcBef>
              <a:buSzPct val="100000"/>
              <a:buFontTx/>
              <a:buChar char="•"/>
              <a:defRPr sz="1800">
                <a:solidFill>
                  <a:srgbClr val="000000"/>
                </a:solidFill>
              </a:defRPr>
            </a:pPr>
            <a:r>
              <a:rPr sz="2952">
                <a:solidFill>
                  <a:srgbClr val="93741C"/>
                </a:solidFill>
              </a:rPr>
              <a:t>These personnel also help landowners with issues such as dealing with soil, water, air, plants, and animal resource concerns. </a:t>
            </a:r>
          </a:p>
        </p:txBody>
      </p:sp>
      <p:grpSp>
        <p:nvGrpSpPr>
          <p:cNvPr id="71" name="Group 71"/>
          <p:cNvGrpSpPr/>
          <p:nvPr/>
        </p:nvGrpSpPr>
        <p:grpSpPr>
          <a:xfrm>
            <a:off x="6891028" y="3602573"/>
            <a:ext cx="5699744" cy="4301054"/>
            <a:chOff x="-127000" y="-88900"/>
            <a:chExt cx="5699742" cy="4301053"/>
          </a:xfrm>
        </p:grpSpPr>
        <p:pic>
          <p:nvPicPr>
            <p:cNvPr id="70" name="pasted-image.tif"/>
            <p:cNvPicPr/>
            <p:nvPr/>
          </p:nvPicPr>
          <p:blipFill>
            <a:blip r:embed="rId2">
              <a:extLst/>
            </a:blip>
            <a:stretch>
              <a:fillRect/>
            </a:stretch>
          </p:blipFill>
          <p:spPr>
            <a:xfrm>
              <a:off x="0" y="0"/>
              <a:ext cx="5445743" cy="3970854"/>
            </a:xfrm>
            <a:prstGeom prst="rect">
              <a:avLst/>
            </a:prstGeom>
            <a:ln>
              <a:noFill/>
            </a:ln>
            <a:effectLst/>
          </p:spPr>
        </p:pic>
        <p:pic>
          <p:nvPicPr>
            <p:cNvPr id="69" name="Picture 68"/>
            <p:cNvPicPr/>
            <p:nvPr/>
          </p:nvPicPr>
          <p:blipFill>
            <a:blip r:embed="rId3">
              <a:extLst/>
            </a:blip>
            <a:stretch>
              <a:fillRect/>
            </a:stretch>
          </p:blipFill>
          <p:spPr>
            <a:xfrm>
              <a:off x="-127000" y="-88900"/>
              <a:ext cx="5699743" cy="4301054"/>
            </a:xfrm>
            <a:prstGeom prst="rect">
              <a:avLst/>
            </a:prstGeom>
            <a:effectLst/>
          </p:spPr>
        </p:pic>
      </p:grpSp>
    </p:spTree>
  </p:cSld>
  <p:clrMapOvr>
    <a:masterClrMapping/>
  </p:clrMapOvr>
  <p:transition spd="med"/>
</p:sld>
</file>

<file path=ppt/theme/theme1.xml><?xml version="1.0" encoding="utf-8"?>
<a:theme xmlns:a="http://schemas.openxmlformats.org/drawingml/2006/main" name="HardCover">
  <a:themeElements>
    <a:clrScheme name="HardCover">
      <a:dk1>
        <a:srgbClr val="6E603B"/>
      </a:dk1>
      <a:lt1>
        <a:srgbClr val="33446E"/>
      </a:lt1>
      <a:dk2>
        <a:srgbClr val="5C5A52"/>
      </a:dk2>
      <a:lt2>
        <a:srgbClr val="DCDEE0"/>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HardCover">
      <a:majorFont>
        <a:latin typeface="American Typewriter"/>
        <a:ea typeface="American Typewriter"/>
        <a:cs typeface="American Typewriter"/>
      </a:majorFont>
      <a:minorFont>
        <a:latin typeface="American Typewriter"/>
        <a:ea typeface="American Typewriter"/>
        <a:cs typeface="American Typewriter"/>
      </a:minorFont>
    </a:fontScheme>
    <a:fmtScheme name="Hard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AB6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DEF"/>
            </a:solidFill>
            <a:effectLst>
              <a:outerShdw blurRad="25400" dist="12700" dir="16200000" rotWithShape="0">
                <a:srgbClr val="000000">
                  <a:alpha val="40000"/>
                </a:srgbClr>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2844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E603B"/>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dCover">
  <a:themeElements>
    <a:clrScheme name="HardCover">
      <a:dk1>
        <a:srgbClr val="000000"/>
      </a:dk1>
      <a:lt1>
        <a:srgbClr val="FFFFFF"/>
      </a:lt1>
      <a:dk2>
        <a:srgbClr val="5C5A52"/>
      </a:dk2>
      <a:lt2>
        <a:srgbClr val="DCDEE0"/>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HardCover">
      <a:majorFont>
        <a:latin typeface="American Typewriter"/>
        <a:ea typeface="American Typewriter"/>
        <a:cs typeface="American Typewriter"/>
      </a:majorFont>
      <a:minorFont>
        <a:latin typeface="American Typewriter"/>
        <a:ea typeface="American Typewriter"/>
        <a:cs typeface="American Typewriter"/>
      </a:minorFont>
    </a:fontScheme>
    <a:fmtScheme name="Hard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AB6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DEF"/>
            </a:solidFill>
            <a:effectLst>
              <a:outerShdw blurRad="25400" dist="12700" dir="16200000" rotWithShape="0">
                <a:srgbClr val="000000">
                  <a:alpha val="40000"/>
                </a:srgbClr>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2844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E603B"/>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1845</Words>
  <Application>Microsoft Office PowerPoint</Application>
  <PresentationFormat>Custom</PresentationFormat>
  <Paragraphs>134</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HardCover</vt:lpstr>
      <vt:lpstr>Natural Resources</vt:lpstr>
      <vt:lpstr>OBJECTIVES</vt:lpstr>
      <vt:lpstr>Habitat Conservationist</vt:lpstr>
      <vt:lpstr>Game Warden</vt:lpstr>
      <vt:lpstr>Parks and Recreation Supervisor</vt:lpstr>
      <vt:lpstr>Miner</vt:lpstr>
      <vt:lpstr>Environmental Service Coordinator</vt:lpstr>
      <vt:lpstr>Fishery Scientist</vt:lpstr>
      <vt:lpstr>Soil Conservationist</vt:lpstr>
      <vt:lpstr>Cartographer</vt:lpstr>
      <vt:lpstr>Wildlife Manager</vt:lpstr>
      <vt:lpstr>Range Technician</vt:lpstr>
      <vt:lpstr>Ecologist</vt:lpstr>
      <vt:lpstr>Park Ranger</vt:lpstr>
      <vt:lpstr>Wildlife Rehabilitator</vt:lpstr>
      <vt:lpstr>Forest Technician</vt:lpstr>
      <vt:lpstr>Log Grader</vt:lpstr>
      <vt:lpstr>Geologist</vt:lpstr>
      <vt:lpstr>Mining Engineer</vt:lpstr>
      <vt:lpstr>Water Monitoring Technician</vt:lpstr>
      <vt:lpstr>Hydrologist</vt:lpstr>
      <vt:lpstr>Fish Hatchery Manager</vt:lpstr>
      <vt:lpstr>Fishing Vessel Operator</vt:lpstr>
      <vt:lpstr>Wildlife Veterinarian</vt:lpstr>
      <vt:lpstr>LEADERS OF CONSERVATION</vt:lpstr>
      <vt:lpstr>John Muir  (1838–1914)</vt:lpstr>
      <vt:lpstr>Theodore Roosevelt  (1858–1919) </vt:lpstr>
      <vt:lpstr> Aldo Leopold  (1886–1948)</vt:lpstr>
      <vt:lpstr>Gifford Pinchot  (1865–1946)</vt:lpstr>
      <vt:lpstr>Hugh Bennett  (1881–1960)</vt:lpstr>
      <vt:lpstr>Rachel Carson  (1907–1964)</vt:lpstr>
      <vt:lpstr>How to set Career Goals</vt:lpstr>
      <vt:lpstr>Terms</vt:lpstr>
      <vt:lpstr>Resume</vt:lpstr>
      <vt:lpstr>Cover Letter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Resources</dc:title>
  <dc:creator>TY BEVAN</dc:creator>
  <cp:lastModifiedBy>Ty Bevan</cp:lastModifiedBy>
  <cp:revision>1</cp:revision>
  <dcterms:modified xsi:type="dcterms:W3CDTF">2016-02-23T16:33:06Z</dcterms:modified>
</cp:coreProperties>
</file>