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comments/comment2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omments/comment1.xml" ContentType="application/vnd.openxmlformats-officedocument.presentationml.comment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256" r:id="rId2"/>
    <p:sldId id="271" r:id="rId3"/>
    <p:sldId id="307" r:id="rId4"/>
    <p:sldId id="308" r:id="rId5"/>
    <p:sldId id="310" r:id="rId6"/>
    <p:sldId id="309" r:id="rId7"/>
    <p:sldId id="272" r:id="rId8"/>
    <p:sldId id="317" r:id="rId9"/>
    <p:sldId id="311" r:id="rId10"/>
    <p:sldId id="316" r:id="rId11"/>
    <p:sldId id="318" r:id="rId12"/>
    <p:sldId id="266" r:id="rId13"/>
    <p:sldId id="338" r:id="rId14"/>
    <p:sldId id="319" r:id="rId15"/>
    <p:sldId id="320" r:id="rId16"/>
    <p:sldId id="339" r:id="rId17"/>
    <p:sldId id="323" r:id="rId18"/>
    <p:sldId id="324" r:id="rId19"/>
    <p:sldId id="325" r:id="rId20"/>
    <p:sldId id="340" r:id="rId21"/>
    <p:sldId id="326" r:id="rId22"/>
    <p:sldId id="327" r:id="rId23"/>
    <p:sldId id="275" r:id="rId24"/>
    <p:sldId id="321" r:id="rId25"/>
    <p:sldId id="343" r:id="rId26"/>
    <p:sldId id="330" r:id="rId27"/>
    <p:sldId id="344" r:id="rId28"/>
    <p:sldId id="345" r:id="rId29"/>
    <p:sldId id="346" r:id="rId30"/>
    <p:sldId id="331" r:id="rId31"/>
    <p:sldId id="347" r:id="rId32"/>
    <p:sldId id="348" r:id="rId33"/>
    <p:sldId id="332" r:id="rId34"/>
    <p:sldId id="349" r:id="rId35"/>
    <p:sldId id="350" r:id="rId36"/>
    <p:sldId id="333" r:id="rId37"/>
    <p:sldId id="351" r:id="rId38"/>
    <p:sldId id="328" r:id="rId39"/>
    <p:sldId id="342" r:id="rId40"/>
    <p:sldId id="334" r:id="rId41"/>
    <p:sldId id="274" r:id="rId42"/>
    <p:sldId id="276" r:id="rId43"/>
    <p:sldId id="278" r:id="rId44"/>
    <p:sldId id="279" r:id="rId45"/>
    <p:sldId id="280" r:id="rId4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ustin Hawks" initials="AH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24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29T17:05:21.812" idx="1">
    <p:pos x="3341" y="397"/>
    <p:text>put thsi in a table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29T17:06:10.875" idx="2">
    <p:pos x="5520" y="725"/>
    <p:text>can't read #3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0450DB8-5518-44C2-A418-9DB488035638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0E13FC6-3253-44A7-B9E2-45F857F66F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4935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367F7D9-D8BF-4749-8138-CB7C2636CB2F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CBA98FC-8C6D-443B-9F25-B61D31896E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716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5D196B-B7CD-4E86-9860-AB660A6202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3C02-358F-41F1-831E-7D78BF802A53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C9A7F6-C8EA-40EB-B751-37A2AFF89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3C02-358F-41F1-831E-7D78BF802A53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A7F6-C8EA-40EB-B751-37A2AFF89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3C02-358F-41F1-831E-7D78BF802A53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A7F6-C8EA-40EB-B751-37A2AFF89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DD3A48-8EA8-4D47-B92C-172D0A6A9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33FEC50-9EE3-4532-AD78-12FB1EC01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513F9D-549E-424B-8072-2DD7ACDEC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617538"/>
            <a:ext cx="7793037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C3773-0693-4F5A-BA6E-257F63B4EA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3C02-358F-41F1-831E-7D78BF802A53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5C9A7F6-C8EA-40EB-B751-37A2AFF89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3C02-358F-41F1-831E-7D78BF802A53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A7F6-C8EA-40EB-B751-37A2AFF89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3C02-358F-41F1-831E-7D78BF802A53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A7F6-C8EA-40EB-B751-37A2AFF89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3C02-358F-41F1-831E-7D78BF802A53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5C9A7F6-C8EA-40EB-B751-37A2AFF89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3C02-358F-41F1-831E-7D78BF802A53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A7F6-C8EA-40EB-B751-37A2AFF89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3C02-358F-41F1-831E-7D78BF802A53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A7F6-C8EA-40EB-B751-37A2AFF89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3C02-358F-41F1-831E-7D78BF802A53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A7F6-C8EA-40EB-B751-37A2AFF895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C3C02-358F-41F1-831E-7D78BF802A53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9A7F6-C8EA-40EB-B751-37A2AFF89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7C3C02-358F-41F1-831E-7D78BF802A53}" type="datetimeFigureOut">
              <a:rPr lang="en-US" smtClean="0"/>
              <a:pPr/>
              <a:t>6/8/2012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C9A7F6-C8EA-40EB-B751-37A2AFF8959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  <p:sldLayoutId id="2147483675" r:id="rId14"/>
    <p:sldLayoutId id="2147483676" r:id="rId15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Relationship Id="rId9" Type="http://schemas.openxmlformats.org/officeDocument/2006/relationships/image" Target="../media/image39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Cell Structure and Cell Processes</a:t>
            </a:r>
            <a:endParaRPr lang="en-US" dirty="0"/>
          </a:p>
        </p:txBody>
      </p:sp>
      <p:pic>
        <p:nvPicPr>
          <p:cNvPr id="44034" name="Picture 2" descr="http://users.rcn.com/jkimball.ma.ultranet/BiologyPages/P/PlantCe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5172075" cy="3793640"/>
          </a:xfrm>
          <a:prstGeom prst="rect">
            <a:avLst/>
          </a:prstGeom>
          <a:noFill/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381000" y="212725"/>
            <a:ext cx="85661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dirty="0">
                <a:cs typeface="Times New Roman" pitchFamily="18" charset="0"/>
              </a:rPr>
              <a:t>PSS.1.BC					Name: _________________</a:t>
            </a:r>
            <a:endParaRPr lang="en-US" dirty="0"/>
          </a:p>
          <a:p>
            <a:pPr eaLnBrk="0" hangingPunct="0"/>
            <a:r>
              <a:rPr lang="en-US" dirty="0">
                <a:cs typeface="Times New Roman" pitchFamily="18" charset="0"/>
              </a:rPr>
              <a:t>Label the organelles of the cell below.  </a:t>
            </a:r>
            <a:endParaRPr lang="en-US" dirty="0"/>
          </a:p>
          <a:p>
            <a:pPr eaLnBrk="0" hangingPunct="0"/>
            <a:endParaRPr lang="en-US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1150938"/>
            <a:ext cx="8443912" cy="4721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81000" y="685800"/>
            <a:ext cx="8458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400" dirty="0" smtClean="0"/>
              <a:t>Nucleus - Contains </a:t>
            </a:r>
            <a:r>
              <a:rPr lang="en-US" sz="2400" dirty="0"/>
              <a:t>the DNA and manages most of the functions of the plant</a:t>
            </a:r>
          </a:p>
          <a:p>
            <a:pPr>
              <a:buFontTx/>
              <a:buChar char="•"/>
            </a:pPr>
            <a:r>
              <a:rPr lang="en-US" sz="2400" dirty="0"/>
              <a:t>Cell </a:t>
            </a:r>
            <a:r>
              <a:rPr lang="en-US" sz="2400" dirty="0" smtClean="0"/>
              <a:t>membrane - is </a:t>
            </a:r>
            <a:r>
              <a:rPr lang="en-US" sz="2400" dirty="0"/>
              <a:t>selectively permeable in order to allow nutrients and other material in.</a:t>
            </a:r>
          </a:p>
          <a:p>
            <a:pPr>
              <a:buFontTx/>
              <a:buChar char="•"/>
            </a:pPr>
            <a:r>
              <a:rPr lang="en-US" sz="2400" dirty="0" err="1" smtClean="0"/>
              <a:t>Lysosomes</a:t>
            </a:r>
            <a:r>
              <a:rPr lang="en-US" sz="2400" dirty="0" smtClean="0"/>
              <a:t> - Stores </a:t>
            </a:r>
            <a:r>
              <a:rPr lang="en-US" sz="2400" dirty="0"/>
              <a:t>enzymes and waste products</a:t>
            </a:r>
          </a:p>
          <a:p>
            <a:pPr>
              <a:buFontTx/>
              <a:buChar char="•"/>
            </a:pPr>
            <a:r>
              <a:rPr lang="en-US" sz="2400" dirty="0" smtClean="0"/>
              <a:t> Chloroplasts - Contain </a:t>
            </a:r>
            <a:r>
              <a:rPr lang="en-US" sz="2400" dirty="0"/>
              <a:t>chlorophyll and is the location where photosynthesis occurs.</a:t>
            </a:r>
          </a:p>
          <a:p>
            <a:pPr>
              <a:buFontTx/>
              <a:buChar char="•"/>
            </a:pPr>
            <a:r>
              <a:rPr lang="en-US" sz="2400" dirty="0" smtClean="0"/>
              <a:t> Mitochondria - Transfers </a:t>
            </a:r>
            <a:r>
              <a:rPr lang="en-US" sz="2400" dirty="0"/>
              <a:t>energy from organic compounds to ATP</a:t>
            </a:r>
          </a:p>
          <a:p>
            <a:pPr>
              <a:buFontTx/>
              <a:buChar char="•"/>
            </a:pPr>
            <a:r>
              <a:rPr lang="en-US" sz="2400" dirty="0" smtClean="0"/>
              <a:t>Nuclear Membrane - Surrounds </a:t>
            </a:r>
            <a:r>
              <a:rPr lang="en-US" sz="2400" dirty="0"/>
              <a:t>the nucleus</a:t>
            </a:r>
          </a:p>
          <a:p>
            <a:pPr>
              <a:buFontTx/>
              <a:buChar char="•"/>
            </a:pPr>
            <a:r>
              <a:rPr lang="en-US" sz="2400" dirty="0" smtClean="0"/>
              <a:t>Cytoplasm - The </a:t>
            </a:r>
            <a:r>
              <a:rPr lang="en-US" sz="2400" dirty="0"/>
              <a:t>region of the cell between the cell membrane and the nucleus</a:t>
            </a:r>
          </a:p>
          <a:p>
            <a:pPr>
              <a:buFontTx/>
              <a:buChar char="•"/>
            </a:pPr>
            <a:r>
              <a:rPr lang="en-US" sz="2400" dirty="0" smtClean="0"/>
              <a:t>Cell Wall - Supports </a:t>
            </a:r>
            <a:r>
              <a:rPr lang="en-US" sz="2400" dirty="0"/>
              <a:t>and protects the </a:t>
            </a:r>
            <a:r>
              <a:rPr lang="en-US" sz="2400" dirty="0" smtClean="0"/>
              <a:t>cell, made of cellulose</a:t>
            </a:r>
          </a:p>
          <a:p>
            <a:pPr>
              <a:buFontTx/>
              <a:buChar char="•"/>
            </a:pPr>
            <a:r>
              <a:rPr lang="en-US" sz="2400" dirty="0" smtClean="0"/>
              <a:t>Ribosome - Where </a:t>
            </a:r>
            <a:r>
              <a:rPr lang="en-US" sz="2400" dirty="0"/>
              <a:t>proteins are created from the </a:t>
            </a:r>
            <a:r>
              <a:rPr lang="en-US" sz="2400" dirty="0" smtClean="0"/>
              <a:t>DNA</a:t>
            </a:r>
          </a:p>
          <a:p>
            <a:pPr>
              <a:buFontTx/>
              <a:buChar char="•"/>
            </a:pPr>
            <a:r>
              <a:rPr lang="en-US" sz="2400" dirty="0" smtClean="0"/>
              <a:t>Vacuoles – large storage area in plants.  Used to store water and nutrients.</a:t>
            </a:r>
          </a:p>
          <a:p>
            <a:pPr>
              <a:buFontTx/>
              <a:buChar char="•"/>
            </a:pP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41248"/>
          </a:xfrm>
        </p:spPr>
        <p:txBody>
          <a:bodyPr>
            <a:normAutofit/>
          </a:bodyPr>
          <a:lstStyle/>
          <a:p>
            <a:r>
              <a:rPr lang="en-US" dirty="0" smtClean="0"/>
              <a:t>Plant Organelle Functions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Cell Unique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Most plant reactions (photosynthesis, respiration, cell division, etc.) occur at the cellular level </a:t>
            </a:r>
          </a:p>
          <a:p>
            <a:r>
              <a:rPr lang="en-US" dirty="0" smtClean="0"/>
              <a:t>A unique feature of plant cells is that they are </a:t>
            </a:r>
            <a:r>
              <a:rPr lang="en-US" dirty="0" err="1" smtClean="0"/>
              <a:t>totipotent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Totipotent</a:t>
            </a:r>
            <a:r>
              <a:rPr lang="en-US" dirty="0" smtClean="0"/>
              <a:t>: cells retain all of the genetic information (encoded in DNA) necessary to develop into a complete plant</a:t>
            </a:r>
          </a:p>
          <a:p>
            <a:r>
              <a:rPr lang="en-US" dirty="0" smtClean="0"/>
              <a:t>This characteristic is the main reason that vegetative  or asexual reproduction works (such as grafting or stem cuttings)</a:t>
            </a:r>
          </a:p>
          <a:p>
            <a:r>
              <a:rPr lang="en-US" dirty="0" smtClean="0"/>
              <a:t>For example, the cells of a small leaf cutting from an African violet have all of the genetic information necessary to generate a root system, stems, more leaves, and ultimately flowers.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 cells live forever?  What is a cells life cycle?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cells live for only a short period of time.</a:t>
            </a:r>
          </a:p>
          <a:p>
            <a:r>
              <a:rPr lang="en-US" dirty="0" smtClean="0"/>
              <a:t>The have a life cycle like all other living things.</a:t>
            </a:r>
          </a:p>
          <a:p>
            <a:r>
              <a:rPr lang="en-US" dirty="0" smtClean="0"/>
              <a:t>Plant cells go through this cycle.  Come reproduce and give us more plant cells other cells don’t.</a:t>
            </a:r>
          </a:p>
          <a:p>
            <a:r>
              <a:rPr lang="en-US" dirty="0" smtClean="0"/>
              <a:t>What do we call cell reproduction?</a:t>
            </a:r>
          </a:p>
          <a:p>
            <a:pPr lvl="1"/>
            <a:r>
              <a:rPr lang="en-US" dirty="0" smtClean="0"/>
              <a:t>Mitosis!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Understanding the Cell Cycle</a:t>
            </a:r>
            <a:endParaRPr lang="en-US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7772400" cy="47244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800" dirty="0" smtClean="0"/>
              <a:t>There are three major stages to the cell cycle – Interphase, Mitosis and </a:t>
            </a:r>
            <a:r>
              <a:rPr lang="en-US" sz="2800" dirty="0" err="1" smtClean="0"/>
              <a:t>Cytokinesis</a:t>
            </a:r>
            <a:r>
              <a:rPr lang="en-US" sz="2800" dirty="0" smtClean="0"/>
              <a:t>.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2800" dirty="0" smtClean="0"/>
              <a:t>Interphase encompasses the phases of G1 (Growth 1), S (DNA Synthesis) and G2 (Growth 2) phase. 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2800" dirty="0" smtClean="0"/>
              <a:t>Mitosis encompasses the phases of prophase, metaphase, anaphase and </a:t>
            </a:r>
            <a:r>
              <a:rPr lang="en-US" sz="2800" dirty="0" err="1" smtClean="0"/>
              <a:t>telophase</a:t>
            </a:r>
            <a:r>
              <a:rPr lang="en-US" sz="2800" dirty="0" smtClean="0"/>
              <a:t>.</a:t>
            </a:r>
          </a:p>
          <a:p>
            <a:pPr marL="533400" indent="-533400" eaLnBrk="1" hangingPunct="1">
              <a:lnSpc>
                <a:spcPct val="80000"/>
              </a:lnSpc>
              <a:buFont typeface="Wingdings" charset="2"/>
              <a:buAutoNum type="arabicPeriod"/>
            </a:pPr>
            <a:r>
              <a:rPr lang="en-US" sz="2800" dirty="0" err="1" smtClean="0"/>
              <a:t>Cytokinesis</a:t>
            </a:r>
            <a:r>
              <a:rPr lang="en-US" sz="2800" dirty="0" smtClean="0"/>
              <a:t> (cytoplasm divides)</a:t>
            </a:r>
          </a:p>
          <a:p>
            <a:pPr marL="533400" indent="-533400" eaLnBrk="1" hangingPunct="1">
              <a:lnSpc>
                <a:spcPct val="80000"/>
              </a:lnSpc>
            </a:pPr>
            <a:r>
              <a:rPr lang="en-US" sz="2800" dirty="0" smtClean="0"/>
              <a:t>Let’s see what this look like!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The Cell Cycle in Action!</a:t>
            </a:r>
            <a:endParaRPr lang="en-US" smtClean="0"/>
          </a:p>
        </p:txBody>
      </p:sp>
      <p:pic>
        <p:nvPicPr>
          <p:cNvPr id="6147" name="Picture 9" descr="cell_cycle_animation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38400" y="2286000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5334000" cy="4495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cell Cycle!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324600" y="1524000"/>
            <a:ext cx="2438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Phases of the Cell Cycle:</a:t>
            </a:r>
          </a:p>
          <a:p>
            <a:r>
              <a:rPr lang="en-US" dirty="0" smtClean="0"/>
              <a:t>Interphase</a:t>
            </a:r>
          </a:p>
          <a:p>
            <a:r>
              <a:rPr lang="en-US" dirty="0" smtClean="0"/>
              <a:t>	G1</a:t>
            </a:r>
          </a:p>
          <a:p>
            <a:r>
              <a:rPr lang="en-US" dirty="0" smtClean="0"/>
              <a:t>	S</a:t>
            </a:r>
          </a:p>
          <a:p>
            <a:r>
              <a:rPr lang="en-US" dirty="0" smtClean="0"/>
              <a:t>	G2</a:t>
            </a:r>
          </a:p>
          <a:p>
            <a:r>
              <a:rPr lang="en-US" dirty="0" smtClean="0"/>
              <a:t>M Phase</a:t>
            </a:r>
          </a:p>
          <a:p>
            <a:r>
              <a:rPr lang="en-US" dirty="0" err="1" smtClean="0"/>
              <a:t>Cytokinesis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219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Repeating sequence of cellular growth and division throughout the life of an organism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Interphase – an Overview</a:t>
            </a:r>
            <a:endParaRPr lang="en-US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1628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Growth Phase</a:t>
            </a:r>
          </a:p>
          <a:p>
            <a:pPr eaLnBrk="1" hangingPunct="1"/>
            <a:r>
              <a:rPr lang="en-US" dirty="0" smtClean="0"/>
              <a:t>S </a:t>
            </a:r>
            <a:r>
              <a:rPr lang="en-US" dirty="0"/>
              <a:t>P</a:t>
            </a:r>
            <a:r>
              <a:rPr lang="en-US" dirty="0" smtClean="0"/>
              <a:t>hase: DNA Synthesis Phase</a:t>
            </a:r>
          </a:p>
          <a:p>
            <a:pPr lvl="2"/>
            <a:r>
              <a:rPr lang="en-US" dirty="0" smtClean="0"/>
              <a:t>(DNA Replication)</a:t>
            </a:r>
          </a:p>
          <a:p>
            <a:pPr eaLnBrk="1" hangingPunct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Growth Phase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/>
              <a:t>Phases of Interphase</a:t>
            </a:r>
            <a:endParaRPr lang="en-US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A) 1</a:t>
            </a:r>
            <a:r>
              <a:rPr lang="en-US" sz="2800" baseline="30000" smtClean="0"/>
              <a:t>st</a:t>
            </a:r>
            <a:r>
              <a:rPr lang="en-US" sz="2800" smtClean="0"/>
              <a:t> Growth Phase = (G</a:t>
            </a:r>
            <a:r>
              <a:rPr lang="en-US" sz="2800" baseline="-25000" smtClean="0"/>
              <a:t>1</a:t>
            </a:r>
            <a:r>
              <a:rPr lang="en-US" sz="2800" smtClean="0"/>
              <a:t>)</a:t>
            </a:r>
          </a:p>
          <a:p>
            <a:pPr lvl="1" eaLnBrk="1" hangingPunct="1"/>
            <a:r>
              <a:rPr lang="en-US" sz="2400" smtClean="0"/>
              <a:t>1. Cell grows rapidly and carries out routine functions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r>
              <a:rPr lang="en-US" sz="2400" smtClean="0"/>
              <a:t>2. Phase takes most of the cell’s life </a:t>
            </a:r>
          </a:p>
          <a:p>
            <a:pPr lvl="1" eaLnBrk="1" hangingPunct="1"/>
            <a:endParaRPr lang="en-US" sz="2400" smtClean="0"/>
          </a:p>
          <a:p>
            <a:pPr lvl="1" eaLnBrk="1" hangingPunct="1"/>
            <a:r>
              <a:rPr lang="en-US" sz="2400" smtClean="0"/>
              <a:t>3. Muscle and nerve cells never divide, so they remain in G</a:t>
            </a:r>
            <a:r>
              <a:rPr lang="en-US" sz="2400" baseline="-25000" smtClean="0"/>
              <a:t>1</a:t>
            </a:r>
          </a:p>
          <a:p>
            <a:pPr lvl="1" eaLnBrk="1" hangingPunct="1"/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bldLvl="3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Phases of Interphase (cont.)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B) Synthesis Phase (S)</a:t>
            </a:r>
          </a:p>
          <a:p>
            <a:pPr lvl="1" eaLnBrk="1" hangingPunct="1"/>
            <a:r>
              <a:rPr lang="en-US" smtClean="0"/>
              <a:t>1. Cell’s DNA is copied 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2. At the end of the stage, each chromosome consists of 2 chromatids attached @ a centromere.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3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1: Explain the structures of plant cells and important cell processes.</a:t>
            </a:r>
          </a:p>
          <a:p>
            <a:r>
              <a:rPr lang="en-US" dirty="0" smtClean="0"/>
              <a:t>a. Describe the structures of a typical plant cell and their functions.</a:t>
            </a:r>
          </a:p>
          <a:p>
            <a:r>
              <a:rPr lang="en-US" dirty="0" smtClean="0"/>
              <a:t>b. Compare and contrast mitosis and meiosis.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086600" cy="1752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Chromosome Structure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4038600" cy="36576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       Sister Chromatid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               Centromere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                          DNA</a:t>
            </a:r>
          </a:p>
          <a:p>
            <a:endParaRPr lang="en-US" sz="3600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029200" y="1676400"/>
            <a:ext cx="3886200" cy="5181600"/>
            <a:chOff x="1730" y="1548"/>
            <a:chExt cx="1872" cy="2616"/>
          </a:xfrm>
        </p:grpSpPr>
        <p:sp>
          <p:nvSpPr>
            <p:cNvPr id="65542" name="Line 6"/>
            <p:cNvSpPr>
              <a:spLocks noChangeShapeType="1"/>
            </p:cNvSpPr>
            <p:nvPr/>
          </p:nvSpPr>
          <p:spPr bwMode="auto">
            <a:xfrm>
              <a:off x="2018" y="4164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1730" y="1548"/>
              <a:ext cx="1842" cy="2448"/>
              <a:chOff x="1730" y="1548"/>
              <a:chExt cx="1842" cy="2448"/>
            </a:xfrm>
          </p:grpSpPr>
          <p:pic>
            <p:nvPicPr>
              <p:cNvPr id="65544" name="Picture 8" descr="chromosom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18" y="1548"/>
                <a:ext cx="1554" cy="24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5545" name="Line 9"/>
              <p:cNvSpPr>
                <a:spLocks noChangeShapeType="1"/>
              </p:cNvSpPr>
              <p:nvPr/>
            </p:nvSpPr>
            <p:spPr bwMode="auto">
              <a:xfrm flipH="1">
                <a:off x="1730" y="2556"/>
                <a:ext cx="100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6" name="Line 10"/>
              <p:cNvSpPr>
                <a:spLocks noChangeShapeType="1"/>
              </p:cNvSpPr>
              <p:nvPr/>
            </p:nvSpPr>
            <p:spPr bwMode="auto">
              <a:xfrm flipH="1">
                <a:off x="1730" y="3132"/>
                <a:ext cx="86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47" name="Line 11"/>
              <p:cNvSpPr>
                <a:spLocks noChangeShapeType="1"/>
              </p:cNvSpPr>
              <p:nvPr/>
            </p:nvSpPr>
            <p:spPr bwMode="auto">
              <a:xfrm flipH="1">
                <a:off x="1730" y="2124"/>
                <a:ext cx="432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>Phases of Interphase (cont.)</a:t>
            </a:r>
            <a:endParaRPr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C) Second Growth Phase (G</a:t>
            </a:r>
            <a:r>
              <a:rPr lang="en-US" baseline="-25000" smtClean="0"/>
              <a:t>2</a:t>
            </a:r>
            <a:r>
              <a:rPr lang="en-US" smtClean="0"/>
              <a:t>)</a:t>
            </a:r>
          </a:p>
          <a:p>
            <a:pPr lvl="1" eaLnBrk="1" hangingPunct="1"/>
            <a:r>
              <a:rPr lang="en-US" smtClean="0"/>
              <a:t>1. Hollow </a:t>
            </a:r>
            <a:r>
              <a:rPr lang="en-US" u="sng" smtClean="0"/>
              <a:t>microtubules</a:t>
            </a:r>
            <a:r>
              <a:rPr lang="en-US" smtClean="0"/>
              <a:t> are assembled </a:t>
            </a:r>
          </a:p>
          <a:p>
            <a:pPr lvl="1" eaLnBrk="1" hangingPunct="1"/>
            <a:endParaRPr lang="en-US" smtClean="0"/>
          </a:p>
          <a:p>
            <a:pPr lvl="1" eaLnBrk="1" hangingPunct="1"/>
            <a:r>
              <a:rPr lang="en-US" smtClean="0"/>
              <a:t>2.  Microtubules are used to move chromosomes during mitosis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b="1" smtClean="0"/>
              <a:t>Second Phase of the Cell Cycle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 smtClean="0"/>
              <a:t>D) Mitosis </a:t>
            </a:r>
          </a:p>
          <a:p>
            <a:pPr lvl="1" eaLnBrk="1" hangingPunct="1">
              <a:buFont typeface="Wingdings" charset="2"/>
              <a:buNone/>
            </a:pPr>
            <a:r>
              <a:rPr lang="en-US" dirty="0" smtClean="0"/>
              <a:t>1. Nucleus is divided into 2 nuclei </a:t>
            </a:r>
          </a:p>
          <a:p>
            <a:pPr lvl="1" eaLnBrk="1" hangingPunct="1">
              <a:buFont typeface="Wingdings" charset="2"/>
              <a:buNone/>
            </a:pPr>
            <a:r>
              <a:rPr lang="en-US" dirty="0" smtClean="0"/>
              <a:t>2. Each nucleus ends up with the same number of chromosomes as the original cell.</a:t>
            </a:r>
          </a:p>
          <a:p>
            <a:pPr lvl="1" eaLnBrk="1" hangingPunct="1">
              <a:buFont typeface="Wingdings" charset="2"/>
              <a:buNone/>
            </a:pPr>
            <a:r>
              <a:rPr lang="en-US" dirty="0" smtClean="0"/>
              <a:t>3.  Includes prophase, metaphase, anaphase and </a:t>
            </a:r>
            <a:r>
              <a:rPr lang="en-US" dirty="0" err="1" smtClean="0"/>
              <a:t>telophase</a:t>
            </a:r>
            <a:r>
              <a:rPr lang="en-US" dirty="0" smtClean="0"/>
              <a:t>.</a:t>
            </a:r>
          </a:p>
          <a:p>
            <a:pPr eaLnBrk="1" hangingPunct="1">
              <a:buFont typeface="Wingdings" charset="2"/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7162800" cy="990600"/>
          </a:xfrm>
        </p:spPr>
        <p:txBody>
          <a:bodyPr>
            <a:normAutofit fontScale="90000"/>
          </a:bodyPr>
          <a:lstStyle/>
          <a:p>
            <a:r>
              <a:rPr lang="en-US" sz="6000" b="1">
                <a:solidFill>
                  <a:schemeClr val="tx1"/>
                </a:solidFill>
              </a:rPr>
              <a:t>Mitosis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3962400" cy="4419600"/>
          </a:xfrm>
        </p:spPr>
        <p:txBody>
          <a:bodyPr/>
          <a:lstStyle/>
          <a:p>
            <a:r>
              <a:rPr lang="en-US" dirty="0"/>
              <a:t>Process by which the nucleus of the cell is divided into two nuclei, each with the same number and kinds of chromosomes as the parent cell.</a:t>
            </a:r>
          </a:p>
        </p:txBody>
      </p:sp>
      <p:pic>
        <p:nvPicPr>
          <p:cNvPr id="5632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685800"/>
            <a:ext cx="4429125" cy="5080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/>
              <a:t>Why do we care about</a:t>
            </a:r>
            <a:br>
              <a:rPr lang="en-US" sz="4000" b="1" smtClean="0"/>
            </a:br>
            <a:r>
              <a:rPr lang="en-US" sz="4000" b="1" smtClean="0"/>
              <a:t> cell division?</a:t>
            </a:r>
            <a:endParaRPr lang="en-US" sz="400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0" y="2209800"/>
            <a:ext cx="3505200" cy="32004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A) Cell division of Mitosis is a process of reproducing cells. This occurs during growth, repair and development of tissues.</a:t>
            </a:r>
          </a:p>
          <a:p>
            <a:pPr eaLnBrk="1" hangingPunct="1"/>
            <a:endParaRPr lang="en-US" sz="2400" dirty="0" smtClean="0"/>
          </a:p>
        </p:txBody>
      </p:sp>
      <p:pic>
        <p:nvPicPr>
          <p:cNvPr id="7172" name="Picture 11" descr="anaphase_s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706688"/>
            <a:ext cx="4459288" cy="224948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4267200" cy="1219200"/>
          </a:xfrm>
        </p:spPr>
        <p:txBody>
          <a:bodyPr/>
          <a:lstStyle/>
          <a:p>
            <a:pPr algn="ctr"/>
            <a:r>
              <a:rPr lang="en-US" sz="6000" b="1">
                <a:solidFill>
                  <a:schemeClr val="tx1"/>
                </a:solidFill>
              </a:rPr>
              <a:t>Prophase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286000"/>
            <a:ext cx="78486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Appearance of chromosomes</a:t>
            </a:r>
          </a:p>
          <a:p>
            <a:pPr>
              <a:lnSpc>
                <a:spcPct val="90000"/>
              </a:lnSpc>
            </a:pPr>
            <a:r>
              <a:rPr lang="en-US" dirty="0"/>
              <a:t>Nucleolus disappears</a:t>
            </a:r>
          </a:p>
          <a:p>
            <a:pPr>
              <a:lnSpc>
                <a:spcPct val="90000"/>
              </a:lnSpc>
            </a:pPr>
            <a:r>
              <a:rPr lang="en-US" dirty="0"/>
              <a:t>Nuclear membrane breaks down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Centrioles</a:t>
            </a:r>
            <a:r>
              <a:rPr lang="en-US" dirty="0"/>
              <a:t> separate and migrate to opposite poles of cell</a:t>
            </a:r>
          </a:p>
          <a:p>
            <a:pPr>
              <a:lnSpc>
                <a:spcPct val="90000"/>
              </a:lnSpc>
            </a:pPr>
            <a:r>
              <a:rPr lang="en-US" dirty="0"/>
              <a:t>Spindle fibers from the </a:t>
            </a:r>
            <a:r>
              <a:rPr lang="en-US" dirty="0" err="1"/>
              <a:t>centrioles</a:t>
            </a:r>
            <a:r>
              <a:rPr lang="en-US" dirty="0"/>
              <a:t> attach to the </a:t>
            </a:r>
            <a:r>
              <a:rPr lang="en-US" dirty="0" err="1"/>
              <a:t>centromeres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Chromatin coils up (shortens) into chromosomes</a:t>
            </a:r>
          </a:p>
        </p:txBody>
      </p:sp>
      <p:pic>
        <p:nvPicPr>
          <p:cNvPr id="3686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1997075" cy="2127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36869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5100" y="285750"/>
            <a:ext cx="2506663" cy="1792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2414588" y="1479550"/>
            <a:ext cx="380047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2000"/>
              <a:t>Longest (50 - 60%)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Plant and Animal Cells in Prophase</a:t>
            </a:r>
            <a:endParaRPr lang="en-US" smtClean="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Plant &amp; animal cells in prophase</a:t>
            </a:r>
          </a:p>
        </p:txBody>
      </p:sp>
      <p:pic>
        <p:nvPicPr>
          <p:cNvPr id="16388" name="Picture 7" descr="prophase_s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57400"/>
            <a:ext cx="9144000" cy="4611688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/>
              <a:t>Prophase</a:t>
            </a:r>
          </a:p>
        </p:txBody>
      </p:sp>
      <p:pic>
        <p:nvPicPr>
          <p:cNvPr id="50180" name="Picture 4" descr="pro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50292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581400" y="533400"/>
            <a:ext cx="54102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/>
              <a:t>Metaphase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2590800"/>
            <a:ext cx="7162800" cy="2438400"/>
          </a:xfrm>
        </p:spPr>
        <p:txBody>
          <a:bodyPr/>
          <a:lstStyle/>
          <a:p>
            <a:r>
              <a:rPr lang="en-US" dirty="0"/>
              <a:t>Chromosomes line up across center  (equator) of cell</a:t>
            </a:r>
          </a:p>
          <a:p>
            <a:r>
              <a:rPr lang="en-US" dirty="0"/>
              <a:t>Spindle fibers from </a:t>
            </a:r>
            <a:r>
              <a:rPr lang="en-US" dirty="0" err="1"/>
              <a:t>centromere</a:t>
            </a:r>
            <a:r>
              <a:rPr lang="en-US" dirty="0"/>
              <a:t> to </a:t>
            </a:r>
            <a:r>
              <a:rPr lang="en-US" dirty="0" err="1"/>
              <a:t>centrioles</a:t>
            </a:r>
            <a:endParaRPr lang="en-US" dirty="0"/>
          </a:p>
        </p:txBody>
      </p:sp>
      <p:sp>
        <p:nvSpPr>
          <p:cNvPr id="51204" name="Rectangle 4"/>
          <p:cNvSpPr>
            <a:spLocks noChangeArrowheads="1"/>
          </p:cNvSpPr>
          <p:nvPr/>
        </p:nvSpPr>
        <p:spPr bwMode="auto">
          <a:xfrm>
            <a:off x="4267200" y="1752600"/>
            <a:ext cx="40513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2000"/>
              <a:t>Shortest</a:t>
            </a:r>
            <a:endParaRPr lang="en-US"/>
          </a:p>
        </p:txBody>
      </p:sp>
      <p:pic>
        <p:nvPicPr>
          <p:cNvPr id="51205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1804988" cy="2192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206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8600"/>
            <a:ext cx="1600200" cy="2209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207" name="Picture 7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5029200"/>
            <a:ext cx="2347913" cy="1600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1208" name="Picture 8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462463"/>
            <a:ext cx="4357688" cy="23955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/>
              <a:t>Metaphase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76400"/>
            <a:ext cx="8229600" cy="4419600"/>
          </a:xfrm>
        </p:spPr>
        <p:txBody>
          <a:bodyPr/>
          <a:lstStyle/>
          <a:p>
            <a:endParaRPr lang="en-US"/>
          </a:p>
          <a:p>
            <a:pPr>
              <a:buFontTx/>
              <a:buNone/>
            </a:pPr>
            <a:r>
              <a:rPr lang="en-US"/>
              <a:t>                                                Chromosome</a:t>
            </a:r>
          </a:p>
          <a:p>
            <a:endParaRPr lang="en-US"/>
          </a:p>
          <a:p>
            <a:pPr>
              <a:buFontTx/>
              <a:buNone/>
            </a:pPr>
            <a:r>
              <a:rPr lang="en-US"/>
              <a:t> Centriole</a:t>
            </a:r>
          </a:p>
          <a:p>
            <a:pPr>
              <a:buFontTx/>
              <a:buNone/>
            </a:pPr>
            <a:r>
              <a:rPr lang="en-US"/>
              <a:t>                                                 Spindle Fiber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685800" y="2133600"/>
            <a:ext cx="8458200" cy="3733800"/>
            <a:chOff x="5184" y="6048"/>
            <a:chExt cx="5616" cy="1743"/>
          </a:xfrm>
        </p:grpSpPr>
        <p:pic>
          <p:nvPicPr>
            <p:cNvPr id="52234" name="Picture 10" descr="metapha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768" y="6048"/>
              <a:ext cx="1995" cy="1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 flipH="1">
              <a:off x="7776" y="6336"/>
              <a:ext cx="244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6" name="Line 12"/>
            <p:cNvSpPr>
              <a:spLocks noChangeShapeType="1"/>
            </p:cNvSpPr>
            <p:nvPr/>
          </p:nvSpPr>
          <p:spPr bwMode="auto">
            <a:xfrm flipH="1">
              <a:off x="5472" y="6912"/>
              <a:ext cx="158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7" name="Line 13"/>
            <p:cNvSpPr>
              <a:spLocks noChangeShapeType="1"/>
            </p:cNvSpPr>
            <p:nvPr/>
          </p:nvSpPr>
          <p:spPr bwMode="auto">
            <a:xfrm flipH="1">
              <a:off x="8064" y="7200"/>
              <a:ext cx="21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Text Box 14"/>
            <p:cNvSpPr txBox="1">
              <a:spLocks noChangeArrowheads="1"/>
            </p:cNvSpPr>
            <p:nvPr/>
          </p:nvSpPr>
          <p:spPr bwMode="auto">
            <a:xfrm>
              <a:off x="5184" y="6624"/>
              <a:ext cx="7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52239" name="Text Box 15"/>
            <p:cNvSpPr txBox="1">
              <a:spLocks noChangeArrowheads="1"/>
            </p:cNvSpPr>
            <p:nvPr/>
          </p:nvSpPr>
          <p:spPr bwMode="auto">
            <a:xfrm>
              <a:off x="10080" y="6048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  <p:sp>
          <p:nvSpPr>
            <p:cNvPr id="52240" name="Text Box 16"/>
            <p:cNvSpPr txBox="1">
              <a:spLocks noChangeArrowheads="1"/>
            </p:cNvSpPr>
            <p:nvPr/>
          </p:nvSpPr>
          <p:spPr bwMode="auto">
            <a:xfrm>
              <a:off x="10224" y="6912"/>
              <a:ext cx="57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review of cells!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112838"/>
          </a:xfrm>
        </p:spPr>
        <p:txBody>
          <a:bodyPr/>
          <a:lstStyle/>
          <a:p>
            <a:r>
              <a:rPr lang="en-US" dirty="0" smtClean="0"/>
              <a:t>1. Cell Types:</a:t>
            </a:r>
          </a:p>
          <a:p>
            <a:pPr lvl="1"/>
            <a:r>
              <a:rPr lang="en-US" dirty="0" smtClean="0"/>
              <a:t>Prokaryotes and Eukaryotes</a:t>
            </a:r>
          </a:p>
          <a:p>
            <a:pPr lvl="1">
              <a:buNone/>
            </a:pPr>
            <a:endParaRPr lang="en-US" dirty="0"/>
          </a:p>
        </p:txBody>
      </p:sp>
      <p:pic>
        <p:nvPicPr>
          <p:cNvPr id="4" name="Picture 2" descr="http://www.rpi.edu/dept/chem-eng/Biotech-Environ/FUNDAMNT/streem/cell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667000"/>
            <a:ext cx="753268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Plant and Animal Cells in Metaphase</a:t>
            </a:r>
            <a:endParaRPr lang="en-US" smtClean="0"/>
          </a:p>
        </p:txBody>
      </p:sp>
      <p:sp>
        <p:nvSpPr>
          <p:cNvPr id="17411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7413" name="Picture 6" descr="metaphase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762000"/>
            <a:ext cx="4724400" cy="990600"/>
          </a:xfrm>
        </p:spPr>
        <p:txBody>
          <a:bodyPr/>
          <a:lstStyle/>
          <a:p>
            <a:pPr algn="ctr"/>
            <a:r>
              <a:rPr lang="en-US" sz="58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Anaphase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286000"/>
            <a:ext cx="4953000" cy="4572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Sister </a:t>
            </a:r>
            <a:r>
              <a:rPr lang="en-US" sz="2800" dirty="0" err="1"/>
              <a:t>Chromatids</a:t>
            </a:r>
            <a:r>
              <a:rPr lang="en-US" sz="2800" dirty="0"/>
              <a:t> split at </a:t>
            </a:r>
            <a:r>
              <a:rPr lang="en-US" sz="2800" dirty="0" err="1"/>
              <a:t>Centromere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Individual Chromosomes move toward poles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Chromatid</a:t>
            </a:r>
            <a:r>
              <a:rPr lang="en-US" sz="2800" dirty="0"/>
              <a:t> pairs from each chromosome separate from each other</a:t>
            </a:r>
          </a:p>
          <a:p>
            <a:pPr>
              <a:lnSpc>
                <a:spcPct val="80000"/>
              </a:lnSpc>
            </a:pPr>
            <a:r>
              <a:rPr lang="en-US" sz="2800" dirty="0" err="1"/>
              <a:t>Chromatids</a:t>
            </a:r>
            <a:r>
              <a:rPr lang="en-US" sz="2800" dirty="0"/>
              <a:t> are pulled apart by the shortening of the microtubules in the spindle fibers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pic>
        <p:nvPicPr>
          <p:cNvPr id="53252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24063" cy="2184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3253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0300" y="228600"/>
            <a:ext cx="2781300" cy="3276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3254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886200"/>
            <a:ext cx="3048000" cy="2667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Anaphase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52600" y="1296138"/>
            <a:ext cx="5944352" cy="4964097"/>
            <a:chOff x="6336" y="12272"/>
            <a:chExt cx="2511" cy="244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6336" y="12272"/>
              <a:ext cx="2511" cy="2440"/>
              <a:chOff x="2018" y="4316"/>
              <a:chExt cx="2511" cy="2440"/>
            </a:xfrm>
          </p:grpSpPr>
          <p:sp>
            <p:nvSpPr>
              <p:cNvPr id="54278" name="Line 6"/>
              <p:cNvSpPr>
                <a:spLocks noChangeShapeType="1"/>
              </p:cNvSpPr>
              <p:nvPr/>
            </p:nvSpPr>
            <p:spPr bwMode="auto">
              <a:xfrm>
                <a:off x="2450" y="6756"/>
                <a:ext cx="1728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54279" name="Picture 7" descr="anaphase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018" y="4316"/>
                <a:ext cx="2511" cy="236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281" name="Oval 9"/>
            <p:cNvSpPr>
              <a:spLocks noChangeArrowheads="1"/>
            </p:cNvSpPr>
            <p:nvPr/>
          </p:nvSpPr>
          <p:spPr bwMode="auto">
            <a:xfrm>
              <a:off x="7488" y="12816"/>
              <a:ext cx="288" cy="14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282" name="Oval 10"/>
            <p:cNvSpPr>
              <a:spLocks noChangeArrowheads="1"/>
            </p:cNvSpPr>
            <p:nvPr/>
          </p:nvSpPr>
          <p:spPr bwMode="auto">
            <a:xfrm>
              <a:off x="8352" y="13104"/>
              <a:ext cx="144" cy="28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Plant and Animal Cells in Anaphase</a:t>
            </a:r>
            <a:endParaRPr lang="en-US" smtClean="0"/>
          </a:p>
        </p:txBody>
      </p:sp>
      <p:sp>
        <p:nvSpPr>
          <p:cNvPr id="18435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843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8437" name="Picture 6" descr="anaphase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86200" y="457200"/>
            <a:ext cx="4572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Telophase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905000"/>
            <a:ext cx="7162800" cy="3352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Spindle fibers breakdown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Chromosomes uncoil into Chromatin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Nuclear envelope (membrane) reforms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Nucleolus becomes visible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Chromosome reach the ends of the cell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</a:t>
            </a:r>
            <a:r>
              <a:rPr lang="en-US" sz="2800" dirty="0" err="1"/>
              <a:t>centrioles</a:t>
            </a:r>
            <a:r>
              <a:rPr lang="en-US" sz="2800" dirty="0"/>
              <a:t> double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The cytoplasm is divided</a:t>
            </a:r>
          </a:p>
        </p:txBody>
      </p:sp>
      <p:pic>
        <p:nvPicPr>
          <p:cNvPr id="57348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" y="115888"/>
            <a:ext cx="2152650" cy="17129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7349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81600"/>
            <a:ext cx="2209800" cy="1676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7350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8338" y="4316413"/>
            <a:ext cx="2125662" cy="254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613150" y="1536700"/>
            <a:ext cx="47117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r>
              <a:rPr lang="en-US" sz="2000"/>
              <a:t>Final Phase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Telophase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066800" y="1752600"/>
            <a:ext cx="7696200" cy="4648200"/>
            <a:chOff x="4464" y="4428"/>
            <a:chExt cx="3317" cy="2328"/>
          </a:xfrm>
        </p:grpSpPr>
        <p:sp>
          <p:nvSpPr>
            <p:cNvPr id="58373" name="Line 5"/>
            <p:cNvSpPr>
              <a:spLocks noChangeShapeType="1"/>
            </p:cNvSpPr>
            <p:nvPr/>
          </p:nvSpPr>
          <p:spPr bwMode="auto">
            <a:xfrm>
              <a:off x="5042" y="6756"/>
              <a:ext cx="172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8374" name="Picture 6" descr="telophase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6" y="4428"/>
              <a:ext cx="3315" cy="2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75" name="Oval 7"/>
            <p:cNvSpPr>
              <a:spLocks noChangeArrowheads="1"/>
            </p:cNvSpPr>
            <p:nvPr/>
          </p:nvSpPr>
          <p:spPr bwMode="auto">
            <a:xfrm>
              <a:off x="4464" y="6336"/>
              <a:ext cx="1440" cy="288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6" name="Oval 8"/>
            <p:cNvSpPr>
              <a:spLocks noChangeArrowheads="1"/>
            </p:cNvSpPr>
            <p:nvPr/>
          </p:nvSpPr>
          <p:spPr bwMode="auto">
            <a:xfrm>
              <a:off x="4464" y="6336"/>
              <a:ext cx="144" cy="144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Plant and Animal Cells in Telophase</a:t>
            </a:r>
            <a:endParaRPr lang="en-US" smtClean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19460" name="Picture 7" descr="telophase_sm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057400"/>
            <a:ext cx="9144000" cy="4610100"/>
          </a:xfr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52400"/>
            <a:ext cx="8153400" cy="990600"/>
          </a:xfrm>
        </p:spPr>
        <p:txBody>
          <a:bodyPr/>
          <a:lstStyle/>
          <a:p>
            <a:r>
              <a:rPr lang="en-US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Mitosis in Whitefish and Onion</a:t>
            </a:r>
          </a:p>
        </p:txBody>
      </p:sp>
      <p:pic>
        <p:nvPicPr>
          <p:cNvPr id="5939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" y="1314450"/>
            <a:ext cx="1997075" cy="2127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939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1314450"/>
            <a:ext cx="1747838" cy="21209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9398" name="Picture 6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371600"/>
            <a:ext cx="1971675" cy="20605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9399" name="Picture 7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0" y="1314450"/>
            <a:ext cx="1716088" cy="21574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9400" name="Picture 8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4000500"/>
            <a:ext cx="1316038" cy="20843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9401" name="Picture 9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4000500"/>
            <a:ext cx="1601788" cy="2051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9402" name="Picture 10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14900" y="4000500"/>
            <a:ext cx="1797050" cy="20399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9403" name="Picture 11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58050" y="4000500"/>
            <a:ext cx="1600200" cy="20510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smtClean="0"/>
              <a:t>Final Stage of the Cell Cycle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54163"/>
            <a:ext cx="8686800" cy="2103438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dirty="0" err="1" smtClean="0"/>
              <a:t>Cytokinesis</a:t>
            </a:r>
            <a:r>
              <a:rPr lang="en-US" dirty="0" smtClean="0"/>
              <a:t> </a:t>
            </a:r>
          </a:p>
          <a:p>
            <a:pPr marL="971550" lvl="1" indent="-514350" eaLnBrk="1" hangingPunct="1">
              <a:buFont typeface="Wingdings" charset="2"/>
              <a:buAutoNum type="arabicPeriod"/>
            </a:pPr>
            <a:r>
              <a:rPr lang="en-US" dirty="0" smtClean="0"/>
              <a:t>During this final stage, the cytoplasm divides.</a:t>
            </a:r>
          </a:p>
          <a:p>
            <a:pPr marL="971550" lvl="1" indent="-514350">
              <a:buFont typeface="Wingdings" charset="2"/>
              <a:buAutoNum type="arabicPeriod"/>
            </a:pPr>
            <a:r>
              <a:rPr lang="en-US" dirty="0" smtClean="0"/>
              <a:t>The process by which the cytoplasm divides, forming two new cells.</a:t>
            </a:r>
          </a:p>
          <a:p>
            <a:pPr marL="971550" lvl="1" indent="-514350" eaLnBrk="1" hangingPunct="1">
              <a:buFont typeface="Wingdings" charset="2"/>
              <a:buAutoNum type="arabicPeriod"/>
            </a:pPr>
            <a:endParaRPr lang="en-US" dirty="0" smtClean="0"/>
          </a:p>
        </p:txBody>
      </p:sp>
      <p:pic>
        <p:nvPicPr>
          <p:cNvPr id="4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810000"/>
            <a:ext cx="5410200" cy="28067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>
                <a:effectLst>
                  <a:outerShdw blurRad="38100" dist="38100" dir="2700000" algn="tl">
                    <a:srgbClr val="000000"/>
                  </a:outerShdw>
                </a:effectLst>
              </a:rPr>
              <a:t>Cytokinesis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Animals </a:t>
            </a:r>
          </a:p>
          <a:p>
            <a:pPr lvl="1"/>
            <a:r>
              <a:rPr lang="en-US"/>
              <a:t>Cell membrane </a:t>
            </a:r>
          </a:p>
          <a:p>
            <a:pPr lvl="1"/>
            <a:r>
              <a:rPr lang="en-US"/>
              <a:t>pinches inward 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r>
              <a:rPr lang="en-US"/>
              <a:t>Plants</a:t>
            </a:r>
          </a:p>
          <a:p>
            <a:pPr lvl="1"/>
            <a:r>
              <a:rPr lang="en-US"/>
              <a:t>Cell plate</a:t>
            </a:r>
          </a:p>
          <a:p>
            <a:endParaRPr lang="en-US"/>
          </a:p>
        </p:txBody>
      </p:sp>
      <p:pic>
        <p:nvPicPr>
          <p:cNvPr id="60421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6300" y="2000250"/>
            <a:ext cx="3059113" cy="1824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60422" name="Picture 6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4900" y="4286250"/>
            <a:ext cx="2573338" cy="20208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Prokaryotic Cells Vs. Eukaryotic Cells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3820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u="sng" dirty="0" smtClean="0"/>
              <a:t>Prokaryotic</a:t>
            </a:r>
            <a:r>
              <a:rPr lang="en-US" dirty="0" smtClean="0"/>
              <a:t>			</a:t>
            </a:r>
            <a:r>
              <a:rPr lang="en-US" u="sng" dirty="0" smtClean="0"/>
              <a:t>Eukaryotic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Bacteria &amp; Achaea		Plants &amp; Animals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						Fungi, </a:t>
            </a:r>
            <a:r>
              <a:rPr lang="en-US" dirty="0" err="1" smtClean="0"/>
              <a:t>Protists</a:t>
            </a:r>
            <a:endParaRPr lang="en-US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Primitive				Advanced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No organized Nucleus	Organized Nucleus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No membrane bound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organelles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Naked DNA			</a:t>
            </a:r>
            <a:r>
              <a:rPr lang="en-US" dirty="0" err="1" smtClean="0"/>
              <a:t>DNA</a:t>
            </a:r>
            <a:r>
              <a:rPr lang="en-US" dirty="0" smtClean="0"/>
              <a:t> in Nucleus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Small </a:t>
            </a:r>
            <a:r>
              <a:rPr lang="en-US" dirty="0" err="1" smtClean="0"/>
              <a:t>Ribosomes</a:t>
            </a:r>
            <a:r>
              <a:rPr lang="en-US" dirty="0" smtClean="0"/>
              <a:t>		Large </a:t>
            </a:r>
            <a:r>
              <a:rPr lang="en-US" dirty="0" err="1" smtClean="0"/>
              <a:t>Ribosomes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smtClean="0"/>
              <a:t>Plant and Animal Cells in Cytokenisis</a:t>
            </a:r>
            <a:r>
              <a:rPr lang="en-US" smtClean="0"/>
              <a:t> </a:t>
            </a:r>
          </a:p>
        </p:txBody>
      </p:sp>
      <p:sp>
        <p:nvSpPr>
          <p:cNvPr id="20483" name="Rectangle 3"/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2048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z="2800" smtClean="0"/>
          </a:p>
        </p:txBody>
      </p:sp>
      <p:pic>
        <p:nvPicPr>
          <p:cNvPr id="20485" name="Picture 6" descr="cytokinesis_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Mitosis and Meioses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Mitosis – simple cell division.</a:t>
            </a:r>
          </a:p>
          <a:p>
            <a:r>
              <a:rPr lang="en-US" dirty="0" smtClean="0"/>
              <a:t>Not all cells undergo mitosis</a:t>
            </a:r>
          </a:p>
          <a:p>
            <a:r>
              <a:rPr lang="en-US" dirty="0" smtClean="0"/>
              <a:t>Four stages</a:t>
            </a:r>
          </a:p>
          <a:p>
            <a:pPr lvl="1"/>
            <a:r>
              <a:rPr lang="en-US" dirty="0" smtClean="0"/>
              <a:t>Prophase</a:t>
            </a:r>
          </a:p>
          <a:p>
            <a:pPr lvl="1"/>
            <a:r>
              <a:rPr lang="en-US" dirty="0" smtClean="0"/>
              <a:t>Metaphase</a:t>
            </a:r>
          </a:p>
          <a:p>
            <a:pPr lvl="1"/>
            <a:r>
              <a:rPr lang="en-US" dirty="0" smtClean="0"/>
              <a:t>Anaphase</a:t>
            </a:r>
          </a:p>
          <a:p>
            <a:pPr lvl="1"/>
            <a:r>
              <a:rPr lang="en-US" dirty="0" err="1" smtClean="0"/>
              <a:t>Telophase</a:t>
            </a: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Results in two genetically identical cells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Meiosis – reproductive cell division</a:t>
            </a:r>
          </a:p>
          <a:p>
            <a:r>
              <a:rPr lang="en-US" dirty="0" smtClean="0"/>
              <a:t>Reduces chromosome to haploid</a:t>
            </a:r>
          </a:p>
          <a:p>
            <a:r>
              <a:rPr lang="en-US" dirty="0" smtClean="0"/>
              <a:t>Eight stages</a:t>
            </a:r>
          </a:p>
          <a:p>
            <a:r>
              <a:rPr lang="en-US" dirty="0" smtClean="0"/>
              <a:t>Results in four genetically different cells</a:t>
            </a: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Symbol" pitchFamily="18" charset="2"/>
              <a:buChar char=""/>
            </a:pPr>
            <a:r>
              <a:rPr lang="en-US" dirty="0"/>
              <a:t>Cell division where one body cell produces four gametes, containing half the genetic material of the parent cell</a:t>
            </a:r>
            <a:r>
              <a:rPr lang="en-US" dirty="0" smtClean="0"/>
              <a:t>.</a:t>
            </a:r>
          </a:p>
          <a:p>
            <a:pPr>
              <a:buFont typeface="Symbol" pitchFamily="18" charset="2"/>
              <a:buChar char=""/>
            </a:pPr>
            <a:r>
              <a:rPr lang="en-US" dirty="0" smtClean="0"/>
              <a:t>Pollen (sperm) and Ova or Eggs</a:t>
            </a:r>
            <a:endParaRPr lang="en-US" dirty="0"/>
          </a:p>
          <a:p>
            <a:endParaRPr lang="en-US" dirty="0"/>
          </a:p>
        </p:txBody>
      </p:sp>
      <p:pic>
        <p:nvPicPr>
          <p:cNvPr id="98308" name="Picture 4" descr="propha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3581400"/>
            <a:ext cx="3276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 descr="meiosis1"/>
          <p:cNvPicPr>
            <a:picLocks noChangeAspect="1" noChangeArrowheads="1"/>
          </p:cNvPicPr>
          <p:nvPr/>
        </p:nvPicPr>
        <p:blipFill>
          <a:blip r:embed="rId3" cstate="print"/>
          <a:srcRect r="47620"/>
          <a:stretch>
            <a:fillRect/>
          </a:stretch>
        </p:blipFill>
        <p:spPr bwMode="auto">
          <a:xfrm>
            <a:off x="1752600" y="3886200"/>
            <a:ext cx="3048000" cy="2728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Meiosis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Meiosis divided into two sections with a total of eight phases.</a:t>
            </a:r>
          </a:p>
          <a:p>
            <a:pPr lvl="1"/>
            <a:r>
              <a:rPr lang="en-US" dirty="0"/>
              <a:t>Meiosis 1</a:t>
            </a:r>
          </a:p>
          <a:p>
            <a:pPr lvl="1"/>
            <a:r>
              <a:rPr lang="en-US" dirty="0"/>
              <a:t>Meiosis II</a:t>
            </a:r>
          </a:p>
          <a:p>
            <a:r>
              <a:rPr lang="en-US" dirty="0"/>
              <a:t>These phases are continuous and flow one right after the other. 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eios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828799"/>
            <a:ext cx="6886575" cy="4323723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stages of Meiosis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wvup.edu/ecrisp/comparis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0"/>
            <a:ext cx="5276850" cy="6660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type of cells are plants?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Eukaryotes</a:t>
            </a:r>
          </a:p>
          <a:p>
            <a:pPr lvl="1"/>
            <a:r>
              <a:rPr lang="en-US" dirty="0" smtClean="0"/>
              <a:t>Other Eukaryotes include animals, fungi and </a:t>
            </a:r>
            <a:r>
              <a:rPr lang="en-US" dirty="0" err="1" smtClean="0"/>
              <a:t>protists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17" name="Rectangle 4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Animal Cells vs. Plant Cells</a:t>
            </a:r>
          </a:p>
        </p:txBody>
      </p:sp>
      <p:graphicFrame>
        <p:nvGraphicFramePr>
          <p:cNvPr id="58465" name="Group 97"/>
          <p:cNvGraphicFramePr>
            <a:graphicFrameLocks noGrp="1"/>
          </p:cNvGraphicFramePr>
          <p:nvPr>
            <p:ph type="tbl" idx="1"/>
          </p:nvPr>
        </p:nvGraphicFramePr>
        <p:xfrm>
          <a:off x="609600" y="1981200"/>
          <a:ext cx="7944168" cy="4514723"/>
        </p:xfrm>
        <a:graphic>
          <a:graphicData uri="http://schemas.openxmlformats.org/drawingml/2006/table">
            <a:tbl>
              <a:tblPr/>
              <a:tblGrid>
                <a:gridCol w="260350"/>
                <a:gridCol w="1662113"/>
                <a:gridCol w="2767012"/>
                <a:gridCol w="3046413"/>
                <a:gridCol w="208280"/>
              </a:tblGrid>
              <a:tr h="533400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Animal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Plant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291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Cell Wall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Made of Cellulose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Plastids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(Chloroplasts)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Present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(many types)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Centrioles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873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Vacuoles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Absent or small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Usually a single large vacuole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4927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Lysosomes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Present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Absent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</a:rPr>
                        <a:t>Cilia and Flagella absent in plants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Comparison of plant and Animal Cells</a:t>
            </a:r>
            <a:endParaRPr lang="en-US" dirty="0"/>
          </a:p>
        </p:txBody>
      </p:sp>
      <p:pic>
        <p:nvPicPr>
          <p:cNvPr id="1028" name="Picture 4" descr="http://evolution.berkeley.edu/evosite/lines/images/cel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16" y="1600200"/>
            <a:ext cx="736286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Major Organelles of the Plant Cell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2332038"/>
            <a:ext cx="4038600" cy="4525962"/>
          </a:xfrm>
        </p:spPr>
        <p:txBody>
          <a:bodyPr/>
          <a:lstStyle/>
          <a:p>
            <a:r>
              <a:rPr lang="en-US" sz="3600" dirty="0"/>
              <a:t>Cell Wall</a:t>
            </a:r>
          </a:p>
          <a:p>
            <a:r>
              <a:rPr lang="en-US" sz="3600" dirty="0"/>
              <a:t>Cell Membrane</a:t>
            </a:r>
          </a:p>
          <a:p>
            <a:r>
              <a:rPr lang="en-US" sz="3600" dirty="0"/>
              <a:t>Chloroplasts</a:t>
            </a:r>
          </a:p>
          <a:p>
            <a:r>
              <a:rPr lang="en-US" sz="3600" dirty="0"/>
              <a:t>Endoplasmic Reticulum</a:t>
            </a:r>
          </a:p>
          <a:p>
            <a:r>
              <a:rPr lang="en-US" sz="3600" dirty="0"/>
              <a:t>Mitochondria</a:t>
            </a:r>
          </a:p>
          <a:p>
            <a:endParaRPr lang="en-US" sz="36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572000" y="2332038"/>
            <a:ext cx="4038600" cy="4525962"/>
          </a:xfrm>
        </p:spPr>
        <p:txBody>
          <a:bodyPr/>
          <a:lstStyle/>
          <a:p>
            <a:r>
              <a:rPr lang="en-US" sz="3600" dirty="0"/>
              <a:t>Nucleus</a:t>
            </a:r>
          </a:p>
          <a:p>
            <a:r>
              <a:rPr lang="en-US" sz="3600" dirty="0"/>
              <a:t>Nuclear Membrane</a:t>
            </a:r>
          </a:p>
          <a:p>
            <a:r>
              <a:rPr lang="en-US" sz="3600" dirty="0"/>
              <a:t>Vacuole</a:t>
            </a:r>
          </a:p>
          <a:p>
            <a:r>
              <a:rPr lang="en-US" sz="3600" dirty="0"/>
              <a:t>Cytoplasm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794125" y="265113"/>
            <a:ext cx="22256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239000" y="304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PSS.4.HO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8458200" cy="1222375"/>
          </a:xfrm>
        </p:spPr>
        <p:txBody>
          <a:bodyPr/>
          <a:lstStyle/>
          <a:p>
            <a:r>
              <a:rPr lang="en-US" dirty="0"/>
              <a:t>Cell </a:t>
            </a:r>
            <a:r>
              <a:rPr lang="en-US" dirty="0" smtClean="0"/>
              <a:t>Membrane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334000"/>
            <a:ext cx="8458200" cy="1371600"/>
          </a:xfrm>
        </p:spPr>
        <p:txBody>
          <a:bodyPr>
            <a:normAutofit fontScale="70000" lnSpcReduction="20000"/>
          </a:bodyPr>
          <a:lstStyle/>
          <a:p>
            <a:pPr marL="609600" indent="-609600">
              <a:lnSpc>
                <a:spcPct val="90000"/>
              </a:lnSpc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</a:pPr>
            <a:r>
              <a:rPr lang="en-US" sz="2400" dirty="0" smtClean="0"/>
              <a:t>Selectively </a:t>
            </a:r>
            <a:r>
              <a:rPr lang="en-US" sz="2400" dirty="0"/>
              <a:t>permeable- A plant cell allows certain things to come through the cell membrane i.e. water, while blocking other things from entering</a:t>
            </a:r>
            <a:r>
              <a:rPr lang="en-US" sz="2400" dirty="0" smtClean="0"/>
              <a:t>.</a:t>
            </a:r>
          </a:p>
          <a:p>
            <a:pPr marL="609600" indent="-609600">
              <a:lnSpc>
                <a:spcPct val="90000"/>
              </a:lnSpc>
            </a:pPr>
            <a:endParaRPr lang="en-US" sz="2400" dirty="0" smtClean="0"/>
          </a:p>
          <a:p>
            <a:pPr marL="609600" indent="-609600">
              <a:lnSpc>
                <a:spcPct val="90000"/>
              </a:lnSpc>
            </a:pPr>
            <a:r>
              <a:rPr lang="en-US" dirty="0" smtClean="0"/>
              <a:t>Phospholipids – what the membrane is made up of.  Head (phosphate) and Tail (lipid).  Head is hydrophilic and tail is hydro phobic.</a:t>
            </a:r>
            <a:endParaRPr lang="en-US" sz="2400" dirty="0"/>
          </a:p>
          <a:p>
            <a:pPr marL="609600" indent="-609600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4" name="Picture 5" descr="membra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5344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403</TotalTime>
  <Words>1171</Words>
  <Application>Microsoft Office PowerPoint</Application>
  <PresentationFormat>On-screen Show (4:3)</PresentationFormat>
  <Paragraphs>215</Paragraphs>
  <Slides>45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Trek</vt:lpstr>
      <vt:lpstr>Plant Cell Structure and Cell Processes</vt:lpstr>
      <vt:lpstr>Unit Objectives</vt:lpstr>
      <vt:lpstr>A brief review of cells!</vt:lpstr>
      <vt:lpstr>Prokaryotic Cells Vs. Eukaryotic Cells</vt:lpstr>
      <vt:lpstr>What type of cells are plants?</vt:lpstr>
      <vt:lpstr>Animal Cells vs. Plant Cells</vt:lpstr>
      <vt:lpstr>Comparison of plant and Animal Cells</vt:lpstr>
      <vt:lpstr>Major Organelles of the Plant Cell</vt:lpstr>
      <vt:lpstr>Cell Membrane</vt:lpstr>
      <vt:lpstr>Slide 10</vt:lpstr>
      <vt:lpstr>Plant Organelle Functions</vt:lpstr>
      <vt:lpstr>Plant Cell Unique Features</vt:lpstr>
      <vt:lpstr>Do cells live forever?  What is a cells life cycle?</vt:lpstr>
      <vt:lpstr>Understanding the Cell Cycle</vt:lpstr>
      <vt:lpstr>The Cell Cycle in Action!</vt:lpstr>
      <vt:lpstr>The cell Cycle!</vt:lpstr>
      <vt:lpstr>Interphase – an Overview</vt:lpstr>
      <vt:lpstr>Phases of Interphase</vt:lpstr>
      <vt:lpstr>Phases of Interphase (cont.)</vt:lpstr>
      <vt:lpstr>Chromosome Structure</vt:lpstr>
      <vt:lpstr>Phases of Interphase (cont.)</vt:lpstr>
      <vt:lpstr>Second Phase of the Cell Cycle</vt:lpstr>
      <vt:lpstr>Mitosis</vt:lpstr>
      <vt:lpstr>Why do we care about  cell division?</vt:lpstr>
      <vt:lpstr>Prophase</vt:lpstr>
      <vt:lpstr>Plant and Animal Cells in Prophase</vt:lpstr>
      <vt:lpstr>Prophase</vt:lpstr>
      <vt:lpstr>Metaphase</vt:lpstr>
      <vt:lpstr>Metaphase</vt:lpstr>
      <vt:lpstr>Plant and Animal Cells in Metaphase</vt:lpstr>
      <vt:lpstr>Anaphase</vt:lpstr>
      <vt:lpstr>Anaphase</vt:lpstr>
      <vt:lpstr>Plant and Animal Cells in Anaphase</vt:lpstr>
      <vt:lpstr>Telophase</vt:lpstr>
      <vt:lpstr>Telophase</vt:lpstr>
      <vt:lpstr>Plant and Animal Cells in Telophase</vt:lpstr>
      <vt:lpstr>Mitosis in Whitefish and Onion</vt:lpstr>
      <vt:lpstr>Final Stage of the Cell Cycle</vt:lpstr>
      <vt:lpstr>Cytokinesis</vt:lpstr>
      <vt:lpstr>Plant and Animal Cells in Cytokenisis </vt:lpstr>
      <vt:lpstr>Mitosis and Meioses</vt:lpstr>
      <vt:lpstr>Meiosis</vt:lpstr>
      <vt:lpstr>Meiosis</vt:lpstr>
      <vt:lpstr>The stages of Meiosis</vt:lpstr>
      <vt:lpstr>Slide 45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Cell Structure and Cell Processes</dc:title>
  <dc:creator>david.wilson</dc:creator>
  <cp:lastModifiedBy>Reviewer</cp:lastModifiedBy>
  <cp:revision>50</cp:revision>
  <dcterms:created xsi:type="dcterms:W3CDTF">2011-12-14T15:47:04Z</dcterms:created>
  <dcterms:modified xsi:type="dcterms:W3CDTF">2012-06-08T22:48:26Z</dcterms:modified>
</cp:coreProperties>
</file>