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5" r:id="rId3"/>
    <p:sldId id="293" r:id="rId4"/>
    <p:sldId id="294" r:id="rId5"/>
    <p:sldId id="295" r:id="rId6"/>
    <p:sldId id="296" r:id="rId7"/>
    <p:sldId id="308" r:id="rId8"/>
    <p:sldId id="276" r:id="rId9"/>
    <p:sldId id="311" r:id="rId10"/>
    <p:sldId id="277" r:id="rId11"/>
    <p:sldId id="312" r:id="rId12"/>
    <p:sldId id="297" r:id="rId13"/>
    <p:sldId id="313" r:id="rId14"/>
    <p:sldId id="319" r:id="rId15"/>
    <p:sldId id="298" r:id="rId16"/>
    <p:sldId id="314" r:id="rId17"/>
    <p:sldId id="309" r:id="rId18"/>
    <p:sldId id="315" r:id="rId19"/>
    <p:sldId id="316" r:id="rId20"/>
    <p:sldId id="299" r:id="rId21"/>
    <p:sldId id="317" r:id="rId22"/>
    <p:sldId id="257" r:id="rId23"/>
    <p:sldId id="318" r:id="rId24"/>
    <p:sldId id="260" r:id="rId25"/>
    <p:sldId id="304" r:id="rId26"/>
    <p:sldId id="305" r:id="rId27"/>
    <p:sldId id="306" r:id="rId28"/>
    <p:sldId id="307" r:id="rId29"/>
    <p:sldId id="300" r:id="rId30"/>
    <p:sldId id="291" r:id="rId31"/>
    <p:sldId id="310" r:id="rId32"/>
    <p:sldId id="320" r:id="rId33"/>
    <p:sldId id="32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9D5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3398B-9FFC-48AA-A080-8CBB5C83EF46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A5A1C-D9AA-4B10-8A3A-C43E2575F8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0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A5A1C-D9AA-4B10-8A3A-C43E2575F8C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BB5B32-8EBA-4342-B877-D0147679051F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BB5B32-8EBA-4342-B877-D0147679051F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BB5B32-8EBA-4342-B877-D0147679051F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BB5B32-8EBA-4342-B877-D0147679051F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BB5B32-8EBA-4342-B877-D0147679051F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BB5B32-8EBA-4342-B877-D0147679051F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BB5B32-8EBA-4342-B877-D0147679051F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BB5B32-8EBA-4342-B877-D0147679051F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BB5B32-8EBA-4342-B877-D0147679051F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BB5B32-8EBA-4342-B877-D0147679051F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ED800A-FE3D-4478-B13E-6DB72EDA1AEC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kumimoji="0" 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BB5B32-8EBA-4342-B877-D0147679051F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BB5B32-8EBA-4342-B877-D0147679051F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99899-C37A-4999-8EA9-001F176C5EE6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99899-C37A-4999-8EA9-001F176C5EE6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98343-1A36-47D4-9E38-2640C3A989D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98343-1A36-47D4-9E38-2640C3A989D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98343-1A36-47D4-9E38-2640C3A989D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98343-1A36-47D4-9E38-2640C3A989D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98343-1A36-47D4-9E38-2640C3A989D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A5A1C-D9AA-4B10-8A3A-C43E2575F8C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ED800A-FE3D-4478-B13E-6DB72EDA1AEC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kumimoji="0" 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57443-FF1C-4700-A8F2-5750859AF8D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ED800A-FE3D-4478-B13E-6DB72EDA1AEC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kumimoji="0" 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ED800A-FE3D-4478-B13E-6DB72EDA1AEC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kumimoji="0" 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ED800A-FE3D-4478-B13E-6DB72EDA1AE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kumimoji="0" lang="en-US" sz="2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ED800A-FE3D-4478-B13E-6DB72EDA1AE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kumimoji="0" lang="en-US" sz="2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EFD8BA-06A5-48D9-801C-0321FF75133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EFD8BA-06A5-48D9-801C-0321FF75133B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EF68-3719-4C32-B645-E443B78EA390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E542-60D2-4F49-9A98-806ECC633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EF68-3719-4C32-B645-E443B78EA390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E542-60D2-4F49-9A98-806ECC633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EF68-3719-4C32-B645-E443B78EA390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E542-60D2-4F49-9A98-806ECC633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EF68-3719-4C32-B645-E443B78EA390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E542-60D2-4F49-9A98-806ECC633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EF68-3719-4C32-B645-E443B78EA390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E542-60D2-4F49-9A98-806ECC633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EF68-3719-4C32-B645-E443B78EA390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E542-60D2-4F49-9A98-806ECC633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EF68-3719-4C32-B645-E443B78EA390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E542-60D2-4F49-9A98-806ECC633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EF68-3719-4C32-B645-E443B78EA390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E542-60D2-4F49-9A98-806ECC633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EF68-3719-4C32-B645-E443B78EA390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E542-60D2-4F49-9A98-806ECC633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EF68-3719-4C32-B645-E443B78EA390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E542-60D2-4F49-9A98-806ECC633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EF68-3719-4C32-B645-E443B78EA390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E542-60D2-4F49-9A98-806ECC633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2EF68-3719-4C32-B645-E443B78EA390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1E542-60D2-4F49-9A98-806ECC633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6002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upervised 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A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gricultural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 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E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xperience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/>
              <a:cs typeface="Bernard MT Condense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828800"/>
            <a:ext cx="8610600" cy="3657600"/>
          </a:xfrm>
        </p:spPr>
        <p:txBody>
          <a:bodyPr>
            <a:normAutofit/>
          </a:bodyPr>
          <a:lstStyle/>
          <a:p>
            <a:pPr algn="l"/>
            <a:endParaRPr lang="en-US" sz="1000" dirty="0" smtClean="0">
              <a:solidFill>
                <a:schemeClr val="bg1">
                  <a:lumMod val="50000"/>
                </a:schemeClr>
              </a:solidFill>
              <a:latin typeface="Bookman Old Style" pitchFamily="18" charset="0"/>
            </a:endParaRPr>
          </a:p>
          <a:p>
            <a:pPr algn="l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A.  Describe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a Supervised Agricultural Experience (SAE);</a:t>
            </a:r>
          </a:p>
          <a:p>
            <a:pPr algn="l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B.  List and differentiate 5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types of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SAE’s;</a:t>
            </a:r>
            <a:endParaRPr lang="en-US" sz="2200" dirty="0">
              <a:solidFill>
                <a:schemeClr val="bg1">
                  <a:lumMod val="50000"/>
                </a:schemeClr>
              </a:solidFill>
              <a:latin typeface="Bookman Old Style" pitchFamily="18" charset="0"/>
            </a:endParaRPr>
          </a:p>
          <a:p>
            <a:pPr algn="l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C.  Explore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SAE opportunities and possibilities;</a:t>
            </a:r>
          </a:p>
          <a:p>
            <a:pPr algn="l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D.  Select, plan for, and implement a SAE;</a:t>
            </a:r>
            <a:endParaRPr lang="en-US" sz="2200" dirty="0">
              <a:solidFill>
                <a:schemeClr val="bg1">
                  <a:lumMod val="50000"/>
                </a:schemeClr>
              </a:solidFill>
              <a:latin typeface="Bookman Old Style" pitchFamily="18" charset="0"/>
            </a:endParaRPr>
          </a:p>
          <a:p>
            <a:pPr marL="457200" indent="-457200" algn="l">
              <a:buAutoNum type="alphaUcPeriod" startAt="5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Describe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what Proficiency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Awards are and select the proficiency area that best fits your SAE;</a:t>
            </a:r>
          </a:p>
          <a:p>
            <a:pPr marL="457200" indent="-457200" algn="l">
              <a:buAutoNum type="alphaUcPeriod" startAt="5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Describe the benefits of having a successful SAE project; </a:t>
            </a:r>
            <a:endParaRPr lang="en-US" sz="2200" dirty="0">
              <a:solidFill>
                <a:schemeClr val="bg1">
                  <a:lumMod val="50000"/>
                </a:schemeClr>
              </a:solidFill>
              <a:latin typeface="Bookman Old Style" pitchFamily="18" charset="0"/>
            </a:endParaRPr>
          </a:p>
          <a:p>
            <a:pPr algn="l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G.  Maintain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up to date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SAE records.</a:t>
            </a:r>
            <a:endParaRPr lang="en-US" sz="2200" dirty="0">
              <a:solidFill>
                <a:schemeClr val="bg1">
                  <a:lumMod val="50000"/>
                </a:schemeClr>
              </a:solidFill>
              <a:latin typeface="Bookman Old Style" pitchFamily="18" charset="0"/>
            </a:endParaRPr>
          </a:p>
          <a:p>
            <a:pPr algn="l"/>
            <a:endParaRPr lang="en-US" sz="2400" dirty="0">
              <a:solidFill>
                <a:schemeClr val="bg1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4033838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Bookman Old Style" pitchFamily="18" charset="0"/>
              </a:rPr>
              <a:t>Raise a livestock animal and sell it at the fair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Bookman Old Style" pitchFamily="18" charset="0"/>
              </a:rPr>
              <a:t>Raise hens and sell their eggs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Bookman Old Style" pitchFamily="18" charset="0"/>
              </a:rPr>
              <a:t>Train horses, dogs, or other animals to sell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Bookman Old Style" pitchFamily="18" charset="0"/>
              </a:rPr>
              <a:t>Breed animals to sell </a:t>
            </a:r>
            <a:r>
              <a:rPr lang="en-US" sz="1900" dirty="0" smtClean="0">
                <a:latin typeface="Bookman Old Style" pitchFamily="18" charset="0"/>
              </a:rPr>
              <a:t>(dogs, cats, rabbits, livestock, etc)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5363" y="1447800"/>
            <a:ext cx="4033837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Bookman Old Style" pitchFamily="18" charset="0"/>
              </a:rPr>
              <a:t>Grow a vegetable garden and sell produce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Bookman Old Style" pitchFamily="18" charset="0"/>
              </a:rPr>
              <a:t>Operating a lawn care business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Bookman Old Style" pitchFamily="18" charset="0"/>
              </a:rPr>
              <a:t>Design web pages for ranchers and farmers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Bookman Old Style" pitchFamily="18" charset="0"/>
              </a:rPr>
              <a:t>Corn Maze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Examples of ENTRPRENEURSHIP SAE’s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C.  Explore SAE opportunities and possibilities;</a:t>
            </a:r>
            <a:endParaRPr lang="en-US" dirty="0"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ENTRPRENEURSHIP SAE’s in our FFA Chapter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C.  Explore SAE opportunities and possibilities;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28956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ookman Old Style"/>
                <a:cs typeface="Bookman Old Style"/>
              </a:rPr>
              <a:t>Show pictures and highlight your student’s SAE’s here</a:t>
            </a:r>
            <a:endParaRPr lang="en-US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9800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403383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Bookman Old Style" pitchFamily="18" charset="0"/>
              </a:rPr>
              <a:t>Spend a day job shadowing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dirty="0" smtClean="0"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Bookman Old Style" pitchFamily="18" charset="0"/>
              </a:rPr>
              <a:t>Spend a weekend learning at your friend’s farm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5363" y="1447800"/>
            <a:ext cx="4033837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Bookman Old Style" pitchFamily="18" charset="0"/>
              </a:rPr>
              <a:t>Volunteer for a day at the animal shelter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dirty="0" smtClean="0"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Bookman Old Style" pitchFamily="18" charset="0"/>
              </a:rPr>
              <a:t>Research what type of projects you can do with small animals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Examples of EXPLORATORY SAE’s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C.  Explore SAE opportunities and possibilities;</a:t>
            </a:r>
            <a:endParaRPr lang="en-US" dirty="0"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Examples of EXPLORATORY SAE’s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C.  Explore SAE opportunities and possibilities;</a:t>
            </a:r>
            <a:endParaRPr lang="en-US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39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EXPLORATORY SAE’s in our FFA Chapter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C.  Explore SAE opportunities and possibilities;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8956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ookman Old Style"/>
                <a:cs typeface="Bookman Old Style"/>
              </a:rPr>
              <a:t>Show pictures and highlight your student’s SAE’s here</a:t>
            </a:r>
            <a:endParaRPr lang="en-US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46420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403383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Bookman Old Style" pitchFamily="18" charset="0"/>
              </a:rPr>
              <a:t>Conduct an experiment to find the best fertilizer to grow geraniums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Bookman Old Style" pitchFamily="18" charset="0"/>
              </a:rPr>
              <a:t>Compare rate of gain in pigs with different feeds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5363" y="1447800"/>
            <a:ext cx="4033837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Bookman Old Style" pitchFamily="18" charset="0"/>
              </a:rPr>
              <a:t>Test tarp materials to find the most durable material to cover hay/straw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Bookman Old Style" pitchFamily="18" charset="0"/>
              </a:rPr>
              <a:t>Compare metal finishes on fence panels to see which resist rust the best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Examples of AGRISCIENCE SAE’s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C.  Explore SAE opportunities and possibilities;</a:t>
            </a:r>
            <a:endParaRPr lang="en-US" dirty="0"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AGRISCIENCE SAE’s in our FFA Chapter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C.  Explore SAE opportunities and possibilities;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28956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ookman Old Style"/>
                <a:cs typeface="Bookman Old Style"/>
              </a:rPr>
              <a:t>Show pictures and highlight your student’s SAE’s here</a:t>
            </a:r>
            <a:endParaRPr lang="en-US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60497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403383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Bookman Old Style" pitchFamily="18" charset="0"/>
              </a:rPr>
              <a:t>Help remodel your house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dirty="0" smtClean="0"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Bookman Old Style" pitchFamily="18" charset="0"/>
              </a:rPr>
              <a:t>Build a new dog kennel/house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5363" y="1447800"/>
            <a:ext cx="4033837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Bookman Old Style" pitchFamily="18" charset="0"/>
              </a:rPr>
              <a:t>Repair a shed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dirty="0" smtClean="0"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Bookman Old Style" pitchFamily="18" charset="0"/>
              </a:rPr>
              <a:t>Pour concrete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Examples of IMPROVMENT SAE’s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C.  Explore SAE opportunities and possibilities;</a:t>
            </a:r>
            <a:endParaRPr lang="en-US" dirty="0"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IMPROVMENT SAE’s in our FFA Chapter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C.  Explore SAE opportunities and possibilities;</a:t>
            </a:r>
            <a:endParaRPr lang="en-US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7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SAE Exploration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C.  Explore SAE opportunities and possibilities;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356360"/>
            <a:ext cx="7010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r>
              <a:rPr lang="en-US" b="1" dirty="0" smtClean="0">
                <a:solidFill>
                  <a:srgbClr val="660066"/>
                </a:solidFill>
                <a:latin typeface="Bookman Old Style"/>
                <a:cs typeface="Bookman Old Style"/>
              </a:rPr>
              <a:t>SAE Idea Shuffle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Divide into 7 groups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Every group gets 1 category of the SAE Idea cards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Shuffle through idea cards in each category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Choose 5 SAE ideas for each SAE type that you would be interested in doing</a:t>
            </a:r>
          </a:p>
          <a:p>
            <a:pPr>
              <a:lnSpc>
                <a:spcPct val="90000"/>
              </a:lnSpc>
              <a:defRPr/>
            </a:pPr>
            <a:endParaRPr lang="en-US" dirty="0" smtClean="0">
              <a:solidFill>
                <a:srgbClr val="000000"/>
              </a:solidFill>
              <a:latin typeface="Bookman Old Style"/>
              <a:cs typeface="Bookman Old Style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189350"/>
            <a:ext cx="2019300" cy="228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67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lIns="92075" tIns="46038" rIns="92075" bIns="46038">
            <a:normAutofit/>
          </a:bodyPr>
          <a:lstStyle/>
          <a:p>
            <a:pPr eaLnBrk="1" hangingPunct="1">
              <a:defRPr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What is SAE?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 rot="21231493">
            <a:off x="457200" y="1524000"/>
            <a:ext cx="3124200" cy="3810000"/>
          </a:xfrm>
        </p:spPr>
        <p:txBody>
          <a:bodyPr lIns="92075" tIns="46038" rIns="92075" bIns="46038"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0000FF"/>
                </a:solidFill>
                <a:latin typeface="Bookman Old Style" pitchFamily="18" charset="0"/>
              </a:rPr>
              <a:t>Project related to agriculture: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00FF"/>
                </a:solidFill>
                <a:latin typeface="Bookman Old Style" pitchFamily="18" charset="0"/>
              </a:rPr>
              <a:t>Animals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00FF"/>
                </a:solidFill>
                <a:latin typeface="Bookman Old Style" pitchFamily="18" charset="0"/>
              </a:rPr>
              <a:t>Plants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00FF"/>
                </a:solidFill>
                <a:latin typeface="Bookman Old Style" pitchFamily="18" charset="0"/>
              </a:rPr>
              <a:t>Mechanics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00FF"/>
                </a:solidFill>
                <a:latin typeface="Bookman Old Style" pitchFamily="18" charset="0"/>
              </a:rPr>
              <a:t>Science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A.  Describe a Supervised Agricultural Experience (SAE);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385603">
            <a:off x="5943600" y="2070318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660066"/>
                </a:solidFill>
                <a:latin typeface="Bookman Old Style" pitchFamily="18" charset="0"/>
              </a:rPr>
              <a:t>Work for someone else </a:t>
            </a:r>
          </a:p>
          <a:p>
            <a:pPr algn="ctr"/>
            <a:r>
              <a:rPr lang="en-US" sz="2800" dirty="0" smtClean="0">
                <a:solidFill>
                  <a:srgbClr val="660066"/>
                </a:solidFill>
                <a:latin typeface="Bookman Old Style" pitchFamily="18" charset="0"/>
              </a:rPr>
              <a:t>OR</a:t>
            </a:r>
          </a:p>
          <a:p>
            <a:pPr algn="ctr"/>
            <a:r>
              <a:rPr lang="en-US" sz="2800" dirty="0" smtClean="0">
                <a:solidFill>
                  <a:srgbClr val="660066"/>
                </a:solidFill>
                <a:latin typeface="Bookman Old Style" pitchFamily="18" charset="0"/>
              </a:rPr>
              <a:t>for yourself</a:t>
            </a:r>
            <a:endParaRPr lang="en-US" sz="2800" dirty="0">
              <a:solidFill>
                <a:srgbClr val="660066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3505200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8000"/>
                </a:solidFill>
                <a:latin typeface="Bookman Old Style" pitchFamily="18" charset="0"/>
              </a:rPr>
              <a:t>Student directed.  YOU choose your project</a:t>
            </a:r>
            <a:endParaRPr lang="en-US" sz="2800" dirty="0">
              <a:solidFill>
                <a:srgbClr val="008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 autoUpdateAnimBg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Plan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YOUR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 SAE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D.  Select, plan for, and implement a SAE;</a:t>
            </a:r>
            <a:endParaRPr lang="en-US" dirty="0">
              <a:latin typeface="Bookman Old Style" pitchFamily="18" charset="0"/>
            </a:endParaRPr>
          </a:p>
        </p:txBody>
      </p:sp>
      <p:pic>
        <p:nvPicPr>
          <p:cNvPr id="13" name="Picture 12" descr="http://www.easyvectors.com/assets/images/vectors/otfvect/8ef699ce33462ca9427f36ec22907958--symbol-banners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2" r="31220"/>
          <a:stretch/>
        </p:blipFill>
        <p:spPr bwMode="auto">
          <a:xfrm>
            <a:off x="1219200" y="2286000"/>
            <a:ext cx="2171700" cy="2895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1989415"/>
            <a:ext cx="533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Bookman Old Style"/>
                <a:cs typeface="Bookman Old Style"/>
              </a:rPr>
              <a:t>…and the WINNER is:</a:t>
            </a:r>
          </a:p>
          <a:p>
            <a:r>
              <a:rPr lang="en-US" dirty="0">
                <a:solidFill>
                  <a:srgbClr val="000000"/>
                </a:solidFill>
                <a:latin typeface="Bookman Old Style"/>
                <a:cs typeface="Bookman Old Style"/>
              </a:rPr>
              <a:t> </a:t>
            </a:r>
          </a:p>
          <a:p>
            <a:r>
              <a:rPr lang="en-US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___________________________________________</a:t>
            </a:r>
            <a:endParaRPr lang="en-US" dirty="0">
              <a:solidFill>
                <a:srgbClr val="000000"/>
              </a:solidFill>
              <a:latin typeface="Bookman Old Style"/>
              <a:cs typeface="Bookman Old Style"/>
            </a:endParaRPr>
          </a:p>
          <a:p>
            <a:r>
              <a:rPr lang="en-US" dirty="0">
                <a:solidFill>
                  <a:srgbClr val="000000"/>
                </a:solidFill>
                <a:latin typeface="Bookman Old Style"/>
                <a:cs typeface="Bookman Old Style"/>
              </a:rPr>
              <a:t> </a:t>
            </a:r>
          </a:p>
          <a:p>
            <a:r>
              <a:rPr lang="en-US" sz="2800" dirty="0">
                <a:solidFill>
                  <a:srgbClr val="000000"/>
                </a:solidFill>
                <a:latin typeface="Bookman Old Style"/>
                <a:cs typeface="Bookman Old Style"/>
              </a:rPr>
              <a:t>…2</a:t>
            </a:r>
            <a:r>
              <a:rPr lang="en-US" sz="2800" baseline="30000" dirty="0">
                <a:solidFill>
                  <a:srgbClr val="000000"/>
                </a:solidFill>
                <a:latin typeface="Bookman Old Style"/>
                <a:cs typeface="Bookman Old Style"/>
              </a:rPr>
              <a:t>nd</a:t>
            </a:r>
            <a:r>
              <a:rPr lang="en-US" sz="2800" dirty="0">
                <a:solidFill>
                  <a:srgbClr val="000000"/>
                </a:solidFill>
                <a:latin typeface="Bookman Old Style"/>
                <a:cs typeface="Bookman Old Style"/>
              </a:rPr>
              <a:t> Place:</a:t>
            </a:r>
          </a:p>
          <a:p>
            <a:r>
              <a:rPr lang="en-US" dirty="0">
                <a:solidFill>
                  <a:srgbClr val="000000"/>
                </a:solidFill>
                <a:latin typeface="Bookman Old Style"/>
                <a:cs typeface="Bookman Old Style"/>
              </a:rPr>
              <a:t> </a:t>
            </a:r>
          </a:p>
          <a:p>
            <a:r>
              <a:rPr lang="en-US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___________________________________________</a:t>
            </a:r>
            <a:endParaRPr lang="en-US" dirty="0">
              <a:solidFill>
                <a:srgbClr val="000000"/>
              </a:solidFill>
              <a:latin typeface="Bookman Old Style"/>
              <a:cs typeface="Bookman Old Style"/>
            </a:endParaRPr>
          </a:p>
          <a:p>
            <a:r>
              <a:rPr lang="en-US" dirty="0">
                <a:solidFill>
                  <a:srgbClr val="000000"/>
                </a:solidFill>
                <a:latin typeface="Bookman Old Style"/>
                <a:cs typeface="Bookman Old Style"/>
              </a:rPr>
              <a:t> </a:t>
            </a:r>
          </a:p>
          <a:p>
            <a:r>
              <a:rPr lang="en-US" sz="2800" dirty="0">
                <a:solidFill>
                  <a:srgbClr val="000000"/>
                </a:solidFill>
                <a:latin typeface="Bookman Old Style"/>
                <a:cs typeface="Bookman Old Style"/>
              </a:rPr>
              <a:t>…3</a:t>
            </a:r>
            <a:r>
              <a:rPr lang="en-US" sz="2800" baseline="30000" dirty="0">
                <a:solidFill>
                  <a:srgbClr val="000000"/>
                </a:solidFill>
                <a:latin typeface="Bookman Old Style"/>
                <a:cs typeface="Bookman Old Style"/>
              </a:rPr>
              <a:t>rd</a:t>
            </a:r>
            <a:r>
              <a:rPr lang="en-US" sz="2800" dirty="0">
                <a:solidFill>
                  <a:srgbClr val="000000"/>
                </a:solidFill>
                <a:latin typeface="Bookman Old Style"/>
                <a:cs typeface="Bookman Old Style"/>
              </a:rPr>
              <a:t> Place:</a:t>
            </a:r>
          </a:p>
          <a:p>
            <a:r>
              <a:rPr lang="en-US" dirty="0">
                <a:solidFill>
                  <a:srgbClr val="000000"/>
                </a:solidFill>
                <a:latin typeface="Bookman Old Style"/>
                <a:cs typeface="Bookman Old Style"/>
              </a:rPr>
              <a:t> </a:t>
            </a:r>
          </a:p>
          <a:p>
            <a:r>
              <a:rPr lang="en-US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___________________________________________</a:t>
            </a:r>
            <a:endParaRPr lang="en-US" dirty="0">
              <a:solidFill>
                <a:srgbClr val="000000"/>
              </a:solidFill>
              <a:latin typeface="Bookman Old Style"/>
              <a:cs typeface="Bookman Old Style"/>
            </a:endParaRPr>
          </a:p>
          <a:p>
            <a:endParaRPr lang="en-US" dirty="0">
              <a:solidFill>
                <a:srgbClr val="000000"/>
              </a:solidFill>
              <a:latin typeface="Bookman Old Style"/>
              <a:cs typeface="Bookman Old Styl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1523999"/>
            <a:ext cx="7848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Step 1: Choose your SAE</a:t>
            </a:r>
          </a:p>
          <a:p>
            <a:endParaRPr lang="en-US" sz="2800" dirty="0">
              <a:solidFill>
                <a:srgbClr val="000000"/>
              </a:solidFill>
              <a:latin typeface="Bookman Old Style"/>
              <a:cs typeface="Bookman Old Style"/>
            </a:endParaRPr>
          </a:p>
          <a:p>
            <a:endParaRPr lang="en-US" dirty="0">
              <a:solidFill>
                <a:srgbClr val="000000"/>
              </a:solidFill>
              <a:latin typeface="Bookman Old Style"/>
              <a:cs typeface="Bookman Old Styl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Plan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YOUR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 SAE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D.  Select, plan for, and implement a SAE;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523999"/>
            <a:ext cx="7848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Step 2: Make a SAE Plan</a:t>
            </a:r>
          </a:p>
          <a:p>
            <a:endParaRPr lang="en-US" sz="2800" dirty="0">
              <a:solidFill>
                <a:srgbClr val="000000"/>
              </a:solidFill>
              <a:latin typeface="Bookman Old Style"/>
              <a:cs typeface="Bookman Old Style"/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Every successful project starts with a plan</a:t>
            </a:r>
            <a:endParaRPr lang="en-US" dirty="0">
              <a:solidFill>
                <a:srgbClr val="000000"/>
              </a:solidFill>
              <a:latin typeface="Bookman Old Style"/>
              <a:cs typeface="Bookman Old Style"/>
            </a:endParaRPr>
          </a:p>
          <a:p>
            <a:endParaRPr lang="en-US" dirty="0">
              <a:solidFill>
                <a:srgbClr val="000000"/>
              </a:solidFill>
              <a:latin typeface="Bookman Old Style"/>
              <a:cs typeface="Bookman Old Style"/>
            </a:endParaRPr>
          </a:p>
        </p:txBody>
      </p:sp>
      <p:sp>
        <p:nvSpPr>
          <p:cNvPr id="5" name="TextBox 4"/>
          <p:cNvSpPr txBox="1"/>
          <p:nvPr/>
        </p:nvSpPr>
        <p:spPr>
          <a:xfrm rot="20914463">
            <a:off x="2123953" y="3064494"/>
            <a:ext cx="2053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  <a:latin typeface="Bernard MT Condensed"/>
                <a:cs typeface="Bernard MT Condensed"/>
              </a:rPr>
              <a:t>Who will help you?</a:t>
            </a:r>
            <a:endParaRPr lang="en-US" sz="2800" dirty="0">
              <a:solidFill>
                <a:srgbClr val="008000"/>
              </a:solidFill>
              <a:latin typeface="Bernard MT Condensed"/>
              <a:cs typeface="Bernard MT Condensed"/>
            </a:endParaRPr>
          </a:p>
        </p:txBody>
      </p:sp>
      <p:sp>
        <p:nvSpPr>
          <p:cNvPr id="6" name="TextBox 5"/>
          <p:cNvSpPr txBox="1"/>
          <p:nvPr/>
        </p:nvSpPr>
        <p:spPr>
          <a:xfrm rot="21086015">
            <a:off x="3346950" y="4032768"/>
            <a:ext cx="3135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merican Typewriter"/>
                <a:cs typeface="American Typewriter"/>
              </a:rPr>
              <a:t>What do you want as an outcome?</a:t>
            </a:r>
          </a:p>
        </p:txBody>
      </p:sp>
      <p:sp>
        <p:nvSpPr>
          <p:cNvPr id="8" name="TextBox 7"/>
          <p:cNvSpPr txBox="1"/>
          <p:nvPr/>
        </p:nvSpPr>
        <p:spPr>
          <a:xfrm rot="672598">
            <a:off x="287868" y="4080558"/>
            <a:ext cx="2318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660066"/>
                </a:solidFill>
                <a:latin typeface="Candara"/>
                <a:cs typeface="Candara"/>
              </a:rPr>
              <a:t>How much money do you need?  Where will it come from?</a:t>
            </a:r>
            <a:endParaRPr lang="en-US" sz="2000" dirty="0">
              <a:solidFill>
                <a:srgbClr val="660066"/>
              </a:solidFill>
              <a:latin typeface="Candara"/>
              <a:cs typeface="Candara"/>
            </a:endParaRPr>
          </a:p>
        </p:txBody>
      </p:sp>
      <p:sp>
        <p:nvSpPr>
          <p:cNvPr id="10" name="TextBox 9"/>
          <p:cNvSpPr txBox="1"/>
          <p:nvPr/>
        </p:nvSpPr>
        <p:spPr>
          <a:xfrm rot="571402">
            <a:off x="5173863" y="3114060"/>
            <a:ext cx="205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90"/>
                </a:solidFill>
                <a:latin typeface="Brush Script MT Italic"/>
                <a:cs typeface="Brush Script MT Italic"/>
              </a:rPr>
              <a:t>Where?</a:t>
            </a:r>
            <a:endParaRPr lang="en-US" sz="4000" dirty="0">
              <a:solidFill>
                <a:srgbClr val="000090"/>
              </a:solidFill>
              <a:latin typeface="Brush Script MT Italic"/>
              <a:cs typeface="Brush Script MT Italic"/>
            </a:endParaRPr>
          </a:p>
        </p:txBody>
      </p:sp>
      <p:sp>
        <p:nvSpPr>
          <p:cNvPr id="11" name="TextBox 10"/>
          <p:cNvSpPr txBox="1"/>
          <p:nvPr/>
        </p:nvSpPr>
        <p:spPr>
          <a:xfrm rot="546319">
            <a:off x="6844218" y="4000579"/>
            <a:ext cx="20537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Bernard MT Condensed"/>
                <a:cs typeface="Bernard MT Condensed"/>
              </a:rPr>
              <a:t>What facilities do you need?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Bernard MT Condensed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2052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Proficiency Awards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/>
              <a:cs typeface="Bernard MT Condensed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Bookman Old Style" pitchFamily="18" charset="0"/>
              </a:rPr>
              <a:t>Award to recognize excellent SAE projects</a:t>
            </a:r>
          </a:p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Bookman Old Style" pitchFamily="18" charset="0"/>
              </a:rPr>
              <a:t>Awards include: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  <a:latin typeface="Bookman Old Style" pitchFamily="18" charset="0"/>
              </a:rPr>
              <a:t>Certificates, Plaques, Medals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  <a:latin typeface="Bookman Old Style" pitchFamily="18" charset="0"/>
              </a:rPr>
              <a:t>Cash!</a:t>
            </a:r>
          </a:p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Bookman Old Style" pitchFamily="18" charset="0"/>
              </a:rPr>
              <a:t>Recognized on many levels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  <a:latin typeface="Bookman Old Style" pitchFamily="18" charset="0"/>
              </a:rPr>
              <a:t>Chapter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  <a:latin typeface="Bookman Old Style" pitchFamily="18" charset="0"/>
              </a:rPr>
              <a:t>State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  <a:latin typeface="Bookman Old Style" pitchFamily="18" charset="0"/>
              </a:rPr>
              <a:t>National</a:t>
            </a:r>
            <a:endParaRPr lang="en-US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UcPeriod" startAt="5"/>
            </a:pPr>
            <a:r>
              <a:rPr lang="en-US" dirty="0" smtClean="0">
                <a:latin typeface="Bookman Old Style" pitchFamily="18" charset="0"/>
              </a:rPr>
              <a:t>Describe what Proficiency Awards are and select the proficiency area that best fits your SAE;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Proficiency Awards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/>
              <a:cs typeface="Bernard MT Condensed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611563"/>
          </a:xfrm>
          <a:noFill/>
          <a:ln/>
        </p:spPr>
        <p:txBody>
          <a:bodyPr lIns="92075" tIns="46038" rIns="92075" bIns="46038"/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3600" dirty="0" smtClean="0">
                <a:solidFill>
                  <a:srgbClr val="000000"/>
                </a:solidFill>
                <a:latin typeface="Bookman Old Style" pitchFamily="18" charset="0"/>
              </a:rPr>
              <a:t>Find your SAE award area!</a:t>
            </a:r>
            <a:endParaRPr lang="en-US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UcPeriod" startAt="5"/>
            </a:pPr>
            <a:r>
              <a:rPr lang="en-US" dirty="0" smtClean="0">
                <a:latin typeface="Bookman Old Style" pitchFamily="18" charset="0"/>
              </a:rPr>
              <a:t>Describe what Proficiency Awards are and select the proficiency area that best fits your SAE;</a:t>
            </a:r>
          </a:p>
        </p:txBody>
      </p:sp>
    </p:spTree>
    <p:extLst>
      <p:ext uri="{BB962C8B-B14F-4D97-AF65-F5344CB8AC3E}">
        <p14:creationId xmlns:p14="http://schemas.microsoft.com/office/powerpoint/2010/main" val="158748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Benefits of the SAE Program…</a:t>
            </a:r>
            <a:endParaRPr lang="en-US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/>
              <a:cs typeface="Bernard MT Condensed"/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754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FFA Degree Advancement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Bookman Old Style" pitchFamily="18" charset="0"/>
              </a:rPr>
              <a:t>Project must grow with each degree</a:t>
            </a:r>
            <a:endParaRPr lang="en-US" dirty="0">
              <a:solidFill>
                <a:srgbClr val="000000"/>
              </a:solidFill>
              <a:latin typeface="Bookman Old Style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err="1" smtClean="0">
                <a:solidFill>
                  <a:srgbClr val="000000"/>
                </a:solidFill>
                <a:latin typeface="Bookman Old Style" pitchFamily="18" charset="0"/>
              </a:rPr>
              <a:t>Greenhand</a:t>
            </a:r>
            <a:endParaRPr lang="en-US" dirty="0" smtClean="0">
              <a:solidFill>
                <a:srgbClr val="000000"/>
              </a:solidFill>
              <a:latin typeface="Bookman Old Style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Bookman Old Style" pitchFamily="18" charset="0"/>
              </a:rPr>
              <a:t>PLANS for SAE</a:t>
            </a:r>
            <a:endParaRPr lang="en-US" sz="2000" dirty="0">
              <a:solidFill>
                <a:srgbClr val="000000"/>
              </a:solidFill>
              <a:latin typeface="Bookman Old Style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Bookman Old Style" pitchFamily="18" charset="0"/>
              </a:rPr>
              <a:t>Chapter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Bookman Old Style" pitchFamily="18" charset="0"/>
              </a:rPr>
              <a:t>250 Hours</a:t>
            </a:r>
            <a:endParaRPr lang="en-US" sz="2000" dirty="0">
              <a:solidFill>
                <a:srgbClr val="000000"/>
              </a:solidFill>
              <a:latin typeface="Bookman Old Style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Bookman Old Style" pitchFamily="18" charset="0"/>
              </a:rPr>
              <a:t>State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Bookman Old Style" pitchFamily="18" charset="0"/>
              </a:rPr>
              <a:t>$1000 earned &amp; invested</a:t>
            </a:r>
            <a:endParaRPr lang="en-US" sz="2000" dirty="0">
              <a:solidFill>
                <a:srgbClr val="000000"/>
              </a:solidFill>
              <a:latin typeface="Bookman Old Style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Bookman Old Style" pitchFamily="18" charset="0"/>
              </a:rPr>
              <a:t>American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Bookman Old Style" pitchFamily="18" charset="0"/>
              </a:rPr>
              <a:t>$7500 earned &amp; invested</a:t>
            </a:r>
            <a:endParaRPr lang="en-US" sz="20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971800"/>
            <a:ext cx="1370094" cy="1524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UcPeriod" startAt="5"/>
            </a:pPr>
            <a:r>
              <a:rPr lang="en-US" dirty="0" smtClean="0">
                <a:latin typeface="Bookman Old Style" pitchFamily="18" charset="0"/>
              </a:rPr>
              <a:t>Describe the benefits of having a successful SAE project; and</a:t>
            </a:r>
            <a:endParaRPr lang="en-US" dirty="0"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5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5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Benefits of the SAE Program…</a:t>
            </a:r>
            <a:endParaRPr lang="en-US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/>
              <a:cs typeface="Bernard MT Condensed"/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Star Awards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Bookman Old Style" pitchFamily="18" charset="0"/>
              </a:rPr>
              <a:t>FFA Recognizes “Star” degrees in each category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Bookman Old Style" pitchFamily="18" charset="0"/>
              </a:rPr>
              <a:t>Star Chapter </a:t>
            </a:r>
            <a:r>
              <a:rPr lang="en-US" sz="2400" dirty="0" err="1" smtClean="0">
                <a:solidFill>
                  <a:srgbClr val="000000"/>
                </a:solidFill>
                <a:latin typeface="Bookman Old Style" pitchFamily="18" charset="0"/>
              </a:rPr>
              <a:t>Greenhand</a:t>
            </a:r>
            <a:endParaRPr lang="en-US" sz="2400" dirty="0" smtClean="0">
              <a:solidFill>
                <a:srgbClr val="000000"/>
              </a:solidFill>
              <a:latin typeface="Bookman Old Style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Bookman Old Style" pitchFamily="18" charset="0"/>
              </a:rPr>
              <a:t>Star State </a:t>
            </a:r>
            <a:r>
              <a:rPr lang="en-US" sz="2400" dirty="0" err="1" smtClean="0">
                <a:solidFill>
                  <a:srgbClr val="000000"/>
                </a:solidFill>
                <a:latin typeface="Bookman Old Style" pitchFamily="18" charset="0"/>
              </a:rPr>
              <a:t>Greenhand</a:t>
            </a:r>
            <a:endParaRPr lang="en-US" sz="2400" dirty="0" smtClean="0">
              <a:solidFill>
                <a:srgbClr val="000000"/>
              </a:solidFill>
              <a:latin typeface="Bookman Old Style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Bookman Old Style" pitchFamily="18" charset="0"/>
              </a:rPr>
              <a:t>Star Chapter Farmer</a:t>
            </a:r>
            <a:endParaRPr lang="en-US" sz="2400" dirty="0">
              <a:solidFill>
                <a:srgbClr val="000000"/>
              </a:solidFill>
              <a:latin typeface="Bookman Old Style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Bookman Old Style" pitchFamily="18" charset="0"/>
              </a:rPr>
              <a:t>Star State Farmer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Bookman Old Style" pitchFamily="18" charset="0"/>
              </a:rPr>
              <a:t>Star American Farmer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UcPeriod" startAt="5"/>
            </a:pPr>
            <a:r>
              <a:rPr lang="en-US" dirty="0" smtClean="0">
                <a:latin typeface="Bookman Old Style" pitchFamily="18" charset="0"/>
              </a:rPr>
              <a:t>Describe the benefits of having a successful SAE project; and</a:t>
            </a:r>
            <a:endParaRPr lang="en-US" dirty="0">
              <a:latin typeface="Bookman Old Style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971800"/>
            <a:ext cx="3333750" cy="2314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Benefits of the SAE Program…</a:t>
            </a:r>
            <a:endParaRPr lang="en-US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/>
              <a:cs typeface="Bernard MT Condensed"/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FFA Officers &amp; Leadership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Bookman Old Style" pitchFamily="18" charset="0"/>
              </a:rPr>
              <a:t>Chapter, State, and National officers must hold specific FFA degrees</a:t>
            </a:r>
            <a:endParaRPr lang="en-US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UcPeriod" startAt="5"/>
            </a:pPr>
            <a:r>
              <a:rPr lang="en-US" dirty="0" smtClean="0">
                <a:latin typeface="Bookman Old Style" pitchFamily="18" charset="0"/>
              </a:rPr>
              <a:t>Describe the benefits of having a successful SAE project; and</a:t>
            </a:r>
            <a:endParaRPr lang="en-US" dirty="0">
              <a:latin typeface="Bookman Old Style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590800"/>
            <a:ext cx="1252538" cy="2895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Benefits of the SAE Program…</a:t>
            </a:r>
            <a:endParaRPr lang="en-US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/>
              <a:cs typeface="Bernard MT Condensed"/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Career Exploration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Bookman Old Style" pitchFamily="18" charset="0"/>
              </a:rPr>
              <a:t>Find what you want to be when you grow up!</a:t>
            </a:r>
            <a:endParaRPr lang="en-US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UcPeriod" startAt="5"/>
            </a:pPr>
            <a:r>
              <a:rPr lang="en-US" dirty="0" smtClean="0">
                <a:latin typeface="Bookman Old Style" pitchFamily="18" charset="0"/>
              </a:rPr>
              <a:t>Describe the benefits of having a successful SAE project; and</a:t>
            </a:r>
            <a:endParaRPr lang="en-US" dirty="0"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Benefits of the SAE Program…</a:t>
            </a:r>
            <a:endParaRPr lang="en-US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/>
              <a:cs typeface="Bernard MT Condensed"/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And More…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UcPeriod" startAt="5"/>
            </a:pPr>
            <a:r>
              <a:rPr lang="en-US" dirty="0" smtClean="0">
                <a:latin typeface="Bookman Old Style" pitchFamily="18" charset="0"/>
              </a:rPr>
              <a:t>Describe the benefits of having a successful SAE project; and</a:t>
            </a:r>
            <a:endParaRPr lang="en-US" dirty="0">
              <a:latin typeface="Bookman Old Style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3925" y="1371600"/>
            <a:ext cx="3876675" cy="2907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724400" y="3657600"/>
            <a:ext cx="3886200" cy="609600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Develop skills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200" y="2362200"/>
            <a:ext cx="34544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609600" y="4343400"/>
            <a:ext cx="3429000" cy="609600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Earn Money!!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1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Why keep records?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/>
              <a:cs typeface="Bernard MT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Bookman Old Style"/>
                <a:cs typeface="Bookman Old Style"/>
              </a:rPr>
              <a:t>Identify areas to improve your SAE</a:t>
            </a:r>
          </a:p>
          <a:p>
            <a:endParaRPr lang="en-US" dirty="0" smtClean="0">
              <a:latin typeface="Bookman Old Style"/>
              <a:cs typeface="Bookman Old Style"/>
            </a:endParaRPr>
          </a:p>
          <a:p>
            <a:r>
              <a:rPr lang="en-US" dirty="0" smtClean="0">
                <a:latin typeface="Bookman Old Style"/>
                <a:cs typeface="Bookman Old Style"/>
              </a:rPr>
              <a:t>Know your exact gains or losses</a:t>
            </a:r>
          </a:p>
          <a:p>
            <a:endParaRPr lang="en-US" dirty="0" smtClean="0">
              <a:latin typeface="Bookman Old Style"/>
              <a:cs typeface="Bookman Old Style"/>
            </a:endParaRPr>
          </a:p>
          <a:p>
            <a:r>
              <a:rPr lang="en-US" dirty="0" smtClean="0">
                <a:latin typeface="Bookman Old Style"/>
                <a:cs typeface="Bookman Old Style"/>
              </a:rPr>
              <a:t>Advance in FFA degrees, apply for awards, and earn scholarships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G.  Maintain up to date records using the AET system.</a:t>
            </a:r>
            <a:endParaRPr lang="en-US" dirty="0"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lIns="92075" tIns="46038" rIns="92075" bIns="46038">
            <a:normAutofit/>
          </a:bodyPr>
          <a:lstStyle/>
          <a:p>
            <a:pPr eaLnBrk="1" hangingPunct="1">
              <a:defRPr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SAE Types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267200"/>
          </a:xfrm>
        </p:spPr>
        <p:txBody>
          <a:bodyPr/>
          <a:lstStyle/>
          <a:p>
            <a:pPr>
              <a:buNone/>
            </a:pPr>
            <a:r>
              <a:rPr lang="en-US" sz="5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Placement</a:t>
            </a:r>
          </a:p>
          <a:p>
            <a:pPr lvl="1"/>
            <a:r>
              <a:rPr lang="en-US" sz="3600" dirty="0" smtClean="0">
                <a:latin typeface="Bookman Old Style" pitchFamily="18" charset="0"/>
              </a:rPr>
              <a:t>Work for someone else</a:t>
            </a:r>
          </a:p>
          <a:p>
            <a:pPr lvl="1"/>
            <a:r>
              <a:rPr lang="en-US" sz="3600" dirty="0" smtClean="0">
                <a:latin typeface="Bookman Old Style" pitchFamily="18" charset="0"/>
              </a:rPr>
              <a:t>With or without pay</a:t>
            </a:r>
          </a:p>
          <a:p>
            <a:pPr lvl="1"/>
            <a:r>
              <a:rPr lang="en-US" sz="3600" dirty="0" smtClean="0">
                <a:latin typeface="Bookman Old Style" pitchFamily="18" charset="0"/>
              </a:rPr>
              <a:t>Job relates to an area of agriculture</a:t>
            </a:r>
            <a:endParaRPr lang="en-US" sz="3600" dirty="0">
              <a:latin typeface="Bookman Old Styl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B.  List and differentiate 5 types of SAE’s;</a:t>
            </a:r>
            <a:endParaRPr lang="en-US" dirty="0"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latin typeface="Bernard MT Condensed"/>
                <a:cs typeface="Bernard MT Condensed"/>
              </a:rPr>
              <a:t>Match the Experience with the Type of SAE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038600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Exploratory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Research/ Experimentation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Ownership/ Entrepreneurship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Placement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90600"/>
            <a:ext cx="4038600" cy="4525963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Working in a florist shop</a:t>
            </a:r>
          </a:p>
          <a:p>
            <a:pPr>
              <a:defRPr/>
            </a:pPr>
            <a:r>
              <a:rPr lang="en-US" sz="2400" dirty="0" smtClean="0"/>
              <a:t>Owning a Christmas tree farm</a:t>
            </a:r>
          </a:p>
          <a:p>
            <a:pPr>
              <a:defRPr/>
            </a:pPr>
            <a:r>
              <a:rPr lang="en-US" sz="2400" dirty="0" smtClean="0"/>
              <a:t>Comparing the effect of hormones on plant growth</a:t>
            </a:r>
          </a:p>
          <a:p>
            <a:pPr>
              <a:defRPr/>
            </a:pPr>
            <a:r>
              <a:rPr lang="en-US" sz="2400" dirty="0" smtClean="0"/>
              <a:t>Shadowing a veterinarian on career day</a:t>
            </a:r>
          </a:p>
          <a:p>
            <a:pPr>
              <a:defRPr/>
            </a:pPr>
            <a:r>
              <a:rPr lang="en-US" sz="2400" dirty="0" smtClean="0"/>
              <a:t>Growing and selling bedding plants</a:t>
            </a:r>
          </a:p>
          <a:p>
            <a:pPr>
              <a:defRPr/>
            </a:pPr>
            <a:r>
              <a:rPr lang="en-US" sz="2400" dirty="0" smtClean="0"/>
              <a:t>Working in school greenhouse after school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048000" y="1676400"/>
            <a:ext cx="1828800" cy="2438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6" name="Line 8"/>
          <p:cNvSpPr>
            <a:spLocks noChangeShapeType="1"/>
          </p:cNvSpPr>
          <p:nvPr/>
        </p:nvSpPr>
        <p:spPr bwMode="auto">
          <a:xfrm>
            <a:off x="3352800" y="2514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7" name="Line 9"/>
          <p:cNvSpPr>
            <a:spLocks noChangeShapeType="1"/>
          </p:cNvSpPr>
          <p:nvPr/>
        </p:nvSpPr>
        <p:spPr bwMode="auto">
          <a:xfrm flipV="1">
            <a:off x="3200400" y="1295400"/>
            <a:ext cx="160020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8" name="Line 10"/>
          <p:cNvSpPr>
            <a:spLocks noChangeShapeType="1"/>
          </p:cNvSpPr>
          <p:nvPr/>
        </p:nvSpPr>
        <p:spPr bwMode="auto">
          <a:xfrm>
            <a:off x="2819400" y="4114800"/>
            <a:ext cx="1981200" cy="762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9" name="Line 11"/>
          <p:cNvSpPr>
            <a:spLocks noChangeShapeType="1"/>
          </p:cNvSpPr>
          <p:nvPr/>
        </p:nvSpPr>
        <p:spPr bwMode="auto">
          <a:xfrm>
            <a:off x="2590800" y="5638800"/>
            <a:ext cx="2286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10" name="Line 12"/>
          <p:cNvSpPr>
            <a:spLocks noChangeShapeType="1"/>
          </p:cNvSpPr>
          <p:nvPr/>
        </p:nvSpPr>
        <p:spPr bwMode="auto">
          <a:xfrm flipV="1">
            <a:off x="3276600" y="1676400"/>
            <a:ext cx="15240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11" name="Line 14"/>
          <p:cNvSpPr>
            <a:spLocks noChangeShapeType="1"/>
          </p:cNvSpPr>
          <p:nvPr/>
        </p:nvSpPr>
        <p:spPr bwMode="auto">
          <a:xfrm>
            <a:off x="3276600" y="3962400"/>
            <a:ext cx="1524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12" name="Line 15"/>
          <p:cNvSpPr>
            <a:spLocks noChangeShapeType="1"/>
          </p:cNvSpPr>
          <p:nvPr/>
        </p:nvSpPr>
        <p:spPr bwMode="auto">
          <a:xfrm flipV="1">
            <a:off x="3200400" y="4876800"/>
            <a:ext cx="1600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13" name="Line 16"/>
          <p:cNvSpPr>
            <a:spLocks noChangeShapeType="1"/>
          </p:cNvSpPr>
          <p:nvPr/>
        </p:nvSpPr>
        <p:spPr bwMode="auto">
          <a:xfrm>
            <a:off x="2895600" y="1371600"/>
            <a:ext cx="19050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25607" grpId="0" animBg="1"/>
      <p:bldP spid="25610" grpId="0" animBg="1"/>
      <p:bldP spid="25611" grpId="0" animBg="1"/>
      <p:bldP spid="25612" grpId="0" animBg="1"/>
      <p:bldP spid="256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ookman Old Style" pitchFamily="18" charset="0"/>
              </a:rPr>
              <a:t>Bell Quiz</a:t>
            </a:r>
            <a:br>
              <a:rPr lang="en-US" dirty="0" smtClean="0">
                <a:latin typeface="Bookman Old Style" pitchFamily="18" charset="0"/>
              </a:rPr>
            </a:br>
            <a:r>
              <a:rPr lang="en-US" sz="2700" dirty="0" err="1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Obective</a:t>
            </a: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 A &amp; B</a:t>
            </a:r>
            <a:endParaRPr lang="en-US" sz="2700" dirty="0">
              <a:solidFill>
                <a:schemeClr val="bg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100" dirty="0" smtClean="0">
                <a:latin typeface="Bookman Old Style" pitchFamily="18" charset="0"/>
              </a:rPr>
              <a:t>List the 4 TYPES of SAE we’ve learned so far</a:t>
            </a:r>
          </a:p>
          <a:p>
            <a:pPr marL="514350" indent="-514350">
              <a:buAutoNum type="arabicPeriod"/>
            </a:pPr>
            <a:r>
              <a:rPr lang="en-US" sz="2100" dirty="0" smtClean="0">
                <a:latin typeface="Bookman Old Style" pitchFamily="18" charset="0"/>
              </a:rPr>
              <a:t>What type of SAE would someone have if they work at CAL Ranch?</a:t>
            </a:r>
          </a:p>
          <a:p>
            <a:pPr marL="514350" indent="-514350">
              <a:buAutoNum type="arabicPeriod"/>
            </a:pPr>
            <a:r>
              <a:rPr lang="en-US" sz="2100" dirty="0" smtClean="0">
                <a:latin typeface="Bookman Old Style" pitchFamily="18" charset="0"/>
              </a:rPr>
              <a:t>What type of SAE would a student have if they run a business mowing lawns in their neighborhood?</a:t>
            </a:r>
          </a:p>
          <a:p>
            <a:pPr marL="514350" indent="-514350">
              <a:buAutoNum type="arabicPeriod"/>
            </a:pPr>
            <a:r>
              <a:rPr lang="en-US" sz="2100" dirty="0" smtClean="0">
                <a:latin typeface="Bookman Old Style" pitchFamily="18" charset="0"/>
              </a:rPr>
              <a:t>What type of SAE would a student have if they train horses for clients?</a:t>
            </a:r>
          </a:p>
          <a:p>
            <a:pPr marL="514350" indent="-514350">
              <a:buAutoNum type="arabicPeriod"/>
            </a:pPr>
            <a:r>
              <a:rPr lang="en-US" sz="2100" dirty="0" smtClean="0">
                <a:latin typeface="Bookman Old Style" pitchFamily="18" charset="0"/>
              </a:rPr>
              <a:t>If you don’t know what you’d like to have for a SAE project, what kind of project can you do to introduce yourself to a SAE area? (short term)</a:t>
            </a:r>
          </a:p>
          <a:p>
            <a:pPr marL="514350" indent="-514350">
              <a:buAutoNum type="arabicPeriod"/>
            </a:pPr>
            <a:r>
              <a:rPr lang="en-US" sz="2100" dirty="0" smtClean="0">
                <a:latin typeface="Bookman Old Style" pitchFamily="18" charset="0"/>
              </a:rPr>
              <a:t>If you are interested in science and want to do research on what breed of cattle yields the best </a:t>
            </a:r>
            <a:r>
              <a:rPr lang="en-US" sz="2100" dirty="0" smtClean="0">
                <a:latin typeface="Bookman Old Style" pitchFamily="18" charset="0"/>
              </a:rPr>
              <a:t>marbling, </a:t>
            </a:r>
            <a:r>
              <a:rPr lang="en-US" sz="2100" dirty="0" smtClean="0">
                <a:latin typeface="Bookman Old Style" pitchFamily="18" charset="0"/>
              </a:rPr>
              <a:t>what type of SAE project would you have?</a:t>
            </a:r>
          </a:p>
          <a:p>
            <a:pPr marL="514350" indent="-514350">
              <a:buAutoNum type="arabicPeriod"/>
            </a:pPr>
            <a:endParaRPr lang="en-US" dirty="0"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ookman Old Style" pitchFamily="18" charset="0"/>
              </a:rPr>
              <a:t>Bell Quiz</a:t>
            </a:r>
            <a:br>
              <a:rPr lang="en-US" dirty="0" smtClean="0">
                <a:latin typeface="Bookman Old Style" pitchFamily="18" charset="0"/>
              </a:rPr>
            </a:br>
            <a:r>
              <a:rPr lang="en-US" sz="2700" dirty="0" err="1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Obective</a:t>
            </a: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 C &amp; D</a:t>
            </a:r>
            <a:endParaRPr lang="en-US" sz="2700" dirty="0">
              <a:solidFill>
                <a:schemeClr val="bg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Bookman Old Style" pitchFamily="18" charset="0"/>
              </a:rPr>
              <a:t>Why should you develop a SAE Plan?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Bookman Old Style" pitchFamily="18" charset="0"/>
              </a:rPr>
              <a:t>List 3 things that should be included in a good SAE Plan.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Bookman Old Style" pitchFamily="18" charset="0"/>
              </a:rPr>
              <a:t>What type of things should you consider when choosing a SAE you will actually carry out?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Bookman Old Style" pitchFamily="18" charset="0"/>
              </a:rPr>
              <a:t>List 2 ideas for placement SAE’s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Bookman Old Style" pitchFamily="18" charset="0"/>
              </a:rPr>
              <a:t>List 2 ideas for entrepreneurship SAE’s</a:t>
            </a:r>
          </a:p>
          <a:p>
            <a:pPr marL="514350" indent="-514350">
              <a:buAutoNum type="arabicPeriod"/>
            </a:pPr>
            <a:endParaRPr lang="en-US" dirty="0" smtClean="0">
              <a:latin typeface="Bookman Old Style" pitchFamily="18" charset="0"/>
            </a:endParaRPr>
          </a:p>
          <a:p>
            <a:pPr marL="514350" indent="-514350">
              <a:buAutoNum type="arabicPeriod"/>
            </a:pPr>
            <a:endParaRPr lang="en-US" sz="4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90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ookman Old Style" pitchFamily="18" charset="0"/>
              </a:rPr>
              <a:t>Bell Quiz</a:t>
            </a:r>
            <a:br>
              <a:rPr lang="en-US" dirty="0" smtClean="0">
                <a:latin typeface="Bookman Old Style" pitchFamily="18" charset="0"/>
              </a:rPr>
            </a:br>
            <a:r>
              <a:rPr lang="en-US" sz="2700" dirty="0" err="1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Obective</a:t>
            </a: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 E &amp; F</a:t>
            </a:r>
            <a:endParaRPr lang="en-US" sz="2700" dirty="0">
              <a:solidFill>
                <a:schemeClr val="bg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Bookman Old Style" pitchFamily="18" charset="0"/>
              </a:rPr>
              <a:t>What is a proficiency award?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Bookman Old Style" pitchFamily="18" charset="0"/>
              </a:rPr>
              <a:t>What is a “Star” award?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Bookman Old Style" pitchFamily="18" charset="0"/>
              </a:rPr>
              <a:t>List 3 benefits of having a successful SAE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Bookman Old Style" pitchFamily="18" charset="0"/>
              </a:rPr>
              <a:t>Why is it important to keep records?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Bookman Old Style" pitchFamily="18" charset="0"/>
              </a:rPr>
              <a:t>How are SAE projects related to degree advancement in the FFA?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Bookman Old Style" pitchFamily="18" charset="0"/>
              </a:rPr>
              <a:t>How are SAE projects related to eligibility for FFA offices?</a:t>
            </a:r>
          </a:p>
          <a:p>
            <a:pPr marL="514350" indent="-514350">
              <a:buAutoNum type="arabicPeriod"/>
            </a:pPr>
            <a:endParaRPr lang="en-US" dirty="0" smtClean="0">
              <a:latin typeface="Bookman Old Style" pitchFamily="18" charset="0"/>
            </a:endParaRPr>
          </a:p>
          <a:p>
            <a:pPr marL="514350" indent="-514350">
              <a:buAutoNum type="arabicPeriod"/>
            </a:pPr>
            <a:endParaRPr lang="en-US" sz="4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5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lIns="92075" tIns="46038" rIns="92075" bIns="46038">
            <a:normAutofit/>
          </a:bodyPr>
          <a:lstStyle/>
          <a:p>
            <a:pPr eaLnBrk="1" hangingPunct="1">
              <a:defRPr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SAE Types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Entrepreneurship</a:t>
            </a:r>
          </a:p>
          <a:p>
            <a:pPr lvl="1"/>
            <a:r>
              <a:rPr lang="en-US" sz="3600" dirty="0" smtClean="0">
                <a:latin typeface="Bookman Old Style" pitchFamily="18" charset="0"/>
              </a:rPr>
              <a:t>Work for yourself</a:t>
            </a:r>
          </a:p>
          <a:p>
            <a:pPr lvl="1"/>
            <a:r>
              <a:rPr lang="en-US" sz="3600" dirty="0" smtClean="0">
                <a:latin typeface="Bookman Old Style" pitchFamily="18" charset="0"/>
              </a:rPr>
              <a:t>Invest your money in hopes of earning more money</a:t>
            </a:r>
            <a:endParaRPr lang="en-US" sz="3600" dirty="0">
              <a:latin typeface="Bookman Old Styl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B.  List and differentiate 5 types of SAE’s;</a:t>
            </a:r>
            <a:endParaRPr lang="en-US" dirty="0"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lIns="92075" tIns="46038" rIns="92075" bIns="46038">
            <a:normAutofit/>
          </a:bodyPr>
          <a:lstStyle/>
          <a:p>
            <a:pPr eaLnBrk="1" hangingPunct="1">
              <a:defRPr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SAE Types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Exploratory</a:t>
            </a:r>
          </a:p>
          <a:p>
            <a:pPr lvl="1"/>
            <a:r>
              <a:rPr lang="en-US" sz="3900" dirty="0" smtClean="0">
                <a:latin typeface="Bookman Old Style" pitchFamily="18" charset="0"/>
              </a:rPr>
              <a:t>Introductory project</a:t>
            </a:r>
          </a:p>
          <a:p>
            <a:pPr lvl="1"/>
            <a:r>
              <a:rPr lang="en-US" sz="3900" dirty="0" smtClean="0">
                <a:latin typeface="Bookman Old Style" pitchFamily="18" charset="0"/>
              </a:rPr>
              <a:t>Short term</a:t>
            </a:r>
          </a:p>
          <a:p>
            <a:pPr lvl="1"/>
            <a:r>
              <a:rPr lang="en-US" sz="3900" dirty="0" smtClean="0">
                <a:latin typeface="Bookman Old Style" pitchFamily="18" charset="0"/>
              </a:rPr>
              <a:t>Helps you find a long term project to fit your interests</a:t>
            </a:r>
            <a:endParaRPr lang="en-US" sz="3900" dirty="0">
              <a:latin typeface="Bookman Old Styl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B.  List and differentiate 5 types of SAE’s;</a:t>
            </a:r>
            <a:endParaRPr lang="en-US" dirty="0"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lIns="92075" tIns="46038" rIns="92075" bIns="46038">
            <a:normAutofit/>
          </a:bodyPr>
          <a:lstStyle/>
          <a:p>
            <a:pPr eaLnBrk="1" hangingPunct="1">
              <a:defRPr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SAE Types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Agriscience</a:t>
            </a:r>
            <a:endParaRPr lang="en-US" sz="54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lvl="1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Do your own research</a:t>
            </a:r>
          </a:p>
          <a:p>
            <a:pPr lvl="1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Solve problems &amp; find the best solutions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B.  List and differentiate 5 types of SAE’s;</a:t>
            </a:r>
            <a:endParaRPr lang="en-US" dirty="0"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lIns="92075" tIns="46038" rIns="92075" bIns="46038">
            <a:normAutofit/>
          </a:bodyPr>
          <a:lstStyle/>
          <a:p>
            <a:pPr eaLnBrk="1" hangingPunct="1">
              <a:defRPr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SAE Types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2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Improvement</a:t>
            </a:r>
          </a:p>
          <a:p>
            <a:pPr lvl="1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Pick a project to improve something at a house, farm, or public place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B.  List and differentiate 5 types of SAE’s;</a:t>
            </a:r>
            <a:endParaRPr lang="en-US" dirty="0"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Examples of PLACEMENT SAE’s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24000"/>
            <a:ext cx="4033837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Bookman Old Style" pitchFamily="18" charset="0"/>
              </a:rPr>
              <a:t>Grow a vegetable garden at your house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Bookman Old Style" pitchFamily="18" charset="0"/>
              </a:rPr>
              <a:t>Manage your family’s landscape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Bookman Old Style" pitchFamily="18" charset="0"/>
              </a:rPr>
              <a:t>Feed &amp; Care for your family’s animals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latin typeface="Bookman Old Style" pitchFamily="18" charset="0"/>
            </a:endParaRP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403383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Bookman Old Style" pitchFamily="18" charset="0"/>
              </a:rPr>
              <a:t>Work at a: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Bookman Old Style" pitchFamily="18" charset="0"/>
              </a:rPr>
              <a:t>Flower Shop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Bookman Old Style" pitchFamily="18" charset="0"/>
              </a:rPr>
              <a:t>Greenhouse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Bookman Old Style" pitchFamily="18" charset="0"/>
              </a:rPr>
              <a:t>Feed Store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Bookman Old Style" pitchFamily="18" charset="0"/>
              </a:rPr>
              <a:t>Pet Store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Bookman Old Style" pitchFamily="18" charset="0"/>
              </a:rPr>
              <a:t>Dairy Farm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Bookman Old Style" pitchFamily="18" charset="0"/>
              </a:rPr>
              <a:t>Ranch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Bookman Old Style" pitchFamily="18" charset="0"/>
              </a:rPr>
              <a:t>Horse Barn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C.  Explore SAE opportunities and possibilities;</a:t>
            </a:r>
            <a:endParaRPr lang="en-US" dirty="0"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/>
                <a:cs typeface="Bernard MT Condensed"/>
              </a:rPr>
              <a:t>PLACEMENT SAE’s in our FFA Chapter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C.  Explore SAE opportunities and possibilities;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28956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ookman Old Style"/>
                <a:cs typeface="Bookman Old Style"/>
              </a:rPr>
              <a:t>Show pictures and highlight your student’s SAE’s here</a:t>
            </a:r>
            <a:endParaRPr lang="en-US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52710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844</TotalTime>
  <Words>1347</Words>
  <Application>Microsoft Macintosh PowerPoint</Application>
  <PresentationFormat>On-screen Show (4:3)</PresentationFormat>
  <Paragraphs>258</Paragraphs>
  <Slides>33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Supervised Agricultural Experience</vt:lpstr>
      <vt:lpstr>What is SAE?</vt:lpstr>
      <vt:lpstr>SAE Types</vt:lpstr>
      <vt:lpstr>SAE Types</vt:lpstr>
      <vt:lpstr>SAE Types</vt:lpstr>
      <vt:lpstr>SAE Types</vt:lpstr>
      <vt:lpstr>SAE Types</vt:lpstr>
      <vt:lpstr>Examples of PLACEMENT SAE’s</vt:lpstr>
      <vt:lpstr>PLACEMENT SAE’s in our FFA Chapter</vt:lpstr>
      <vt:lpstr>Examples of ENTRPRENEURSHIP SAE’s</vt:lpstr>
      <vt:lpstr>ENTRPRENEURSHIP SAE’s in our FFA Chapter</vt:lpstr>
      <vt:lpstr>Examples of EXPLORATORY SAE’s</vt:lpstr>
      <vt:lpstr>Examples of EXPLORATORY SAE’s</vt:lpstr>
      <vt:lpstr>EXPLORATORY SAE’s in our FFA Chapter</vt:lpstr>
      <vt:lpstr>Examples of AGRISCIENCE SAE’s</vt:lpstr>
      <vt:lpstr>AGRISCIENCE SAE’s in our FFA Chapter</vt:lpstr>
      <vt:lpstr>Examples of IMPROVMENT SAE’s</vt:lpstr>
      <vt:lpstr>IMPROVMENT SAE’s in our FFA Chapter</vt:lpstr>
      <vt:lpstr>SAE Exploration</vt:lpstr>
      <vt:lpstr>Plan YOUR SAE</vt:lpstr>
      <vt:lpstr>Plan YOUR SAE</vt:lpstr>
      <vt:lpstr>Proficiency Awards</vt:lpstr>
      <vt:lpstr>Proficiency Awards</vt:lpstr>
      <vt:lpstr>Benefits of the SAE Program…</vt:lpstr>
      <vt:lpstr>Benefits of the SAE Program…</vt:lpstr>
      <vt:lpstr>Benefits of the SAE Program…</vt:lpstr>
      <vt:lpstr>Benefits of the SAE Program…</vt:lpstr>
      <vt:lpstr>Benefits of the SAE Program…</vt:lpstr>
      <vt:lpstr>Why keep records?</vt:lpstr>
      <vt:lpstr>Match the Experience with the Type of SAE</vt:lpstr>
      <vt:lpstr>Bell Quiz Obective A &amp; B</vt:lpstr>
      <vt:lpstr>Bell Quiz Obective C &amp; D</vt:lpstr>
      <vt:lpstr>Bell Quiz Obective E &amp; 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Agricultural Experience</dc:title>
  <dc:creator>Andrea</dc:creator>
  <cp:lastModifiedBy>Andrea Clark</cp:lastModifiedBy>
  <cp:revision>52</cp:revision>
  <dcterms:created xsi:type="dcterms:W3CDTF">2011-09-09T00:25:35Z</dcterms:created>
  <dcterms:modified xsi:type="dcterms:W3CDTF">2014-05-29T21:05:36Z</dcterms:modified>
</cp:coreProperties>
</file>