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7" r:id="rId4"/>
    <p:sldId id="260" r:id="rId5"/>
    <p:sldId id="265" r:id="rId6"/>
    <p:sldId id="262" r:id="rId7"/>
    <p:sldId id="266" r:id="rId8"/>
    <p:sldId id="263" r:id="rId9"/>
    <p:sldId id="267" r:id="rId10"/>
    <p:sldId id="264" r:id="rId11"/>
    <p:sldId id="268" r:id="rId12"/>
    <p:sldId id="269" r:id="rId13"/>
    <p:sldId id="270" r:id="rId14"/>
    <p:sldId id="258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5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4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403A-F8F9-2245-AAAD-300210778F44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D407-98E7-314C-928F-EC0C2038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Dairy Farmer</a:t>
            </a:r>
            <a:r>
              <a:rPr lang="en-US" baseline="0" dirty="0" smtClean="0"/>
              <a:t> Video Link: http://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</a:t>
            </a:r>
            <a:r>
              <a:rPr lang="en-US" baseline="0" dirty="0" err="1" smtClean="0"/>
              <a:t>EJHJWFS_bvo&amp;list</a:t>
            </a:r>
            <a:r>
              <a:rPr lang="en-US" baseline="0" dirty="0" smtClean="0"/>
              <a:t>=PL7B61381EE0438243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D407-98E7-314C-928F-EC0C20386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Equipment Salesman: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=X-xa93lfAfk&amp;list=PL7B61381EE0438243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D407-98E7-314C-928F-EC0C20386C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5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Veterinarian Video Link: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=ktkXlyxMI4s&amp;list=PL7B61381EE0438243</a:t>
            </a:r>
          </a:p>
          <a:p>
            <a:r>
              <a:rPr lang="en-US" dirty="0" smtClean="0"/>
              <a:t>Health Inspector Video Link: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=yyp2GP1rLI0&amp;list=PL7B61381EE0438243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D407-98E7-314C-928F-EC0C20386C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Milk Processing Video Link: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=TE85K90cIe8&amp;list=PL7B61381EE0438243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D407-98E7-314C-928F-EC0C20386C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Extension Agent</a:t>
            </a:r>
            <a:r>
              <a:rPr lang="en-US" baseline="0" dirty="0" smtClean="0"/>
              <a:t> Video Link: http://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=1u1RhRCp7Nk&amp;list=PL7B61381EE0438243</a:t>
            </a:r>
          </a:p>
          <a:p>
            <a:r>
              <a:rPr lang="en-US" baseline="0" dirty="0" smtClean="0"/>
              <a:t>Genetics Research Video Link: http://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=0buscLptSWc&amp;list=PL7B61381EE0438243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D407-98E7-314C-928F-EC0C20386C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0CD-64BB-2E4F-BFE5-7CB2EF0374F7}" type="datetimeFigureOut">
              <a:rPr lang="en-US" smtClean="0"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7878-64E8-664E-9E7C-CE9B2036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82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ooper Black"/>
                <a:cs typeface="Cooper Black"/>
              </a:rPr>
              <a:t>Careers </a:t>
            </a:r>
            <a:br>
              <a:rPr lang="en-US" sz="6000" dirty="0" smtClean="0">
                <a:latin typeface="Cooper Black"/>
                <a:cs typeface="Cooper Black"/>
              </a:rPr>
            </a:br>
            <a:r>
              <a:rPr lang="en-US" sz="6000" dirty="0" smtClean="0">
                <a:latin typeface="Cooper Black"/>
                <a:cs typeface="Cooper Black"/>
              </a:rPr>
              <a:t>in Animal Science</a:t>
            </a:r>
            <a:endParaRPr lang="en-US" sz="6000" dirty="0">
              <a:latin typeface="Cooper Black"/>
              <a:cs typeface="Coop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08200"/>
            <a:ext cx="7772400" cy="3378200"/>
          </a:xfrm>
        </p:spPr>
        <p:txBody>
          <a:bodyPr/>
          <a:lstStyle/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Identify career clusters within the animal science industry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Recognize trends in the animal industry and how they affect the job market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"/>
                <a:cs typeface="Times"/>
              </a:rPr>
              <a:t>Develop a career plan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395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16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Processing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Prepares raw products for sale</a:t>
            </a:r>
          </a:p>
          <a:p>
            <a:pPr lvl="1"/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</p:spTree>
    <p:extLst>
      <p:ext uri="{BB962C8B-B14F-4D97-AF65-F5344CB8AC3E}">
        <p14:creationId xmlns:p14="http://schemas.microsoft.com/office/powerpoint/2010/main" val="21935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199"/>
            <a:ext cx="8229600" cy="7874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Processing</a:t>
            </a:r>
          </a:p>
          <a:p>
            <a:pPr marL="457200" lvl="1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60600" y="3937000"/>
            <a:ext cx="2311400" cy="635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29000" y="2954159"/>
            <a:ext cx="1143000" cy="16178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2954160"/>
            <a:ext cx="1219200" cy="161784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72000" y="3891213"/>
            <a:ext cx="2553725" cy="6807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868197">
            <a:off x="2257620" y="3887548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Butcher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3389682">
            <a:off x="2961811" y="3495723"/>
            <a:ext cx="23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Milk Processing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18378042">
            <a:off x="3913367" y="3450237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Meat Processor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 rot="20757877">
            <a:off x="4585788" y="3895726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Fabric Production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0" y="2816113"/>
            <a:ext cx="2552700" cy="1698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621" y="1267999"/>
            <a:ext cx="2338779" cy="1707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206500"/>
            <a:ext cx="2082800" cy="1874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2712826"/>
            <a:ext cx="2311400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50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16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Education &amp; Research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Research new and better methods to use in agriculture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Educate public about agriculture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Formally in school</a:t>
            </a:r>
          </a:p>
          <a:p>
            <a:pPr lvl="2"/>
            <a:r>
              <a:rPr lang="en-US" dirty="0" smtClean="0">
                <a:latin typeface="Times"/>
                <a:cs typeface="Times"/>
              </a:rPr>
              <a:t>Through extension programs</a:t>
            </a:r>
          </a:p>
          <a:p>
            <a:pPr lvl="1"/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</p:spTree>
    <p:extLst>
      <p:ext uri="{BB962C8B-B14F-4D97-AF65-F5344CB8AC3E}">
        <p14:creationId xmlns:p14="http://schemas.microsoft.com/office/powerpoint/2010/main" val="34917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8999"/>
            <a:ext cx="8229600" cy="939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Education &amp; Research</a:t>
            </a:r>
          </a:p>
          <a:p>
            <a:pPr marL="457200" lvl="1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2954159"/>
            <a:ext cx="1143000" cy="16178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72000" y="2954160"/>
            <a:ext cx="1219200" cy="161784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3891213"/>
            <a:ext cx="2553725" cy="6807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868197">
            <a:off x="2195507" y="3863944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Extension Agent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 rot="3389682">
            <a:off x="3008307" y="3460761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Ag Teacher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18378042">
            <a:off x="3817304" y="3509731"/>
            <a:ext cx="23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Genetics Research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20740166">
            <a:off x="4737696" y="3861803"/>
            <a:ext cx="23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University Professor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60600" y="3937000"/>
            <a:ext cx="2311400" cy="635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1" y="2741968"/>
            <a:ext cx="2336799" cy="1555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2286"/>
          <a:stretch/>
        </p:blipFill>
        <p:spPr>
          <a:xfrm>
            <a:off x="1689100" y="1381289"/>
            <a:ext cx="2565400" cy="1623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13056" r="9444"/>
          <a:stretch/>
        </p:blipFill>
        <p:spPr>
          <a:xfrm>
            <a:off x="4494589" y="1291692"/>
            <a:ext cx="2541211" cy="171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601" y="2402543"/>
            <a:ext cx="2540000" cy="169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81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r>
              <a:rPr lang="en-US" sz="4400" b="1" dirty="0" smtClean="0">
                <a:latin typeface="Times"/>
                <a:cs typeface="Times"/>
              </a:rPr>
              <a:t>Trend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en-US" i="1" dirty="0" smtClean="0">
                <a:latin typeface="Times"/>
                <a:cs typeface="Times"/>
              </a:rPr>
              <a:t>/trend/ (noun)</a:t>
            </a:r>
          </a:p>
          <a:p>
            <a:pPr marL="0" indent="0">
              <a:buNone/>
            </a:pPr>
            <a:r>
              <a:rPr lang="en-US" i="1" dirty="0" smtClean="0">
                <a:latin typeface="Times"/>
                <a:cs typeface="Times"/>
              </a:rPr>
              <a:t>A general direction in which something is developing or changing.</a:t>
            </a:r>
          </a:p>
          <a:p>
            <a:pPr marL="0" indent="0">
              <a:buNone/>
            </a:pPr>
            <a:endParaRPr lang="en-US" i="1" dirty="0">
              <a:latin typeface="Times"/>
              <a:cs typeface="Times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"/>
                <a:cs typeface="Times"/>
              </a:rPr>
              <a:t>Are there trends in agriculture?</a:t>
            </a:r>
            <a:endParaRPr lang="en-US" sz="4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</p:spTree>
    <p:extLst>
      <p:ext uri="{BB962C8B-B14F-4D97-AF65-F5344CB8AC3E}">
        <p14:creationId xmlns:p14="http://schemas.microsoft.com/office/powerpoint/2010/main" val="32118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r>
              <a:rPr lang="en-US" sz="4400" dirty="0" smtClean="0">
                <a:latin typeface="Times"/>
                <a:cs typeface="Times"/>
              </a:rPr>
              <a:t>Increased consumer demand for locally produced food</a:t>
            </a:r>
            <a:endParaRPr lang="en-US" sz="4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2921000"/>
            <a:ext cx="3733800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1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r>
              <a:rPr lang="en-US" sz="4400" dirty="0" smtClean="0">
                <a:latin typeface="Times"/>
                <a:cs typeface="Times"/>
              </a:rPr>
              <a:t>Increased consumer demand for labels indicating how food was produced</a:t>
            </a:r>
          </a:p>
          <a:p>
            <a:pPr lvl="1"/>
            <a:r>
              <a:rPr lang="en-US" sz="3600" dirty="0" smtClean="0">
                <a:latin typeface="Times"/>
                <a:cs typeface="Times"/>
              </a:rPr>
              <a:t>Free range, cage free</a:t>
            </a:r>
          </a:p>
          <a:p>
            <a:pPr lvl="1"/>
            <a:r>
              <a:rPr lang="en-US" sz="3600" dirty="0" smtClean="0">
                <a:latin typeface="Times"/>
                <a:cs typeface="Times"/>
              </a:rPr>
              <a:t>Grass fed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90" b="19255"/>
          <a:stretch/>
        </p:blipFill>
        <p:spPr>
          <a:xfrm>
            <a:off x="5041900" y="3873501"/>
            <a:ext cx="3975100" cy="153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2758877"/>
            <a:ext cx="2895600" cy="11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r>
              <a:rPr lang="en-US" sz="4400" dirty="0" smtClean="0">
                <a:latin typeface="Times"/>
                <a:cs typeface="Times"/>
              </a:rPr>
              <a:t>Animal production follows the trends of human food consumption</a:t>
            </a:r>
          </a:p>
          <a:p>
            <a:pPr lvl="1"/>
            <a:r>
              <a:rPr lang="en-US" sz="3600" dirty="0" smtClean="0">
                <a:latin typeface="Times"/>
                <a:cs typeface="Times"/>
              </a:rPr>
              <a:t>Lower fat</a:t>
            </a:r>
          </a:p>
          <a:p>
            <a:pPr marL="457200" lvl="1" indent="0">
              <a:buNone/>
            </a:pPr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06" y="2057401"/>
            <a:ext cx="1318194" cy="195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569" b="10569"/>
          <a:stretch/>
        </p:blipFill>
        <p:spPr>
          <a:xfrm>
            <a:off x="7302500" y="3860799"/>
            <a:ext cx="1562101" cy="12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763" y="2857500"/>
            <a:ext cx="1867243" cy="1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149599"/>
            <a:ext cx="6350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7408" b="6481"/>
          <a:stretch/>
        </p:blipFill>
        <p:spPr>
          <a:xfrm>
            <a:off x="3200400" y="3911597"/>
            <a:ext cx="1866900" cy="1607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855" y="4123577"/>
            <a:ext cx="1690301" cy="12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  <a:latin typeface="Times"/>
                <a:cs typeface="Times"/>
              </a:rPr>
              <a:t>How do trends affect animal production?</a:t>
            </a:r>
          </a:p>
          <a:p>
            <a:r>
              <a:rPr lang="en-US" sz="4000" dirty="0" smtClean="0">
                <a:latin typeface="Times"/>
                <a:cs typeface="Times"/>
              </a:rPr>
              <a:t>Farmers &amp; ranchers produce what consumers demand</a:t>
            </a:r>
            <a:endParaRPr lang="en-US" dirty="0" smtClean="0">
              <a:latin typeface="Times"/>
              <a:cs typeface="Times"/>
            </a:endParaRPr>
          </a:p>
          <a:p>
            <a:pPr lvl="1"/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</p:spTree>
    <p:extLst>
      <p:ext uri="{BB962C8B-B14F-4D97-AF65-F5344CB8AC3E}">
        <p14:creationId xmlns:p14="http://schemas.microsoft.com/office/powerpoint/2010/main" val="2505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  <a:latin typeface="Times"/>
                <a:cs typeface="Times"/>
              </a:rPr>
              <a:t>How do trends affect job market?</a:t>
            </a:r>
          </a:p>
          <a:p>
            <a:pPr marL="0" indent="0">
              <a:buNone/>
            </a:pPr>
            <a:r>
              <a:rPr lang="en-US" sz="4000" dirty="0" smtClean="0">
                <a:latin typeface="Times"/>
                <a:cs typeface="Times"/>
              </a:rPr>
              <a:t>Trends either increase or diminish job markets</a:t>
            </a:r>
            <a:endParaRPr lang="en-US" dirty="0" smtClean="0">
              <a:latin typeface="Times"/>
              <a:cs typeface="Times"/>
            </a:endParaRPr>
          </a:p>
          <a:p>
            <a:pPr lvl="1"/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  <p:sp>
        <p:nvSpPr>
          <p:cNvPr id="5" name="TextBox 4"/>
          <p:cNvSpPr txBox="1"/>
          <p:nvPr/>
        </p:nvSpPr>
        <p:spPr>
          <a:xfrm rot="20231648">
            <a:off x="139700" y="392430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Engravers MT"/>
                <a:cs typeface="Engravers MT"/>
              </a:rPr>
              <a:t>IF…</a:t>
            </a:r>
            <a:endParaRPr lang="en-US" sz="36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6" name="TextBox 5"/>
          <p:cNvSpPr txBox="1"/>
          <p:nvPr/>
        </p:nvSpPr>
        <p:spPr>
          <a:xfrm rot="905567">
            <a:off x="4498076" y="4138483"/>
            <a:ext cx="198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Engravers MT"/>
                <a:cs typeface="Engravers MT"/>
              </a:rPr>
              <a:t>then…</a:t>
            </a:r>
            <a:endParaRPr lang="en-US" sz="28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152" y="3710796"/>
            <a:ext cx="2869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Trends show LESS people consuming lamb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897" y="3713194"/>
            <a:ext cx="2869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There will be fewer careers within the sheep industry</a:t>
            </a: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255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Meal Career Web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32200" y="2489200"/>
            <a:ext cx="2311400" cy="1016000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2590800"/>
            <a:ext cx="231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Dinner:</a:t>
            </a:r>
          </a:p>
          <a:p>
            <a:pPr algn="ctr"/>
            <a:r>
              <a:rPr lang="en-US" sz="2000" b="1" dirty="0" smtClean="0">
                <a:latin typeface="Times"/>
                <a:cs typeface="Times"/>
              </a:rPr>
              <a:t>Steak &amp; Potatoes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92800" y="2006600"/>
            <a:ext cx="2311400" cy="501710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18200" y="20574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Potato Farmer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3498910"/>
            <a:ext cx="2311400" cy="501710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9800" y="354971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Cattle Rancher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5200" y="3549710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70600" y="354971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Tractor Salesman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2200" y="283553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Engineer</a:t>
            </a:r>
          </a:p>
          <a:p>
            <a:pPr algn="ctr"/>
            <a:r>
              <a:rPr lang="en-US" sz="1100" dirty="0" smtClean="0">
                <a:latin typeface="Times"/>
                <a:cs typeface="Times"/>
              </a:rPr>
              <a:t>Developed harvesting equipment</a:t>
            </a:r>
            <a:endParaRPr lang="en-US" sz="1100" dirty="0">
              <a:latin typeface="Times"/>
              <a:cs typeface="Time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2851330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195282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Nutritionist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76400" y="1816220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" y="255911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Hay Rancher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7800" y="2574906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8300" y="448653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Truck Driver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57500" y="4502330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472166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"/>
                <a:cs typeface="Times"/>
              </a:rPr>
              <a:t>Mechanic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3600" y="4585060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758614" y="2352934"/>
            <a:ext cx="261186" cy="388380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0"/>
          </p:cNvCxnSpPr>
          <p:nvPr/>
        </p:nvCxnSpPr>
        <p:spPr>
          <a:xfrm flipH="1" flipV="1">
            <a:off x="7924800" y="2457510"/>
            <a:ext cx="241300" cy="393820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0"/>
            <a:endCxn id="7" idx="4"/>
          </p:cNvCxnSpPr>
          <p:nvPr/>
        </p:nvCxnSpPr>
        <p:spPr>
          <a:xfrm flipV="1">
            <a:off x="6832600" y="2508310"/>
            <a:ext cx="215900" cy="1041400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4"/>
            <a:endCxn id="9" idx="0"/>
          </p:cNvCxnSpPr>
          <p:nvPr/>
        </p:nvCxnSpPr>
        <p:spPr>
          <a:xfrm flipH="1">
            <a:off x="2070100" y="2574906"/>
            <a:ext cx="381000" cy="924004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042761" y="3041091"/>
            <a:ext cx="589439" cy="568925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0"/>
          </p:cNvCxnSpPr>
          <p:nvPr/>
        </p:nvCxnSpPr>
        <p:spPr>
          <a:xfrm flipH="1" flipV="1">
            <a:off x="2628900" y="3961778"/>
            <a:ext cx="1003300" cy="540552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0"/>
          </p:cNvCxnSpPr>
          <p:nvPr/>
        </p:nvCxnSpPr>
        <p:spPr>
          <a:xfrm flipV="1">
            <a:off x="1638300" y="4019730"/>
            <a:ext cx="254000" cy="565330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9800" y="3345550"/>
            <a:ext cx="154085" cy="264466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06900" y="4853493"/>
            <a:ext cx="431800" cy="0"/>
          </a:xfrm>
          <a:prstGeom prst="line">
            <a:avLst/>
          </a:prstGeom>
          <a:ln w="3492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89500" y="4533804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"/>
                <a:cs typeface="Times"/>
              </a:rPr>
              <a:t>Butcher/Meat Processor</a:t>
            </a:r>
            <a:endParaRPr lang="en-US" sz="1600" b="1" dirty="0">
              <a:latin typeface="Times"/>
              <a:cs typeface="Time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838700" y="4474150"/>
            <a:ext cx="1549400" cy="758686"/>
          </a:xfrm>
          <a:prstGeom prst="ellipse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57" grpId="0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  <a:latin typeface="Times"/>
                <a:cs typeface="Times"/>
              </a:rPr>
              <a:t>How do trends affect job market?</a:t>
            </a:r>
          </a:p>
          <a:p>
            <a:pPr lvl="1"/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  <p:sp>
        <p:nvSpPr>
          <p:cNvPr id="5" name="TextBox 4"/>
          <p:cNvSpPr txBox="1"/>
          <p:nvPr/>
        </p:nvSpPr>
        <p:spPr>
          <a:xfrm rot="20231648">
            <a:off x="139700" y="208280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Engravers MT"/>
                <a:cs typeface="Engravers MT"/>
              </a:rPr>
              <a:t>IF…</a:t>
            </a:r>
            <a:endParaRPr lang="en-US" sz="36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6" name="TextBox 5"/>
          <p:cNvSpPr txBox="1"/>
          <p:nvPr/>
        </p:nvSpPr>
        <p:spPr>
          <a:xfrm rot="905567">
            <a:off x="4498076" y="2296983"/>
            <a:ext cx="198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Engravers MT"/>
                <a:cs typeface="Engravers MT"/>
              </a:rPr>
              <a:t>then…</a:t>
            </a:r>
            <a:endParaRPr lang="en-US" sz="28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152" y="1869296"/>
            <a:ext cx="2869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Consumers purchase more low/non fat dairy products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897" y="1871694"/>
            <a:ext cx="2869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The dairy industry will look for ways to expand low/non fat dairy products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 rot="20231648">
            <a:off x="103107" y="390108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Engravers MT"/>
                <a:cs typeface="Engravers MT"/>
              </a:rPr>
              <a:t>IF…</a:t>
            </a:r>
            <a:endParaRPr lang="en-US" sz="36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10" name="TextBox 9"/>
          <p:cNvSpPr txBox="1"/>
          <p:nvPr/>
        </p:nvSpPr>
        <p:spPr>
          <a:xfrm rot="905567">
            <a:off x="4461483" y="4115263"/>
            <a:ext cx="198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Engravers MT"/>
                <a:cs typeface="Engravers MT"/>
              </a:rPr>
              <a:t>then…</a:t>
            </a:r>
            <a:endParaRPr lang="en-US" sz="28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8559" y="3687576"/>
            <a:ext cx="2869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Consumers will pay more for locally grown produce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304" y="3689974"/>
            <a:ext cx="2869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More people will produce and market produce locally</a:t>
            </a:r>
            <a:endParaRPr 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393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Trends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  <a:latin typeface="Times"/>
                <a:cs typeface="Times"/>
              </a:rPr>
              <a:t>How do trends affect job market?</a:t>
            </a:r>
          </a:p>
          <a:p>
            <a:pPr lvl="1"/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B.  Recognize </a:t>
            </a:r>
            <a:r>
              <a:rPr lang="en-US" dirty="0">
                <a:latin typeface="Times"/>
                <a:cs typeface="Times"/>
              </a:rPr>
              <a:t>trends in the animal industry and how they </a:t>
            </a:r>
            <a:r>
              <a:rPr lang="en-US" dirty="0" smtClean="0">
                <a:latin typeface="Times"/>
                <a:cs typeface="Times"/>
              </a:rPr>
              <a:t>affect </a:t>
            </a:r>
            <a:r>
              <a:rPr lang="en-US" dirty="0">
                <a:latin typeface="Times"/>
                <a:cs typeface="Times"/>
              </a:rPr>
              <a:t>the job market</a:t>
            </a:r>
          </a:p>
        </p:txBody>
      </p:sp>
      <p:sp>
        <p:nvSpPr>
          <p:cNvPr id="5" name="TextBox 4"/>
          <p:cNvSpPr txBox="1"/>
          <p:nvPr/>
        </p:nvSpPr>
        <p:spPr>
          <a:xfrm rot="20231648">
            <a:off x="139700" y="208280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Engravers MT"/>
                <a:cs typeface="Engravers MT"/>
              </a:rPr>
              <a:t>IF…</a:t>
            </a:r>
            <a:endParaRPr lang="en-US" sz="36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6" name="TextBox 5"/>
          <p:cNvSpPr txBox="1"/>
          <p:nvPr/>
        </p:nvSpPr>
        <p:spPr>
          <a:xfrm rot="905567">
            <a:off x="4498076" y="2296983"/>
            <a:ext cx="198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Engravers MT"/>
                <a:cs typeface="Engravers MT"/>
              </a:rPr>
              <a:t>then…</a:t>
            </a:r>
            <a:endParaRPr lang="en-US" sz="28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152" y="1869296"/>
            <a:ext cx="2869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New dietetic research shows benefits of consuming white meat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4897" y="1871694"/>
            <a:ext cx="2869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Pork Producers will hire dieticians and marketers to educate public about benefits of consuming pork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 rot="20231648">
            <a:off x="103107" y="3901080"/>
            <a:ext cx="138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Engravers MT"/>
                <a:cs typeface="Engravers MT"/>
              </a:rPr>
              <a:t>IF…</a:t>
            </a:r>
            <a:endParaRPr lang="en-US" sz="36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10" name="TextBox 9"/>
          <p:cNvSpPr txBox="1"/>
          <p:nvPr/>
        </p:nvSpPr>
        <p:spPr>
          <a:xfrm rot="905567">
            <a:off x="4461483" y="4115263"/>
            <a:ext cx="198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Engravers MT"/>
                <a:cs typeface="Engravers MT"/>
              </a:rPr>
              <a:t>then…</a:t>
            </a:r>
            <a:endParaRPr lang="en-US" sz="2800" dirty="0">
              <a:solidFill>
                <a:srgbClr val="0000FF"/>
              </a:solidFill>
              <a:latin typeface="Engravers MT"/>
              <a:cs typeface="Engravers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8559" y="3687576"/>
            <a:ext cx="2869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Dairy products are socially targeted as ‘bad’ because of their fat content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304" y="3791574"/>
            <a:ext cx="2869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Dairy producers will invest in marketers and educators to teach of the nutritional benefits of low fat dairy products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52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Plan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65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"/>
                <a:cs typeface="Times"/>
              </a:rPr>
              <a:t>Plan for your education</a:t>
            </a:r>
            <a:endParaRPr lang="en-US" sz="3200" dirty="0" smtClean="0">
              <a:latin typeface="Times"/>
              <a:cs typeface="Times"/>
            </a:endParaRPr>
          </a:p>
          <a:p>
            <a:pPr lvl="1"/>
            <a:r>
              <a:rPr lang="en-US" sz="3200" dirty="0" smtClean="0">
                <a:latin typeface="Times"/>
                <a:cs typeface="Times"/>
              </a:rPr>
              <a:t>Prepare financially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 Develop </a:t>
            </a:r>
            <a:r>
              <a:rPr lang="en-US" dirty="0">
                <a:latin typeface="Times"/>
                <a:cs typeface="Times"/>
              </a:rPr>
              <a:t>a career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4495800"/>
            <a:ext cx="1752600" cy="889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3860800"/>
            <a:ext cx="1752600" cy="1524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3175000"/>
            <a:ext cx="1752600" cy="2209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2489200"/>
            <a:ext cx="1752600" cy="2895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2800" y="1752600"/>
            <a:ext cx="1752600" cy="3632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800" y="4491336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On the job or technical school training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5800" y="4034135"/>
            <a:ext cx="172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Associate’s Degree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(2 years)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0" y="3572470"/>
            <a:ext cx="172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Bachelor’s Degree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(4 years)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1000" y="2937470"/>
            <a:ext cx="172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Master’s </a:t>
            </a: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Degree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(6 years)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3600" y="2251670"/>
            <a:ext cx="172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Doctorate</a:t>
            </a: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Degree</a:t>
            </a:r>
          </a:p>
          <a:p>
            <a:pPr algn="ctr"/>
            <a:r>
              <a:rPr lang="en-US" dirty="0" smtClean="0">
                <a:latin typeface="Times"/>
                <a:cs typeface="Times"/>
              </a:rPr>
              <a:t>(8= years)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058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Plan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165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"/>
                <a:cs typeface="Times"/>
              </a:rPr>
              <a:t>Get experience early</a:t>
            </a:r>
          </a:p>
          <a:p>
            <a:pPr lvl="1"/>
            <a:r>
              <a:rPr lang="en-US" sz="3600" dirty="0" smtClean="0">
                <a:latin typeface="Times"/>
                <a:cs typeface="Times"/>
              </a:rPr>
              <a:t>Internships</a:t>
            </a:r>
          </a:p>
          <a:p>
            <a:pPr lvl="1"/>
            <a:r>
              <a:rPr lang="en-US" sz="3600" dirty="0" smtClean="0">
                <a:latin typeface="Times"/>
                <a:cs typeface="Times"/>
              </a:rPr>
              <a:t>Entry level jobs in related fields</a:t>
            </a:r>
          </a:p>
          <a:p>
            <a:pPr lvl="1"/>
            <a:r>
              <a:rPr lang="en-US" sz="3600" dirty="0" smtClean="0">
                <a:latin typeface="Times"/>
                <a:cs typeface="Times"/>
              </a:rPr>
              <a:t>Career Development Events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C.  Develop </a:t>
            </a:r>
            <a:r>
              <a:rPr lang="en-US" dirty="0">
                <a:latin typeface="Times"/>
                <a:cs typeface="Times"/>
              </a:rPr>
              <a:t>a career plan</a:t>
            </a:r>
          </a:p>
        </p:txBody>
      </p:sp>
    </p:spTree>
    <p:extLst>
      <p:ext uri="{BB962C8B-B14F-4D97-AF65-F5344CB8AC3E}">
        <p14:creationId xmlns:p14="http://schemas.microsoft.com/office/powerpoint/2010/main" val="15232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Meal Career Web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399"/>
            <a:ext cx="8229600" cy="307340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"/>
                <a:cs typeface="Times"/>
              </a:rPr>
              <a:t>Group 1- Breakfast (Eggs, Bacon, Toast)</a:t>
            </a:r>
          </a:p>
          <a:p>
            <a:r>
              <a:rPr lang="en-US" sz="2400" dirty="0">
                <a:latin typeface="Times"/>
                <a:cs typeface="Times"/>
              </a:rPr>
              <a:t>Group 2- Breakfast (Pancakes, Orange Juice, Sausage)</a:t>
            </a:r>
          </a:p>
          <a:p>
            <a:r>
              <a:rPr lang="en-US" sz="2400" dirty="0">
                <a:latin typeface="Times"/>
                <a:cs typeface="Times"/>
              </a:rPr>
              <a:t>Group 3- Lunch (Pizza)</a:t>
            </a:r>
          </a:p>
          <a:p>
            <a:r>
              <a:rPr lang="en-US" sz="2400" dirty="0">
                <a:latin typeface="Times"/>
                <a:cs typeface="Times"/>
              </a:rPr>
              <a:t>Group 4- Lunch ( Turkey Sandwich, apple, corn chips)</a:t>
            </a:r>
          </a:p>
          <a:p>
            <a:r>
              <a:rPr lang="en-US" sz="2400" dirty="0">
                <a:latin typeface="Times"/>
                <a:cs typeface="Times"/>
              </a:rPr>
              <a:t>Group 5- Dinner (Pork Chops, Mashed Potatoes, Green Salad)</a:t>
            </a:r>
          </a:p>
          <a:p>
            <a:r>
              <a:rPr lang="en-US" sz="2400" dirty="0">
                <a:latin typeface="Times"/>
                <a:cs typeface="Times"/>
              </a:rPr>
              <a:t>Group 6- Dinner (Enchiladas, Corn, Rice)</a:t>
            </a:r>
          </a:p>
          <a:p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752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16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Production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Works directly with breeding and raising animals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Most traditional career in animal science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Farmers &amp; ranchers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</p:spTree>
    <p:extLst>
      <p:ext uri="{BB962C8B-B14F-4D97-AF65-F5344CB8AC3E}">
        <p14:creationId xmlns:p14="http://schemas.microsoft.com/office/powerpoint/2010/main" val="2872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86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23066"/>
            <a:ext cx="2463800" cy="164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1287894"/>
            <a:ext cx="2501900" cy="1666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87894"/>
            <a:ext cx="2221687" cy="1666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G_20131109_125201_33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25555"/>
          <a:stretch/>
        </p:blipFill>
        <p:spPr>
          <a:xfrm>
            <a:off x="6807201" y="2291971"/>
            <a:ext cx="2175018" cy="1873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Connector 9"/>
          <p:cNvCxnSpPr>
            <a:endCxn id="3" idx="0"/>
          </p:cNvCxnSpPr>
          <p:nvPr/>
        </p:nvCxnSpPr>
        <p:spPr>
          <a:xfrm>
            <a:off x="2260600" y="3937000"/>
            <a:ext cx="2311400" cy="635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0"/>
          </p:cNvCxnSpPr>
          <p:nvPr/>
        </p:nvCxnSpPr>
        <p:spPr>
          <a:xfrm>
            <a:off x="3429000" y="2954159"/>
            <a:ext cx="1143000" cy="16178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0"/>
          </p:cNvCxnSpPr>
          <p:nvPr/>
        </p:nvCxnSpPr>
        <p:spPr>
          <a:xfrm flipV="1">
            <a:off x="4572000" y="2954160"/>
            <a:ext cx="1219200" cy="161784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0"/>
            <a:endCxn id="8" idx="3"/>
          </p:cNvCxnSpPr>
          <p:nvPr/>
        </p:nvCxnSpPr>
        <p:spPr>
          <a:xfrm flipV="1">
            <a:off x="4572000" y="3891213"/>
            <a:ext cx="2553725" cy="6807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868197">
            <a:off x="2195507" y="3863945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Dairy Farmer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 rot="3389682">
            <a:off x="3008307" y="3460761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Cattle Rancher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 rot="18378042">
            <a:off x="3949621" y="3379547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Horse Breeder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 rot="20757877">
            <a:off x="4714338" y="3838545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Sheep Farmer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513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16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Sales &amp; Marketing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Sells animals &amp; their products produced by farmers &amp; ranchers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Develops advertising to promote agricultural products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Sells products to farmers and ranchers</a:t>
            </a:r>
          </a:p>
          <a:p>
            <a:pPr lvl="1"/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</p:spTree>
    <p:extLst>
      <p:ext uri="{BB962C8B-B14F-4D97-AF65-F5344CB8AC3E}">
        <p14:creationId xmlns:p14="http://schemas.microsoft.com/office/powerpoint/2010/main" val="36486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2" y="2396193"/>
            <a:ext cx="2461548" cy="1742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749799"/>
            <a:ext cx="8229600" cy="812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Sales &amp; Marketing</a:t>
            </a:r>
          </a:p>
          <a:p>
            <a:pPr marL="457200" lvl="1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2954159"/>
            <a:ext cx="1143000" cy="161784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72000" y="2832418"/>
            <a:ext cx="1403924" cy="173958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3867826"/>
            <a:ext cx="2861503" cy="70417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868197">
            <a:off x="2103279" y="3880127"/>
            <a:ext cx="252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Equipment Salesman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 rot="3389682">
            <a:off x="3008307" y="3460761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Feed Salesman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18378042">
            <a:off x="3975021" y="3344136"/>
            <a:ext cx="23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Marketing Director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20710032">
            <a:off x="4527879" y="3808993"/>
            <a:ext cx="29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Graphic/Video Designer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60600" y="3937000"/>
            <a:ext cx="2311400" cy="635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44" y="1239838"/>
            <a:ext cx="2286000" cy="1712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31786"/>
            <a:ext cx="2311400" cy="1386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244600"/>
            <a:ext cx="2353503" cy="1612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65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16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Services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Provides services to farmers and ranchers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Ensures safety of animal derived products</a:t>
            </a:r>
          </a:p>
          <a:p>
            <a:pPr lvl="1"/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</p:spTree>
    <p:extLst>
      <p:ext uri="{BB962C8B-B14F-4D97-AF65-F5344CB8AC3E}">
        <p14:creationId xmlns:p14="http://schemas.microsoft.com/office/powerpoint/2010/main" val="19249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Career Clusters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97399"/>
            <a:ext cx="8229600" cy="838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009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Services</a:t>
            </a:r>
          </a:p>
          <a:p>
            <a:pPr marL="457200" lvl="1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1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Times"/>
                <a:cs typeface="Times"/>
              </a:rPr>
              <a:t>Identify career clusters within the animal science industry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82356" y="2819400"/>
            <a:ext cx="1298111" cy="17526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72000" y="2954160"/>
            <a:ext cx="1219200" cy="161784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3891213"/>
            <a:ext cx="2553725" cy="6807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868197">
            <a:off x="2195507" y="3863944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Veterinarian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 rot="3389682">
            <a:off x="2906707" y="3323750"/>
            <a:ext cx="23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Breeding Services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18378042">
            <a:off x="3949621" y="3394936"/>
            <a:ext cx="232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Health Inspector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20757877">
            <a:off x="4500852" y="3910223"/>
            <a:ext cx="232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Brand Inspector</a:t>
            </a:r>
            <a:endParaRPr lang="en-US" sz="2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69067" y="3937000"/>
            <a:ext cx="2311400" cy="635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" y="2649776"/>
            <a:ext cx="2735911" cy="1820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67" y="1267931"/>
            <a:ext cx="2808088" cy="1551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1295400"/>
            <a:ext cx="2527300" cy="1681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126" y="2683523"/>
            <a:ext cx="2545902" cy="1673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91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929</Words>
  <Application>Microsoft Macintosh PowerPoint</Application>
  <PresentationFormat>On-screen Show (4:3)</PresentationFormat>
  <Paragraphs>172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Careers  in Animal Science</vt:lpstr>
      <vt:lpstr>Meal Career Web</vt:lpstr>
      <vt:lpstr>Meal Career Web</vt:lpstr>
      <vt:lpstr>Career Clusters</vt:lpstr>
      <vt:lpstr>Career Clusters</vt:lpstr>
      <vt:lpstr>Career Clusters</vt:lpstr>
      <vt:lpstr>Career Clusters</vt:lpstr>
      <vt:lpstr>Career Clusters</vt:lpstr>
      <vt:lpstr>Career Clusters</vt:lpstr>
      <vt:lpstr>Career Clusters</vt:lpstr>
      <vt:lpstr>Career Clusters</vt:lpstr>
      <vt:lpstr>Career Clusters</vt:lpstr>
      <vt:lpstr>Career Clusters</vt:lpstr>
      <vt:lpstr>Trends</vt:lpstr>
      <vt:lpstr>Trends</vt:lpstr>
      <vt:lpstr>Trends</vt:lpstr>
      <vt:lpstr>Trends</vt:lpstr>
      <vt:lpstr>Trends</vt:lpstr>
      <vt:lpstr>Trends</vt:lpstr>
      <vt:lpstr>Trends</vt:lpstr>
      <vt:lpstr>Trends</vt:lpstr>
      <vt:lpstr>Career Plan</vt:lpstr>
      <vt:lpstr>Career Plan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Animal Science</dc:title>
  <dc:creator>Andrea Clark</dc:creator>
  <cp:lastModifiedBy>Andrea Clark</cp:lastModifiedBy>
  <cp:revision>49</cp:revision>
  <cp:lastPrinted>2013-12-17T00:13:47Z</cp:lastPrinted>
  <dcterms:created xsi:type="dcterms:W3CDTF">2013-12-16T20:50:54Z</dcterms:created>
  <dcterms:modified xsi:type="dcterms:W3CDTF">2013-12-18T21:09:56Z</dcterms:modified>
</cp:coreProperties>
</file>