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59" r:id="rId3"/>
    <p:sldId id="261" r:id="rId4"/>
    <p:sldId id="258" r:id="rId5"/>
    <p:sldId id="260" r:id="rId6"/>
    <p:sldId id="332" r:id="rId7"/>
    <p:sldId id="262" r:id="rId8"/>
    <p:sldId id="335" r:id="rId9"/>
    <p:sldId id="263" r:id="rId10"/>
    <p:sldId id="295" r:id="rId11"/>
    <p:sldId id="285" r:id="rId12"/>
    <p:sldId id="265" r:id="rId13"/>
    <p:sldId id="291" r:id="rId14"/>
    <p:sldId id="276" r:id="rId15"/>
    <p:sldId id="278" r:id="rId16"/>
    <p:sldId id="266" r:id="rId17"/>
    <p:sldId id="333" r:id="rId18"/>
    <p:sldId id="334" r:id="rId19"/>
    <p:sldId id="286" r:id="rId20"/>
    <p:sldId id="264" r:id="rId21"/>
    <p:sldId id="296" r:id="rId22"/>
    <p:sldId id="290" r:id="rId23"/>
    <p:sldId id="267" r:id="rId24"/>
    <p:sldId id="268" r:id="rId25"/>
    <p:sldId id="269" r:id="rId26"/>
    <p:sldId id="277" r:id="rId27"/>
    <p:sldId id="270" r:id="rId28"/>
    <p:sldId id="271" r:id="rId29"/>
    <p:sldId id="279" r:id="rId30"/>
    <p:sldId id="280" r:id="rId31"/>
    <p:sldId id="272" r:id="rId32"/>
    <p:sldId id="331" r:id="rId33"/>
    <p:sldId id="289" r:id="rId34"/>
    <p:sldId id="283" r:id="rId35"/>
    <p:sldId id="284" r:id="rId36"/>
    <p:sldId id="281" r:id="rId37"/>
    <p:sldId id="339" r:id="rId38"/>
    <p:sldId id="336" r:id="rId39"/>
    <p:sldId id="337" r:id="rId40"/>
    <p:sldId id="282" r:id="rId41"/>
    <p:sldId id="328" r:id="rId42"/>
    <p:sldId id="329" r:id="rId43"/>
    <p:sldId id="274" r:id="rId44"/>
    <p:sldId id="297" r:id="rId45"/>
    <p:sldId id="298" r:id="rId46"/>
    <p:sldId id="299" r:id="rId47"/>
    <p:sldId id="300" r:id="rId48"/>
    <p:sldId id="301" r:id="rId49"/>
    <p:sldId id="302" r:id="rId50"/>
    <p:sldId id="303" r:id="rId51"/>
    <p:sldId id="304" r:id="rId52"/>
    <p:sldId id="338" r:id="rId53"/>
    <p:sldId id="308" r:id="rId54"/>
    <p:sldId id="313" r:id="rId55"/>
    <p:sldId id="314" r:id="rId56"/>
    <p:sldId id="315" r:id="rId57"/>
    <p:sldId id="312" r:id="rId58"/>
    <p:sldId id="287" r:id="rId59"/>
    <p:sldId id="305" r:id="rId60"/>
    <p:sldId id="307" r:id="rId61"/>
    <p:sldId id="306" r:id="rId62"/>
    <p:sldId id="326" r:id="rId63"/>
    <p:sldId id="327" r:id="rId64"/>
    <p:sldId id="288" r:id="rId65"/>
    <p:sldId id="309" r:id="rId66"/>
    <p:sldId id="310" r:id="rId67"/>
    <p:sldId id="316" r:id="rId68"/>
    <p:sldId id="311" r:id="rId69"/>
    <p:sldId id="319" r:id="rId70"/>
    <p:sldId id="320" r:id="rId71"/>
    <p:sldId id="275" r:id="rId72"/>
    <p:sldId id="325" r:id="rId73"/>
    <p:sldId id="321" r:id="rId74"/>
    <p:sldId id="322" r:id="rId75"/>
    <p:sldId id="323" r:id="rId76"/>
    <p:sldId id="324" r:id="rId77"/>
    <p:sldId id="330" r:id="rId78"/>
    <p:sldId id="341" r:id="rId79"/>
    <p:sldId id="342" r:id="rId80"/>
    <p:sldId id="343" r:id="rId81"/>
    <p:sldId id="344" r:id="rId82"/>
    <p:sldId id="345" r:id="rId83"/>
    <p:sldId id="346" r:id="rId84"/>
    <p:sldId id="347" r:id="rId85"/>
    <p:sldId id="348" r:id="rId86"/>
    <p:sldId id="349" r:id="rId87"/>
    <p:sldId id="340" r:id="rId88"/>
    <p:sldId id="292" r:id="rId89"/>
    <p:sldId id="293" r:id="rId90"/>
    <p:sldId id="294"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071" autoAdjust="0"/>
  </p:normalViewPr>
  <p:slideViewPr>
    <p:cSldViewPr>
      <p:cViewPr varScale="1">
        <p:scale>
          <a:sx n="79" d="100"/>
          <a:sy n="79" d="100"/>
        </p:scale>
        <p:origin x="-64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5CBCA5E-0D34-4F17-A767-54CE39C9E55A}" type="datetimeFigureOut">
              <a:rPr lang="en-US" smtClean="0"/>
              <a:pPr/>
              <a:t>5/25/2012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B306BF4-A355-47F8-8825-7564582877EF}" type="slidenum">
              <a:rPr lang="en-US" smtClean="0"/>
              <a:pPr/>
              <a:t>‹#›</a:t>
            </a:fld>
            <a:endParaRPr lang="en-US"/>
          </a:p>
        </p:txBody>
      </p:sp>
    </p:spTree>
    <p:extLst>
      <p:ext uri="{BB962C8B-B14F-4D97-AF65-F5344CB8AC3E}">
        <p14:creationId xmlns:p14="http://schemas.microsoft.com/office/powerpoint/2010/main" val="1962086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83B8E97-35AF-4DD8-B598-037B192FAAA5}" type="datetimeFigureOut">
              <a:rPr lang="en-US" smtClean="0"/>
              <a:pPr/>
              <a:t>5/25/2012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2DE0F32-2BF1-49B4-8639-1B4E86BF2832}" type="slidenum">
              <a:rPr lang="en-US" smtClean="0"/>
              <a:pPr/>
              <a:t>‹#›</a:t>
            </a:fld>
            <a:endParaRPr lang="en-US"/>
          </a:p>
        </p:txBody>
      </p:sp>
    </p:spTree>
    <p:extLst>
      <p:ext uri="{BB962C8B-B14F-4D97-AF65-F5344CB8AC3E}">
        <p14:creationId xmlns:p14="http://schemas.microsoft.com/office/powerpoint/2010/main" val="244722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lesson</a:t>
            </a:r>
            <a:r>
              <a:rPr lang="en-US" baseline="0" dirty="0" smtClean="0"/>
              <a:t> by brainstorming reasons of why it’s necessary to reproduce plants.  Start discussion with only the question on the screen.  Eventually add the pictures of the empty greenhouse and garden.  Guide discussion to help students realize they would not have a food supply without the practice of plant reproduction.</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a:t>
            </a:fld>
            <a:endParaRPr lang="en-US"/>
          </a:p>
        </p:txBody>
      </p:sp>
    </p:spTree>
    <p:extLst>
      <p:ext uri="{BB962C8B-B14F-4D97-AF65-F5344CB8AC3E}">
        <p14:creationId xmlns:p14="http://schemas.microsoft.com/office/powerpoint/2010/main" val="246353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quick break</a:t>
            </a:r>
            <a:r>
              <a:rPr lang="en-US" baseline="0" dirty="0" smtClean="0"/>
              <a:t> from notes, have a competition to see if your students can name any of the seeds pictured.  1-Sunflower, 2-Lobelia, 3-Lupine, 4-Gaillardia</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19</a:t>
            </a:fld>
            <a:endParaRPr lang="en-US"/>
          </a:p>
        </p:txBody>
      </p:sp>
    </p:spTree>
    <p:extLst>
      <p:ext uri="{BB962C8B-B14F-4D97-AF65-F5344CB8AC3E}">
        <p14:creationId xmlns:p14="http://schemas.microsoft.com/office/powerpoint/2010/main" val="333951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transition from seeds to spores, ask these 2 questions</a:t>
            </a:r>
            <a:r>
              <a:rPr lang="en-US" baseline="0" dirty="0" smtClean="0"/>
              <a:t> to have students start thinking of other ways plant reproduce.</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23</a:t>
            </a:fld>
            <a:endParaRPr lang="en-US"/>
          </a:p>
        </p:txBody>
      </p:sp>
    </p:spTree>
    <p:extLst>
      <p:ext uri="{BB962C8B-B14F-4D97-AF65-F5344CB8AC3E}">
        <p14:creationId xmlns:p14="http://schemas.microsoft.com/office/powerpoint/2010/main" val="294220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29</a:t>
            </a:fld>
            <a:endParaRPr lang="en-US"/>
          </a:p>
        </p:txBody>
      </p:sp>
    </p:spTree>
    <p:extLst>
      <p:ext uri="{BB962C8B-B14F-4D97-AF65-F5344CB8AC3E}">
        <p14:creationId xmlns:p14="http://schemas.microsoft.com/office/powerpoint/2010/main" val="270124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30</a:t>
            </a:fld>
            <a:endParaRPr lang="en-US"/>
          </a:p>
        </p:txBody>
      </p:sp>
    </p:spTree>
    <p:extLst>
      <p:ext uri="{BB962C8B-B14F-4D97-AF65-F5344CB8AC3E}">
        <p14:creationId xmlns:p14="http://schemas.microsoft.com/office/powerpoint/2010/main" val="270124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43</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44</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45</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3</a:t>
            </a:fld>
            <a:endParaRPr lang="en-US"/>
          </a:p>
        </p:txBody>
      </p:sp>
    </p:spTree>
    <p:extLst>
      <p:ext uri="{BB962C8B-B14F-4D97-AF65-F5344CB8AC3E}">
        <p14:creationId xmlns:p14="http://schemas.microsoft.com/office/powerpoint/2010/main" val="276040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46</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47</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48</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49</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50</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51</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52</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53</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54</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55</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 out guided notes</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4</a:t>
            </a:fld>
            <a:endParaRPr lang="en-US"/>
          </a:p>
        </p:txBody>
      </p:sp>
    </p:spTree>
    <p:extLst>
      <p:ext uri="{BB962C8B-B14F-4D97-AF65-F5344CB8AC3E}">
        <p14:creationId xmlns:p14="http://schemas.microsoft.com/office/powerpoint/2010/main" val="2521435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56</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“Cuttings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57</a:t>
            </a:fld>
            <a:endParaRPr lang="en-US"/>
          </a:p>
        </p:txBody>
      </p:sp>
    </p:spTree>
    <p:extLst>
      <p:ext uri="{BB962C8B-B14F-4D97-AF65-F5344CB8AC3E}">
        <p14:creationId xmlns:p14="http://schemas.microsoft.com/office/powerpoint/2010/main" val="3499072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goes with the Division/Separation lab</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58</a:t>
            </a:fld>
            <a:endParaRPr lang="en-US"/>
          </a:p>
        </p:txBody>
      </p:sp>
    </p:spTree>
    <p:extLst>
      <p:ext uri="{BB962C8B-B14F-4D97-AF65-F5344CB8AC3E}">
        <p14:creationId xmlns:p14="http://schemas.microsoft.com/office/powerpoint/2010/main" val="1802501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a:t>
            </a:r>
            <a:r>
              <a:rPr lang="en-US" baseline="0" dirty="0" smtClean="0"/>
              <a:t> goes with the Division/Separation lab</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59</a:t>
            </a:fld>
            <a:endParaRPr lang="en-US"/>
          </a:p>
        </p:txBody>
      </p:sp>
    </p:spTree>
    <p:extLst>
      <p:ext uri="{BB962C8B-B14F-4D97-AF65-F5344CB8AC3E}">
        <p14:creationId xmlns:p14="http://schemas.microsoft.com/office/powerpoint/2010/main" val="733043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a:t>
            </a:r>
            <a:r>
              <a:rPr lang="en-US" baseline="0" dirty="0" smtClean="0"/>
              <a:t> goes with the Division/Separation lab</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60</a:t>
            </a:fld>
            <a:endParaRPr lang="en-US"/>
          </a:p>
        </p:txBody>
      </p:sp>
    </p:spTree>
    <p:extLst>
      <p:ext uri="{BB962C8B-B14F-4D97-AF65-F5344CB8AC3E}">
        <p14:creationId xmlns:p14="http://schemas.microsoft.com/office/powerpoint/2010/main" val="3516087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a:t>
            </a:r>
            <a:r>
              <a:rPr lang="en-US" baseline="0" dirty="0" smtClean="0"/>
              <a:t> goes with the Division/Separation lab</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61</a:t>
            </a:fld>
            <a:endParaRPr lang="en-US"/>
          </a:p>
        </p:txBody>
      </p:sp>
    </p:spTree>
    <p:extLst>
      <p:ext uri="{BB962C8B-B14F-4D97-AF65-F5344CB8AC3E}">
        <p14:creationId xmlns:p14="http://schemas.microsoft.com/office/powerpoint/2010/main" val="2965689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a:t>
            </a:r>
            <a:r>
              <a:rPr lang="en-US" baseline="0" dirty="0" smtClean="0"/>
              <a:t> goes with the Division/Separation lab</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62</a:t>
            </a:fld>
            <a:endParaRPr lang="en-US"/>
          </a:p>
        </p:txBody>
      </p:sp>
    </p:spTree>
    <p:extLst>
      <p:ext uri="{BB962C8B-B14F-4D97-AF65-F5344CB8AC3E}">
        <p14:creationId xmlns:p14="http://schemas.microsoft.com/office/powerpoint/2010/main" val="2965689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a:t>
            </a:r>
            <a:r>
              <a:rPr lang="en-US" baseline="0" dirty="0" smtClean="0"/>
              <a:t> goes with the Division/Separation lab</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63</a:t>
            </a:fld>
            <a:endParaRPr lang="en-US"/>
          </a:p>
        </p:txBody>
      </p:sp>
    </p:spTree>
    <p:extLst>
      <p:ext uri="{BB962C8B-B14F-4D97-AF65-F5344CB8AC3E}">
        <p14:creationId xmlns:p14="http://schemas.microsoft.com/office/powerpoint/2010/main" val="2965689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Layering</a:t>
            </a:r>
            <a:r>
              <a:rPr lang="en-US" baseline="0" dirty="0" smtClean="0"/>
              <a:t> Lab Sheet</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64</a:t>
            </a:fld>
            <a:endParaRPr lang="en-US"/>
          </a:p>
        </p:txBody>
      </p:sp>
    </p:spTree>
    <p:extLst>
      <p:ext uri="{BB962C8B-B14F-4D97-AF65-F5344CB8AC3E}">
        <p14:creationId xmlns:p14="http://schemas.microsoft.com/office/powerpoint/2010/main" val="275811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goes with the Layering</a:t>
            </a:r>
            <a:r>
              <a:rPr lang="en-US" baseline="0" dirty="0" smtClean="0"/>
              <a:t> Lab Sheet</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65</a:t>
            </a:fld>
            <a:endParaRPr lang="en-US"/>
          </a:p>
        </p:txBody>
      </p:sp>
    </p:spTree>
    <p:extLst>
      <p:ext uri="{BB962C8B-B14F-4D97-AF65-F5344CB8AC3E}">
        <p14:creationId xmlns:p14="http://schemas.microsoft.com/office/powerpoint/2010/main" val="260060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example of sexual reproduction in animals to help students recall</a:t>
            </a:r>
            <a:r>
              <a:rPr lang="en-US" baseline="0" dirty="0" smtClean="0"/>
              <a:t> a familiar example that they SHOULD already know about sexual reproduction.</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5</a:t>
            </a:fld>
            <a:endParaRPr lang="en-US"/>
          </a:p>
        </p:txBody>
      </p:sp>
    </p:spTree>
    <p:extLst>
      <p:ext uri="{BB962C8B-B14F-4D97-AF65-F5344CB8AC3E}">
        <p14:creationId xmlns:p14="http://schemas.microsoft.com/office/powerpoint/2010/main" val="336420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goes with the Layering</a:t>
            </a:r>
            <a:r>
              <a:rPr lang="en-US" baseline="0" dirty="0" smtClean="0"/>
              <a:t> Lab Sheet</a:t>
            </a:r>
            <a:endParaRPr lang="en-US"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66</a:t>
            </a:fld>
            <a:endParaRPr lang="en-US"/>
          </a:p>
        </p:txBody>
      </p:sp>
    </p:spTree>
    <p:extLst>
      <p:ext uri="{BB962C8B-B14F-4D97-AF65-F5344CB8AC3E}">
        <p14:creationId xmlns:p14="http://schemas.microsoft.com/office/powerpoint/2010/main" val="2576263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goes with the Layering</a:t>
            </a:r>
            <a:r>
              <a:rPr lang="en-US" baseline="0" dirty="0" smtClean="0"/>
              <a:t> Lab Sheet</a:t>
            </a:r>
            <a:endParaRPr lang="en-US"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67</a:t>
            </a:fld>
            <a:endParaRPr lang="en-US"/>
          </a:p>
        </p:txBody>
      </p:sp>
    </p:spTree>
    <p:extLst>
      <p:ext uri="{BB962C8B-B14F-4D97-AF65-F5344CB8AC3E}">
        <p14:creationId xmlns:p14="http://schemas.microsoft.com/office/powerpoint/2010/main" val="2814182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goes with the Layering</a:t>
            </a:r>
            <a:r>
              <a:rPr lang="en-US" baseline="0" dirty="0" smtClean="0"/>
              <a:t> Lab Sheet</a:t>
            </a:r>
            <a:endParaRPr lang="en-US" dirty="0" smtClean="0"/>
          </a:p>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68</a:t>
            </a:fld>
            <a:endParaRPr lang="en-US"/>
          </a:p>
        </p:txBody>
      </p:sp>
    </p:spTree>
    <p:extLst>
      <p:ext uri="{BB962C8B-B14F-4D97-AF65-F5344CB8AC3E}">
        <p14:creationId xmlns:p14="http://schemas.microsoft.com/office/powerpoint/2010/main" val="2912996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72</a:t>
            </a:fld>
            <a:endParaRPr lang="en-US"/>
          </a:p>
        </p:txBody>
      </p:sp>
    </p:spTree>
    <p:extLst>
      <p:ext uri="{BB962C8B-B14F-4D97-AF65-F5344CB8AC3E}">
        <p14:creationId xmlns:p14="http://schemas.microsoft.com/office/powerpoint/2010/main" val="350443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same principles of</a:t>
            </a:r>
            <a:r>
              <a:rPr lang="en-US" baseline="0" dirty="0" smtClean="0"/>
              <a:t> sexual reproduction in animals and relate it to plants.</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6</a:t>
            </a:fld>
            <a:endParaRPr lang="en-US"/>
          </a:p>
        </p:txBody>
      </p:sp>
    </p:spTree>
    <p:extLst>
      <p:ext uri="{BB962C8B-B14F-4D97-AF65-F5344CB8AC3E}">
        <p14:creationId xmlns:p14="http://schemas.microsoft.com/office/powerpoint/2010/main" val="27604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draw</a:t>
            </a:r>
            <a:r>
              <a:rPr lang="en-US" baseline="0" dirty="0" smtClean="0"/>
              <a:t> on prior knowledge by asking them what method THEY THINK is most common in reproducing plants.</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9</a:t>
            </a:fld>
            <a:endParaRPr lang="en-US"/>
          </a:p>
        </p:txBody>
      </p:sp>
    </p:spTree>
    <p:extLst>
      <p:ext uri="{BB962C8B-B14F-4D97-AF65-F5344CB8AC3E}">
        <p14:creationId xmlns:p14="http://schemas.microsoft.com/office/powerpoint/2010/main" val="94076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where seeds</a:t>
            </a:r>
            <a:r>
              <a:rPr lang="en-US" baseline="0" dirty="0" smtClean="0"/>
              <a:t> come from.  They should already know flower structures.  </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11</a:t>
            </a:fld>
            <a:endParaRPr lang="en-US"/>
          </a:p>
        </p:txBody>
      </p:sp>
    </p:spTree>
    <p:extLst>
      <p:ext uri="{BB962C8B-B14F-4D97-AF65-F5344CB8AC3E}">
        <p14:creationId xmlns:p14="http://schemas.microsoft.com/office/powerpoint/2010/main" val="117036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example of the Delphinium flower showing the life cycle of the flower.</a:t>
            </a:r>
            <a:r>
              <a:rPr lang="en-US" baseline="0" dirty="0" smtClean="0"/>
              <a:t>  For more pictures and examples of flowers, seed pods, and seeds, go to www.theseedbasket.com</a:t>
            </a:r>
          </a:p>
        </p:txBody>
      </p:sp>
      <p:sp>
        <p:nvSpPr>
          <p:cNvPr id="4" name="Slide Number Placeholder 3"/>
          <p:cNvSpPr>
            <a:spLocks noGrp="1"/>
          </p:cNvSpPr>
          <p:nvPr>
            <p:ph type="sldNum" sz="quarter" idx="10"/>
          </p:nvPr>
        </p:nvSpPr>
        <p:spPr/>
        <p:txBody>
          <a:bodyPr/>
          <a:lstStyle/>
          <a:p>
            <a:fld id="{42DE0F32-2BF1-49B4-8639-1B4E86BF2832}" type="slidenum">
              <a:rPr lang="en-US" smtClean="0"/>
              <a:pPr/>
              <a:t>12</a:t>
            </a:fld>
            <a:endParaRPr lang="en-US"/>
          </a:p>
        </p:txBody>
      </p:sp>
    </p:spTree>
    <p:extLst>
      <p:ext uri="{BB962C8B-B14F-4D97-AF65-F5344CB8AC3E}">
        <p14:creationId xmlns:p14="http://schemas.microsoft.com/office/powerpoint/2010/main" val="31194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 &amp; Farm Highlight:</a:t>
            </a:r>
            <a:r>
              <a:rPr lang="en-US" baseline="0" dirty="0" smtClean="0"/>
              <a:t>  Show students the </a:t>
            </a:r>
            <a:r>
              <a:rPr lang="en-US" baseline="0" dirty="0" err="1" smtClean="0"/>
              <a:t>Youtube</a:t>
            </a:r>
            <a:r>
              <a:rPr lang="en-US" baseline="0" dirty="0" smtClean="0"/>
              <a:t> video about “The Flower Fields” in California.  The video clip tells about the farm, which primarily grows ranunculus.  Stop video clip when they explain how they’ve used selective breeding to improve the flower from having 5 petals to being the much larger, prettier flower that it is now.  You could also talk about some basic Ag Business principles and highlight how the farm has diversified their product by producing the agricultural crop IN ADDITION to being a tourist attraction to see the flowers.  YouTube video: http://www.youtube.com/user/TheFlowerFields#p/u/6/2lsBhENsq34</a:t>
            </a:r>
            <a:endParaRPr lang="en-US" dirty="0"/>
          </a:p>
        </p:txBody>
      </p:sp>
      <p:sp>
        <p:nvSpPr>
          <p:cNvPr id="4" name="Slide Number Placeholder 3"/>
          <p:cNvSpPr>
            <a:spLocks noGrp="1"/>
          </p:cNvSpPr>
          <p:nvPr>
            <p:ph type="sldNum" sz="quarter" idx="10"/>
          </p:nvPr>
        </p:nvSpPr>
        <p:spPr/>
        <p:txBody>
          <a:bodyPr/>
          <a:lstStyle/>
          <a:p>
            <a:fld id="{42DE0F32-2BF1-49B4-8639-1B4E86BF2832}" type="slidenum">
              <a:rPr lang="en-US" smtClean="0"/>
              <a:pPr/>
              <a:t>13</a:t>
            </a:fld>
            <a:endParaRPr lang="en-US"/>
          </a:p>
        </p:txBody>
      </p:sp>
    </p:spTree>
    <p:extLst>
      <p:ext uri="{BB962C8B-B14F-4D97-AF65-F5344CB8AC3E}">
        <p14:creationId xmlns:p14="http://schemas.microsoft.com/office/powerpoint/2010/main" val="182749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B1E056-5292-49FD-8052-2FD8933CDA75}" type="datetimeFigureOut">
              <a:rPr lang="en-US" smtClean="0"/>
              <a:pPr/>
              <a:t>5/25/2012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1464124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1E056-5292-49FD-8052-2FD8933CDA75}" type="datetimeFigureOut">
              <a:rPr lang="en-US" smtClean="0"/>
              <a:pPr/>
              <a:t>5/25/2012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15574152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1E056-5292-49FD-8052-2FD8933CDA75}" type="datetimeFigureOut">
              <a:rPr lang="en-US" smtClean="0"/>
              <a:pPr/>
              <a:t>5/25/2012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23703551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B1E056-5292-49FD-8052-2FD8933CDA75}" type="datetimeFigureOut">
              <a:rPr lang="en-US" smtClean="0"/>
              <a:pPr/>
              <a:t>5/25/2012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3748351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B1E056-5292-49FD-8052-2FD8933CDA75}" type="datetimeFigureOut">
              <a:rPr lang="en-US" smtClean="0"/>
              <a:pPr/>
              <a:t>5/25/2012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302588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B1E056-5292-49FD-8052-2FD8933CDA75}" type="datetimeFigureOut">
              <a:rPr lang="en-US" smtClean="0"/>
              <a:pPr/>
              <a:t>5/25/2012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3004498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B1E056-5292-49FD-8052-2FD8933CDA75}" type="datetimeFigureOut">
              <a:rPr lang="en-US" smtClean="0"/>
              <a:pPr/>
              <a:t>5/25/2012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392563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B1E056-5292-49FD-8052-2FD8933CDA75}" type="datetimeFigureOut">
              <a:rPr lang="en-US" smtClean="0"/>
              <a:pPr/>
              <a:t>5/25/2012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2014655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1E056-5292-49FD-8052-2FD8933CDA75}" type="datetimeFigureOut">
              <a:rPr lang="en-US" smtClean="0"/>
              <a:pPr/>
              <a:t>5/25/2012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18171307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1E056-5292-49FD-8052-2FD8933CDA75}" type="datetimeFigureOut">
              <a:rPr lang="en-US" smtClean="0"/>
              <a:pPr/>
              <a:t>5/25/2012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844239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B1E056-5292-49FD-8052-2FD8933CDA75}" type="datetimeFigureOut">
              <a:rPr lang="en-US" smtClean="0"/>
              <a:pPr/>
              <a:t>5/25/2012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4408A-83B2-47E3-9E25-380DDB6E957A}" type="slidenum">
              <a:rPr lang="en-US" smtClean="0"/>
              <a:pPr/>
              <a:t>‹#›</a:t>
            </a:fld>
            <a:endParaRPr lang="en-US"/>
          </a:p>
        </p:txBody>
      </p:sp>
    </p:spTree>
    <p:extLst>
      <p:ext uri="{BB962C8B-B14F-4D97-AF65-F5344CB8AC3E}">
        <p14:creationId xmlns:p14="http://schemas.microsoft.com/office/powerpoint/2010/main" val="19889070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1E056-5292-49FD-8052-2FD8933CDA75}" type="datetimeFigureOut">
              <a:rPr lang="en-US" smtClean="0"/>
              <a:pPr/>
              <a:t>5/25/2012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4408A-83B2-47E3-9E25-380DDB6E957A}" type="slidenum">
              <a:rPr lang="en-US" smtClean="0"/>
              <a:pPr/>
              <a:t>‹#›</a:t>
            </a:fld>
            <a:endParaRPr lang="en-US"/>
          </a:p>
        </p:txBody>
      </p:sp>
    </p:spTree>
    <p:extLst>
      <p:ext uri="{BB962C8B-B14F-4D97-AF65-F5344CB8AC3E}">
        <p14:creationId xmlns:p14="http://schemas.microsoft.com/office/powerpoint/2010/main" val="134182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theseedbasket.com/wp-content/uploads/2010/01/Delphinium-11.jpg" TargetMode="External"/><Relationship Id="rId5" Type="http://schemas.openxmlformats.org/officeDocument/2006/relationships/image" Target="../media/image16.jpeg"/><Relationship Id="rId4" Type="http://schemas.openxmlformats.org/officeDocument/2006/relationships/hyperlink" Target="http://www.theseedbasket.com/wp-content/uploads/2010/01/Delphinium-Seeds-Copy.jp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user/TheFlowerField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www.theflowerfields.com/hom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6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5.pn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86.jpeg"/><Relationship Id="rId9" Type="http://schemas.openxmlformats.org/officeDocument/2006/relationships/image" Target="../media/image81.jpeg"/></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92.png"/><Relationship Id="rId5" Type="http://schemas.openxmlformats.org/officeDocument/2006/relationships/image" Target="../media/image79.jpeg"/><Relationship Id="rId10" Type="http://schemas.openxmlformats.org/officeDocument/2006/relationships/image" Target="../media/image91.png"/><Relationship Id="rId4" Type="http://schemas.openxmlformats.org/officeDocument/2006/relationships/image" Target="../media/image78.jpeg"/><Relationship Id="rId9"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98.gif"/><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theseedbasket.com/wp-content/uploads/2010/01/DSC02650.jpg" TargetMode="External"/><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hyperlink" Target="http://www.theseedbasket.com/?attachment_id=595"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sz="5400" b="1" dirty="0" smtClean="0"/>
              <a:t>Plant </a:t>
            </a:r>
            <a:r>
              <a:rPr lang="en-US" sz="5400" b="1" dirty="0" smtClean="0"/>
              <a:t>Propagation</a:t>
            </a:r>
            <a:endParaRPr lang="en-US" sz="5400" b="1" dirty="0"/>
          </a:p>
        </p:txBody>
      </p:sp>
      <p:sp>
        <p:nvSpPr>
          <p:cNvPr id="3" name="Subtitle 2"/>
          <p:cNvSpPr>
            <a:spLocks noGrp="1"/>
          </p:cNvSpPr>
          <p:nvPr>
            <p:ph type="subTitle" idx="1"/>
          </p:nvPr>
        </p:nvSpPr>
        <p:spPr>
          <a:xfrm>
            <a:off x="152400" y="1143000"/>
            <a:ext cx="7010400" cy="5638800"/>
          </a:xfrm>
        </p:spPr>
        <p:txBody>
          <a:bodyPr>
            <a:normAutofit fontScale="70000" lnSpcReduction="20000"/>
          </a:bodyPr>
          <a:lstStyle/>
          <a:p>
            <a:pPr algn="l"/>
            <a:r>
              <a:rPr lang="en-US" b="1" dirty="0" smtClean="0"/>
              <a:t>Sexual Reproduction of Plants</a:t>
            </a:r>
          </a:p>
          <a:p>
            <a:pPr marL="514350" indent="-514350" algn="l">
              <a:buFont typeface="+mj-lt"/>
              <a:buAutoNum type="alphaUcPeriod"/>
            </a:pPr>
            <a:r>
              <a:rPr lang="en-US" dirty="0" smtClean="0"/>
              <a:t>List &amp; describe common methods of sexual plant propagation</a:t>
            </a:r>
          </a:p>
          <a:p>
            <a:pPr marL="514350" indent="-514350" algn="l">
              <a:buFont typeface="+mj-lt"/>
              <a:buAutoNum type="alphaUcPeriod"/>
            </a:pPr>
            <a:r>
              <a:rPr lang="en-US" dirty="0" smtClean="0"/>
              <a:t>Describe the process and environmental conditions of seed germination</a:t>
            </a:r>
          </a:p>
          <a:p>
            <a:pPr marL="514350" indent="-514350" algn="l">
              <a:buFont typeface="+mj-lt"/>
              <a:buAutoNum type="alphaUcPeriod"/>
            </a:pPr>
            <a:r>
              <a:rPr lang="en-US" dirty="0" smtClean="0"/>
              <a:t>Diagram the process of plant fertilization</a:t>
            </a:r>
          </a:p>
          <a:p>
            <a:pPr marL="514350" indent="-514350" algn="l">
              <a:buFont typeface="+mj-lt"/>
              <a:buAutoNum type="alphaUcPeriod"/>
            </a:pPr>
            <a:r>
              <a:rPr lang="en-US" dirty="0"/>
              <a:t>Explain the importance of seed viability and vigor</a:t>
            </a:r>
            <a:r>
              <a:rPr lang="en-US" dirty="0" smtClean="0"/>
              <a:t>.</a:t>
            </a:r>
          </a:p>
          <a:p>
            <a:pPr marL="514350" indent="-514350" algn="l">
              <a:buFont typeface="+mj-lt"/>
              <a:buAutoNum type="alphaUcPeriod"/>
            </a:pPr>
            <a:r>
              <a:rPr lang="en-US" dirty="0" smtClean="0"/>
              <a:t>Explain </a:t>
            </a:r>
            <a:r>
              <a:rPr lang="en-US" dirty="0"/>
              <a:t>pollination, cross-pollination, and self-pollination of flowering plants</a:t>
            </a:r>
            <a:r>
              <a:rPr lang="en-US" dirty="0" smtClean="0"/>
              <a:t>.</a:t>
            </a:r>
          </a:p>
          <a:p>
            <a:pPr marL="514350" indent="-514350" algn="l">
              <a:buFont typeface="+mj-lt"/>
              <a:buAutoNum type="alphaUcPeriod"/>
            </a:pPr>
            <a:endParaRPr lang="en-US" dirty="0" smtClean="0"/>
          </a:p>
          <a:p>
            <a:pPr algn="l"/>
            <a:r>
              <a:rPr lang="en-US" b="1" dirty="0" smtClean="0"/>
              <a:t>Asexual </a:t>
            </a:r>
            <a:r>
              <a:rPr lang="en-US" b="1" dirty="0"/>
              <a:t>Reproduction of </a:t>
            </a:r>
            <a:r>
              <a:rPr lang="en-US" b="1" dirty="0" smtClean="0"/>
              <a:t>Plants</a:t>
            </a:r>
            <a:endParaRPr lang="en-US" dirty="0"/>
          </a:p>
          <a:p>
            <a:pPr marL="514350" indent="-514350" algn="l">
              <a:buFont typeface="+mj-lt"/>
              <a:buAutoNum type="alphaUcPeriod" startAt="6"/>
            </a:pPr>
            <a:r>
              <a:rPr lang="en-US" dirty="0" smtClean="0"/>
              <a:t>List &amp; describe methods of asexual plant </a:t>
            </a:r>
            <a:r>
              <a:rPr lang="en-US" dirty="0" smtClean="0"/>
              <a:t>propagation</a:t>
            </a:r>
            <a:endParaRPr lang="en-US" dirty="0" smtClean="0"/>
          </a:p>
          <a:p>
            <a:pPr marL="514350" indent="-514350" algn="l">
              <a:buFont typeface="+mj-lt"/>
              <a:buAutoNum type="alphaUcPeriod" startAt="6"/>
            </a:pPr>
            <a:r>
              <a:rPr lang="en-US" dirty="0" smtClean="0"/>
              <a:t>Describe optimal conditions for asexual propagation.</a:t>
            </a:r>
          </a:p>
          <a:p>
            <a:pPr marL="514350" indent="-514350" algn="l">
              <a:buFont typeface="+mj-lt"/>
              <a:buAutoNum type="alphaUcPeriod" startAt="6"/>
            </a:pPr>
            <a:r>
              <a:rPr lang="en-US" dirty="0" smtClean="0"/>
              <a:t>Demonstrate techniques used to propagate plants by cuttings, division, separation, and layering.</a:t>
            </a:r>
            <a:endParaRPr lang="en-US" dirty="0"/>
          </a:p>
          <a:p>
            <a:pPr marL="514350" indent="-514350" algn="l">
              <a:buFont typeface="+mj-lt"/>
              <a:buAutoNum type="alphaUcPeriod" startAt="6"/>
            </a:pPr>
            <a:r>
              <a:rPr lang="en-US" dirty="0" smtClean="0"/>
              <a:t>Describe grafting techniques. </a:t>
            </a:r>
          </a:p>
          <a:p>
            <a:pPr algn="l"/>
            <a:endParaRPr lang="en-US" dirty="0"/>
          </a:p>
        </p:txBody>
      </p:sp>
    </p:spTree>
    <p:extLst>
      <p:ext uri="{BB962C8B-B14F-4D97-AF65-F5344CB8AC3E}">
        <p14:creationId xmlns:p14="http://schemas.microsoft.com/office/powerpoint/2010/main" val="1951314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6931025" cy="3046988"/>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Seed:</a:t>
            </a:r>
          </a:p>
          <a:p>
            <a:pPr marL="1028700" lvl="1" indent="-571500">
              <a:buFont typeface="Courier New" pitchFamily="49" charset="0"/>
              <a:buChar char="o"/>
            </a:pPr>
            <a:r>
              <a:rPr lang="en-US" sz="3600" dirty="0" smtClean="0"/>
              <a:t>Seeds are harvested from flowers and planted</a:t>
            </a:r>
          </a:p>
          <a:p>
            <a:pPr marL="1028700" lvl="1" indent="-571500">
              <a:buFont typeface="Courier New" pitchFamily="49" charset="0"/>
              <a:buChar char="o"/>
            </a:pPr>
            <a:r>
              <a:rPr lang="en-US" sz="3600" dirty="0" smtClean="0"/>
              <a:t>Most common method of plant reproduction</a:t>
            </a:r>
            <a:endParaRPr lang="en-US" sz="3600"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29017">
            <a:off x="4353405" y="4633910"/>
            <a:ext cx="1369736" cy="184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3696">
            <a:off x="5484636" y="4419599"/>
            <a:ext cx="1601964" cy="227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857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down)">
                                      <p:cBhvr>
                                        <p:cTn id="1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20" t="1119"/>
          <a:stretch/>
        </p:blipFill>
        <p:spPr>
          <a:xfrm>
            <a:off x="4064007" y="4385980"/>
            <a:ext cx="3245994" cy="2472020"/>
          </a:xfrm>
          <a:prstGeom prst="rect">
            <a:avLst/>
          </a:prstGeom>
        </p:spPr>
      </p:pic>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3724096"/>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Where do seeds come from?</a:t>
            </a:r>
          </a:p>
          <a:p>
            <a:pPr marL="1028700" lvl="1" indent="-571500">
              <a:buFont typeface="Courier New" pitchFamily="49" charset="0"/>
              <a:buChar char="o"/>
            </a:pPr>
            <a:r>
              <a:rPr lang="en-US" sz="3600" dirty="0" smtClean="0"/>
              <a:t>Seeds develop in </a:t>
            </a:r>
            <a:r>
              <a:rPr lang="en-US" sz="3600" b="1" u="sng" dirty="0" smtClean="0"/>
              <a:t>ovary</a:t>
            </a:r>
            <a:r>
              <a:rPr lang="en-US" sz="3600" dirty="0" smtClean="0"/>
              <a:t> of flower &amp; are harvested</a:t>
            </a:r>
          </a:p>
          <a:p>
            <a:pPr marL="1028700" lvl="1" indent="-571500">
              <a:buFont typeface="Courier New" pitchFamily="49" charset="0"/>
              <a:buChar char="o"/>
            </a:pPr>
            <a:r>
              <a:rPr lang="en-US" sz="3600" dirty="0" smtClean="0"/>
              <a:t>Seeds are kept to grow another season</a:t>
            </a:r>
          </a:p>
          <a:p>
            <a:pPr marL="1485900" lvl="2" indent="-571500">
              <a:buFont typeface="Courier New" pitchFamily="49" charset="0"/>
              <a:buChar char="o"/>
            </a:pPr>
            <a:r>
              <a:rPr lang="en-US" sz="2400" dirty="0" smtClean="0"/>
              <a:t>Collected at home OR</a:t>
            </a:r>
          </a:p>
          <a:p>
            <a:pPr marL="1485900" lvl="2" indent="-571500">
              <a:buFont typeface="Courier New" pitchFamily="49" charset="0"/>
              <a:buChar char="o"/>
            </a:pPr>
            <a:r>
              <a:rPr lang="en-US" sz="2400" dirty="0" smtClean="0"/>
              <a:t>Commercially</a:t>
            </a:r>
            <a:endParaRPr lang="en-US" sz="2400" dirty="0"/>
          </a:p>
        </p:txBody>
      </p:sp>
    </p:spTree>
    <p:extLst>
      <p:ext uri="{BB962C8B-B14F-4D97-AF65-F5344CB8AC3E}">
        <p14:creationId xmlns:p14="http://schemas.microsoft.com/office/powerpoint/2010/main" val="242445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down)">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down)">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wipe(down)">
                                      <p:cBhvr>
                                        <p:cTn id="21" dur="5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down)">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830997"/>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How are seeds harvested?</a:t>
            </a:r>
          </a:p>
        </p:txBody>
      </p:sp>
      <p:pic>
        <p:nvPicPr>
          <p:cNvPr id="29698" name="Picture 2" descr="http://www.theseedbasket.com/wp-content/uploads/2010/01/Delphinium-Seed-Pods-4-300x300.jpg"/>
          <p:cNvPicPr>
            <a:picLocks noChangeAspect="1" noChangeArrowheads="1"/>
          </p:cNvPicPr>
          <p:nvPr/>
        </p:nvPicPr>
        <p:blipFill>
          <a:blip r:embed="rId3" cstate="print"/>
          <a:srcRect/>
          <a:stretch>
            <a:fillRect/>
          </a:stretch>
        </p:blipFill>
        <p:spPr bwMode="auto">
          <a:xfrm>
            <a:off x="2438400" y="2514600"/>
            <a:ext cx="2286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700" name="Picture 4" descr="Delphinium Seeds">
            <a:hlinkClick r:id="rId4" tooltip="Delphinium Seeds "/>
          </p:cNvPr>
          <p:cNvPicPr>
            <a:picLocks noChangeAspect="1" noChangeArrowheads="1"/>
          </p:cNvPicPr>
          <p:nvPr/>
        </p:nvPicPr>
        <p:blipFill>
          <a:blip r:embed="rId5" cstate="print"/>
          <a:srcRect/>
          <a:stretch>
            <a:fillRect/>
          </a:stretch>
        </p:blipFill>
        <p:spPr bwMode="auto">
          <a:xfrm>
            <a:off x="4876800" y="2514600"/>
            <a:ext cx="2286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702" name="Picture 6" descr="Delphinium">
            <a:hlinkClick r:id="rId6" tooltip="Delphinium "/>
          </p:cNvPr>
          <p:cNvPicPr>
            <a:picLocks noChangeAspect="1" noChangeArrowheads="1"/>
          </p:cNvPicPr>
          <p:nvPr/>
        </p:nvPicPr>
        <p:blipFill>
          <a:blip r:embed="rId7" cstate="print"/>
          <a:srcRect l="13889" r="11111" b="16667"/>
          <a:stretch>
            <a:fillRect/>
          </a:stretch>
        </p:blipFill>
        <p:spPr bwMode="auto">
          <a:xfrm>
            <a:off x="228600" y="2514600"/>
            <a:ext cx="20574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0" y="4800600"/>
            <a:ext cx="2438400" cy="1569660"/>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1-Flower blooms &amp; dies</a:t>
            </a:r>
          </a:p>
        </p:txBody>
      </p:sp>
      <p:sp>
        <p:nvSpPr>
          <p:cNvPr id="17" name="TextBox 16"/>
          <p:cNvSpPr txBox="1"/>
          <p:nvPr/>
        </p:nvSpPr>
        <p:spPr>
          <a:xfrm>
            <a:off x="2362200" y="4800600"/>
            <a:ext cx="2438400" cy="1569660"/>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2-Petals fall off and seed pod dries</a:t>
            </a:r>
          </a:p>
        </p:txBody>
      </p:sp>
      <p:sp>
        <p:nvSpPr>
          <p:cNvPr id="18" name="TextBox 17"/>
          <p:cNvSpPr txBox="1"/>
          <p:nvPr/>
        </p:nvSpPr>
        <p:spPr>
          <a:xfrm>
            <a:off x="4800600" y="4800600"/>
            <a:ext cx="2438400" cy="1569660"/>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3-Seeds are collected from pod</a:t>
            </a:r>
          </a:p>
        </p:txBody>
      </p:sp>
    </p:spTree>
    <p:extLst>
      <p:ext uri="{BB962C8B-B14F-4D97-AF65-F5344CB8AC3E}">
        <p14:creationId xmlns:p14="http://schemas.microsoft.com/office/powerpoint/2010/main" val="168185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to="" calcmode="lin" valueType="num">
                                      <p:cBhvr>
                                        <p:cTn id="12" dur="1" fill="hold"/>
                                        <p:tgtEl>
                                          <p:spTgt spid="1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to="" calcmode="lin" valueType="num">
                                      <p:cBhvr>
                                        <p:cTn id="1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00172" y="1912961"/>
            <a:ext cx="7116081" cy="4524315"/>
          </a:xfrm>
          <a:prstGeom prst="rect">
            <a:avLst/>
          </a:prstGeom>
          <a:noFill/>
        </p:spPr>
        <p:txBody>
          <a:bodyPr wrap="square" rtlCol="0">
            <a:spAutoFit/>
          </a:bodyPr>
          <a:lstStyle/>
          <a:p>
            <a:endParaRPr lang="en-US" sz="4800" b="1" dirty="0">
              <a:solidFill>
                <a:srgbClr val="FF0000"/>
              </a:solidFill>
              <a:effectLst>
                <a:outerShdw blurRad="38100" dist="38100" dir="2700000" algn="tl">
                  <a:srgbClr val="000000">
                    <a:alpha val="43137"/>
                  </a:srgbClr>
                </a:outerShdw>
              </a:effectLst>
            </a:endParaRPr>
          </a:p>
          <a:p>
            <a:endParaRPr lang="en-US" sz="4800" b="1" dirty="0">
              <a:solidFill>
                <a:srgbClr val="FF0000"/>
              </a:solidFill>
              <a:effectLst>
                <a:outerShdw blurRad="38100" dist="38100" dir="2700000" algn="tl">
                  <a:srgbClr val="000000">
                    <a:alpha val="43137"/>
                  </a:srgbClr>
                </a:outerShdw>
              </a:effectLst>
            </a:endParaRPr>
          </a:p>
          <a:p>
            <a:endParaRPr lang="en-US" sz="2400" b="1" dirty="0">
              <a:solidFill>
                <a:srgbClr val="FF0000"/>
              </a:solidFill>
              <a:effectLst>
                <a:outerShdw blurRad="38100" dist="38100" dir="2700000" algn="tl">
                  <a:srgbClr val="000000">
                    <a:alpha val="43137"/>
                  </a:srgbClr>
                </a:outerShdw>
              </a:effectLst>
            </a:endParaRPr>
          </a:p>
          <a:p>
            <a:pPr marL="685800" indent="-685800">
              <a:buFont typeface="Arial" pitchFamily="34" charset="0"/>
              <a:buChar char="•"/>
            </a:pPr>
            <a:r>
              <a:rPr lang="en-US" sz="2800" b="1" dirty="0" smtClean="0">
                <a:effectLst>
                  <a:outerShdw blurRad="38100" dist="38100" dir="2700000" algn="tl">
                    <a:srgbClr val="000000">
                      <a:alpha val="43137"/>
                    </a:srgbClr>
                  </a:outerShdw>
                </a:effectLst>
              </a:rPr>
              <a:t>Farm in California</a:t>
            </a:r>
          </a:p>
          <a:p>
            <a:pPr marL="685800" indent="-685800">
              <a:buFont typeface="Arial" pitchFamily="34" charset="0"/>
              <a:buChar char="•"/>
            </a:pPr>
            <a:r>
              <a:rPr lang="en-US" sz="2800" b="1" dirty="0" smtClean="0">
                <a:effectLst>
                  <a:outerShdw blurRad="38100" dist="38100" dir="2700000" algn="tl">
                    <a:srgbClr val="000000">
                      <a:alpha val="43137"/>
                    </a:srgbClr>
                  </a:outerShdw>
                </a:effectLst>
              </a:rPr>
              <a:t>Specializes in Ranunculus</a:t>
            </a:r>
          </a:p>
          <a:p>
            <a:pPr marL="685800" indent="-685800">
              <a:buFont typeface="Arial" pitchFamily="34" charset="0"/>
              <a:buChar char="•"/>
            </a:pPr>
            <a:r>
              <a:rPr lang="en-US" sz="2800" b="1" dirty="0" smtClean="0">
                <a:effectLst>
                  <a:outerShdw blurRad="38100" dist="38100" dir="2700000" algn="tl">
                    <a:srgbClr val="000000">
                      <a:alpha val="43137"/>
                    </a:srgbClr>
                  </a:outerShdw>
                </a:effectLst>
              </a:rPr>
              <a:t>Sells cut flowers &amp; bulbs</a:t>
            </a:r>
          </a:p>
          <a:p>
            <a:pPr marL="685800" indent="-685800">
              <a:buFont typeface="Arial" pitchFamily="34" charset="0"/>
              <a:buChar char="•"/>
            </a:pPr>
            <a:r>
              <a:rPr lang="en-US" sz="2800" b="1" dirty="0" smtClean="0">
                <a:effectLst>
                  <a:outerShdw blurRad="38100" dist="38100" dir="2700000" algn="tl">
                    <a:srgbClr val="000000">
                      <a:alpha val="43137"/>
                    </a:srgbClr>
                  </a:outerShdw>
                </a:effectLst>
              </a:rPr>
              <a:t>Diversified business as a farm &amp; tourist attraction</a:t>
            </a:r>
          </a:p>
          <a:p>
            <a:pPr marL="685800" indent="-685800">
              <a:buFont typeface="Arial" pitchFamily="34" charset="0"/>
              <a:buChar char="•"/>
            </a:pPr>
            <a:r>
              <a:rPr lang="en-US" sz="2800" b="1" dirty="0" smtClean="0">
                <a:effectLst>
                  <a:outerShdw blurRad="38100" dist="38100" dir="2700000" algn="tl">
                    <a:srgbClr val="000000">
                      <a:alpha val="43137"/>
                    </a:srgbClr>
                  </a:outerShdw>
                </a:effectLst>
                <a:hlinkClick r:id="rId3"/>
              </a:rPr>
              <a:t>Video</a:t>
            </a:r>
            <a:endParaRPr lang="en-US" sz="2800" b="1" dirty="0" smtClean="0">
              <a:effectLst>
                <a:outerShdw blurRad="38100" dist="38100" dir="2700000" algn="tl">
                  <a:srgbClr val="000000">
                    <a:alpha val="43137"/>
                  </a:srgbClr>
                </a:outerShdw>
              </a:effectLst>
            </a:endParaRPr>
          </a:p>
        </p:txBody>
      </p:sp>
      <p:pic>
        <p:nvPicPr>
          <p:cNvPr id="3" name="Picture 2" descr="http://www.theflowerfields.com/sites/all/themes/flowerfields/logo.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4058" y="1706504"/>
            <a:ext cx="3733800" cy="208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85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01147" y="1600200"/>
            <a:ext cx="7137852" cy="4647426"/>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Parts of a Seed</a:t>
            </a:r>
          </a:p>
          <a:p>
            <a:pPr marL="1028700" lvl="1" indent="-571500">
              <a:buFont typeface="Courier New" pitchFamily="49" charset="0"/>
              <a:buChar char="o"/>
            </a:pPr>
            <a:endParaRPr lang="en-US" sz="3600" b="1" dirty="0" smtClean="0"/>
          </a:p>
          <a:p>
            <a:pPr marL="1028700" lvl="1" indent="-571500">
              <a:buFont typeface="Courier New" pitchFamily="49" charset="0"/>
              <a:buChar char="o"/>
            </a:pPr>
            <a:r>
              <a:rPr lang="en-US" sz="3600" b="1" dirty="0" smtClean="0"/>
              <a:t>Seed Coat</a:t>
            </a:r>
          </a:p>
          <a:p>
            <a:pPr marL="1485900" lvl="2" indent="-571500">
              <a:buFont typeface="Arial" pitchFamily="34" charset="0"/>
              <a:buChar char="•"/>
            </a:pPr>
            <a:r>
              <a:rPr lang="en-US" sz="2800" dirty="0" smtClean="0"/>
              <a:t>Hard surface that protects interior of plant</a:t>
            </a:r>
          </a:p>
          <a:p>
            <a:pPr lvl="2"/>
            <a:endParaRPr lang="en-US" sz="2800" dirty="0" smtClean="0"/>
          </a:p>
          <a:p>
            <a:pPr marL="1028700" lvl="1" indent="-571500">
              <a:buFont typeface="Courier New" pitchFamily="49" charset="0"/>
              <a:buChar char="o"/>
            </a:pPr>
            <a:r>
              <a:rPr lang="en-US" sz="3600" b="1" dirty="0" smtClean="0"/>
              <a:t>Embryo</a:t>
            </a:r>
          </a:p>
          <a:p>
            <a:pPr marL="1485900" lvl="2" indent="-571500">
              <a:buFont typeface="Arial" pitchFamily="34" charset="0"/>
              <a:buChar char="•"/>
            </a:pPr>
            <a:r>
              <a:rPr lang="en-US" sz="2800" dirty="0" smtClean="0"/>
              <a:t>The new plant that develops as result of fertilization</a:t>
            </a:r>
          </a:p>
        </p:txBody>
      </p:sp>
    </p:spTree>
    <p:extLst>
      <p:ext uri="{BB962C8B-B14F-4D97-AF65-F5344CB8AC3E}">
        <p14:creationId xmlns:p14="http://schemas.microsoft.com/office/powerpoint/2010/main" val="31758254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barn(inVertical)">
                                      <p:cBhvr>
                                        <p:cTn id="13" dur="500"/>
                                        <p:tgtEl>
                                          <p:spTgt spid="10">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barn(inVertical)">
                                      <p:cBhvr>
                                        <p:cTn id="1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01147" y="1600200"/>
            <a:ext cx="7137852" cy="830997"/>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Parts of a Seed</a:t>
            </a:r>
          </a:p>
        </p:txBody>
      </p:sp>
      <p:pic>
        <p:nvPicPr>
          <p:cNvPr id="4098" name="Picture 2" descr="http://upload.wikimedia.org/wikipedia/commons/thumb/e/e7/Avocado_seed_diagram-en.svg/720px-Avocado_seed_diagram-e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321" y="2342017"/>
            <a:ext cx="6334125"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18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2862322"/>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Types of commercial seed</a:t>
            </a: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Raw</a:t>
            </a:r>
          </a:p>
          <a:p>
            <a:pPr marL="1028700" lvl="1" indent="-571500">
              <a:buFont typeface="Courier New" pitchFamily="49" charset="0"/>
              <a:buChar char="o"/>
            </a:pPr>
            <a:endParaRPr lang="en-US" sz="3400" dirty="0"/>
          </a:p>
          <a:p>
            <a:pPr lvl="1"/>
            <a:endParaRPr lang="en-US" sz="3400" dirty="0" smtClean="0"/>
          </a:p>
          <a:p>
            <a:pPr lvl="1"/>
            <a:endParaRPr lang="en-US" sz="3400" dirty="0" smtClean="0"/>
          </a:p>
        </p:txBody>
      </p:sp>
      <p:pic>
        <p:nvPicPr>
          <p:cNvPr id="2050" name="Picture 2" descr="http://www.mdidea.com/products/proper/sunflower_seed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432842"/>
            <a:ext cx="2012011" cy="17414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4" t="29209" r="58636" b="24958"/>
          <a:stretch/>
        </p:blipFill>
        <p:spPr bwMode="auto">
          <a:xfrm>
            <a:off x="4794250" y="2392476"/>
            <a:ext cx="2057400" cy="178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17167" b="19518"/>
          <a:stretch/>
        </p:blipFill>
        <p:spPr bwMode="auto">
          <a:xfrm>
            <a:off x="4794251" y="4724400"/>
            <a:ext cx="2057400" cy="173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2918" y="4552416"/>
            <a:ext cx="4572000" cy="1908215"/>
          </a:xfrm>
          <a:prstGeom prst="rect">
            <a:avLst/>
          </a:prstGeom>
        </p:spPr>
        <p:txBody>
          <a:bodyPr>
            <a:spAutoFit/>
          </a:bodyPr>
          <a:lstStyle/>
          <a:p>
            <a:pPr marL="1028700" lvl="1" indent="-571500">
              <a:buFont typeface="Courier New" pitchFamily="49" charset="0"/>
              <a:buChar char="o"/>
            </a:pPr>
            <a:r>
              <a:rPr lang="en-US" sz="3400" b="1" dirty="0">
                <a:effectLst>
                  <a:outerShdw blurRad="38100" dist="38100" dir="2700000" algn="tl">
                    <a:srgbClr val="000000">
                      <a:alpha val="43137"/>
                    </a:srgbClr>
                  </a:outerShdw>
                </a:effectLst>
              </a:rPr>
              <a:t>Pelleted</a:t>
            </a:r>
          </a:p>
          <a:p>
            <a:pPr marL="1485900" lvl="2" indent="-571500">
              <a:buFont typeface="Arial" pitchFamily="34" charset="0"/>
              <a:buChar char="•"/>
            </a:pPr>
            <a:r>
              <a:rPr lang="en-US" sz="2800" b="1" dirty="0"/>
              <a:t>coated to </a:t>
            </a:r>
            <a:r>
              <a:rPr lang="en-US" sz="2800" b="1" dirty="0" smtClean="0"/>
              <a:t>make seed </a:t>
            </a:r>
            <a:r>
              <a:rPr lang="en-US" sz="2800" b="1" dirty="0"/>
              <a:t>bigger </a:t>
            </a:r>
            <a:r>
              <a:rPr lang="en-US" sz="2800" b="1" dirty="0" smtClean="0"/>
              <a:t>and easier </a:t>
            </a:r>
            <a:r>
              <a:rPr lang="en-US" sz="2800" b="1" dirty="0"/>
              <a:t>to handle</a:t>
            </a:r>
          </a:p>
        </p:txBody>
      </p:sp>
    </p:spTree>
    <p:extLst>
      <p:ext uri="{BB962C8B-B14F-4D97-AF65-F5344CB8AC3E}">
        <p14:creationId xmlns:p14="http://schemas.microsoft.com/office/powerpoint/2010/main" val="1491871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arn(inVertical)">
                                      <p:cBhvr>
                                        <p:cTn id="13" dur="5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6370975"/>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Hybrid Seed</a:t>
            </a:r>
            <a:endParaRPr lang="en-US" sz="44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“Hybrid” can apply to any cross-pollinated plant</a:t>
            </a:r>
          </a:p>
          <a:p>
            <a:pPr marL="1028700" lvl="1" indent="-571500">
              <a:buFont typeface="Courier New" pitchFamily="49" charset="0"/>
              <a:buChar char="o"/>
            </a:pPr>
            <a:endParaRPr lang="en-US" sz="2400" b="1" dirty="0" smtClean="0">
              <a:effectLst>
                <a:outerShdw blurRad="38100" dist="38100" dir="2700000" algn="tl">
                  <a:srgbClr val="000000">
                    <a:alpha val="43137"/>
                  </a:srgbClr>
                </a:outerShdw>
              </a:effectLst>
            </a:endParaRP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Plants grown from seed that is the result of special breeding</a:t>
            </a:r>
          </a:p>
          <a:p>
            <a:pPr marL="1028700" lvl="1" indent="-571500">
              <a:buFont typeface="Courier New" pitchFamily="49" charset="0"/>
              <a:buChar char="o"/>
            </a:pPr>
            <a:endParaRPr lang="en-US" sz="2400" b="1" dirty="0" smtClean="0">
              <a:effectLst>
                <a:outerShdw blurRad="38100" dist="38100" dir="2700000" algn="tl">
                  <a:srgbClr val="000000">
                    <a:alpha val="43137"/>
                  </a:srgbClr>
                </a:outerShdw>
              </a:effectLst>
            </a:endParaRP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Considered genetically superior</a:t>
            </a:r>
            <a:endParaRPr lang="en-US" sz="3400" b="1" dirty="0" smtClean="0">
              <a:effectLst>
                <a:outerShdw blurRad="38100" dist="38100" dir="2700000" algn="tl">
                  <a:srgbClr val="000000">
                    <a:alpha val="43137"/>
                  </a:srgbClr>
                </a:outerShdw>
              </a:effectLst>
            </a:endParaRPr>
          </a:p>
          <a:p>
            <a:pPr marL="1028700" lvl="1" indent="-571500">
              <a:buFont typeface="Courier New" pitchFamily="49" charset="0"/>
              <a:buChar char="o"/>
            </a:pPr>
            <a:endParaRPr lang="en-US" sz="3400" dirty="0"/>
          </a:p>
          <a:p>
            <a:pPr lvl="1"/>
            <a:endParaRPr lang="en-US" sz="3400" dirty="0" smtClean="0"/>
          </a:p>
          <a:p>
            <a:pPr lvl="1"/>
            <a:endParaRPr lang="en-US" sz="3400" dirty="0" smtClean="0"/>
          </a:p>
        </p:txBody>
      </p:sp>
    </p:spTree>
    <p:extLst>
      <p:ext uri="{BB962C8B-B14F-4D97-AF65-F5344CB8AC3E}">
        <p14:creationId xmlns:p14="http://schemas.microsoft.com/office/powerpoint/2010/main" val="32398344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7294305"/>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Hybrid Seed</a:t>
            </a:r>
            <a:endParaRPr lang="en-US" sz="44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Seedlings have “Hybrid Vigor”</a:t>
            </a: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Result of controlled crossing of a dedicated ‘female line’ and a dedicated ‘male </a:t>
            </a:r>
            <a:r>
              <a:rPr lang="en-US" sz="3400" b="1" dirty="0">
                <a:effectLst>
                  <a:outerShdw blurRad="38100" dist="38100" dir="2700000" algn="tl">
                    <a:srgbClr val="000000">
                      <a:alpha val="43137"/>
                    </a:srgbClr>
                  </a:outerShdw>
                </a:effectLst>
              </a:rPr>
              <a:t>line</a:t>
            </a:r>
            <a:r>
              <a:rPr lang="en-US" sz="3400" b="1" dirty="0" smtClean="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a:p>
            <a:pPr marL="1485900" lvl="2" indent="-571500">
              <a:buFont typeface="Courier New" pitchFamily="49" charset="0"/>
              <a:buChar char="o"/>
            </a:pPr>
            <a:r>
              <a:rPr lang="en-US" sz="2400" dirty="0" smtClean="0">
                <a:effectLst>
                  <a:outerShdw blurRad="38100" dist="38100" dir="2700000" algn="tl">
                    <a:srgbClr val="000000">
                      <a:alpha val="43137"/>
                    </a:srgbClr>
                  </a:outerShdw>
                </a:effectLst>
              </a:rPr>
              <a:t>Both </a:t>
            </a:r>
            <a:r>
              <a:rPr lang="en-US" sz="2400" dirty="0">
                <a:effectLst>
                  <a:outerShdw blurRad="38100" dist="38100" dir="2700000" algn="tl">
                    <a:srgbClr val="000000">
                      <a:alpha val="43137"/>
                    </a:srgbClr>
                  </a:outerShdw>
                </a:effectLst>
              </a:rPr>
              <a:t>lines are genetically pure and will have the best traits from both </a:t>
            </a:r>
            <a:r>
              <a:rPr lang="en-US" sz="2400" dirty="0" smtClean="0">
                <a:effectLst>
                  <a:outerShdw blurRad="38100" dist="38100" dir="2700000" algn="tl">
                    <a:srgbClr val="000000">
                      <a:alpha val="43137"/>
                    </a:srgbClr>
                  </a:outerShdw>
                </a:effectLst>
              </a:rPr>
              <a:t>parents</a:t>
            </a:r>
            <a:endParaRPr lang="en-US" sz="2400" b="1" dirty="0" smtClean="0">
              <a:effectLst>
                <a:outerShdw blurRad="38100" dist="38100" dir="2700000" algn="tl">
                  <a:srgbClr val="000000">
                    <a:alpha val="43137"/>
                  </a:srgbClr>
                </a:outerShdw>
              </a:effectLst>
            </a:endParaRPr>
          </a:p>
          <a:p>
            <a:pPr marL="1028700" lvl="1" indent="-571500">
              <a:buFont typeface="Courier New" pitchFamily="49" charset="0"/>
              <a:buChar char="o"/>
            </a:pPr>
            <a:r>
              <a:rPr lang="en-US" sz="3400" b="1" dirty="0" smtClean="0">
                <a:effectLst>
                  <a:outerShdw blurRad="38100" dist="38100" dir="2700000" algn="tl">
                    <a:srgbClr val="000000">
                      <a:alpha val="43137"/>
                    </a:srgbClr>
                  </a:outerShdw>
                </a:effectLst>
              </a:rPr>
              <a:t> </a:t>
            </a:r>
            <a:r>
              <a:rPr lang="en-US" sz="3400" b="1" dirty="0">
                <a:effectLst>
                  <a:outerShdw blurRad="38100" dist="38100" dir="2700000" algn="tl">
                    <a:srgbClr val="000000">
                      <a:alpha val="43137"/>
                    </a:srgbClr>
                  </a:outerShdw>
                </a:effectLst>
              </a:rPr>
              <a:t>Seed saved from hybrid plants does not produce </a:t>
            </a:r>
            <a:r>
              <a:rPr lang="en-US" sz="3400" b="1" dirty="0" smtClean="0">
                <a:effectLst>
                  <a:outerShdw blurRad="38100" dist="38100" dir="2700000" algn="tl">
                    <a:srgbClr val="000000">
                      <a:alpha val="43137"/>
                    </a:srgbClr>
                  </a:outerShdw>
                </a:effectLst>
              </a:rPr>
              <a:t>quality plants </a:t>
            </a:r>
            <a:endParaRPr lang="en-US" sz="3400" b="1" dirty="0">
              <a:effectLst>
                <a:outerShdw blurRad="38100" dist="38100" dir="2700000" algn="tl">
                  <a:srgbClr val="000000">
                    <a:alpha val="43137"/>
                  </a:srgbClr>
                </a:outerShdw>
              </a:effectLst>
            </a:endParaRPr>
          </a:p>
          <a:p>
            <a:pPr marL="1028700" lvl="1" indent="-571500">
              <a:buFont typeface="Courier New" pitchFamily="49" charset="0"/>
              <a:buChar char="o"/>
            </a:pPr>
            <a:endParaRPr lang="en-US" sz="3400" b="1" dirty="0" smtClean="0">
              <a:effectLst>
                <a:outerShdw blurRad="38100" dist="38100" dir="2700000" algn="tl">
                  <a:srgbClr val="000000">
                    <a:alpha val="43137"/>
                  </a:srgbClr>
                </a:outerShdw>
              </a:effectLst>
            </a:endParaRPr>
          </a:p>
          <a:p>
            <a:pPr marL="1028700" lvl="1" indent="-571500">
              <a:buFont typeface="Courier New" pitchFamily="49" charset="0"/>
              <a:buChar char="o"/>
            </a:pPr>
            <a:endParaRPr lang="en-US" sz="3400" dirty="0"/>
          </a:p>
          <a:p>
            <a:pPr lvl="1"/>
            <a:endParaRPr lang="en-US" sz="3400" dirty="0" smtClean="0"/>
          </a:p>
          <a:p>
            <a:pPr lvl="1"/>
            <a:endParaRPr lang="en-US" sz="3400" dirty="0" smtClean="0"/>
          </a:p>
        </p:txBody>
      </p:sp>
    </p:spTree>
    <p:extLst>
      <p:ext uri="{BB962C8B-B14F-4D97-AF65-F5344CB8AC3E}">
        <p14:creationId xmlns:p14="http://schemas.microsoft.com/office/powerpoint/2010/main" val="304271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arn(inVertic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2918" y="1676400"/>
            <a:ext cx="7116081" cy="2339102"/>
          </a:xfrm>
          <a:prstGeom prst="rect">
            <a:avLst/>
          </a:prstGeom>
          <a:noFill/>
        </p:spPr>
        <p:txBody>
          <a:bodyPr wrap="square" rtlCol="0">
            <a:spAutoFit/>
          </a:bodyPr>
          <a:lstStyle/>
          <a:p>
            <a:r>
              <a:rPr lang="en-US" sz="4400" b="1" dirty="0" smtClean="0">
                <a:solidFill>
                  <a:srgbClr val="FF0000"/>
                </a:solidFill>
                <a:effectLst>
                  <a:outerShdw blurRad="38100" dist="38100" dir="2700000" algn="tl">
                    <a:srgbClr val="000000">
                      <a:alpha val="43137"/>
                    </a:srgbClr>
                  </a:outerShdw>
                </a:effectLst>
              </a:rPr>
              <a:t>Name the seed…</a:t>
            </a:r>
          </a:p>
          <a:p>
            <a:pPr marL="1028700" lvl="1" indent="-571500"/>
            <a:endParaRPr lang="en-US" sz="3400" dirty="0"/>
          </a:p>
          <a:p>
            <a:pPr lvl="1"/>
            <a:endParaRPr lang="en-US" sz="3400" dirty="0" smtClean="0"/>
          </a:p>
          <a:p>
            <a:pPr lvl="1"/>
            <a:endParaRPr lang="en-US" sz="3400" dirty="0" smtClean="0"/>
          </a:p>
        </p:txBody>
      </p:sp>
      <p:pic>
        <p:nvPicPr>
          <p:cNvPr id="4098" name="Picture 2" descr="http://incite-tv.net/wp-content/uploads/2011/12/Sun-Flower-Seed.jpg"/>
          <p:cNvPicPr>
            <a:picLocks noChangeAspect="1" noChangeArrowheads="1"/>
          </p:cNvPicPr>
          <p:nvPr/>
        </p:nvPicPr>
        <p:blipFill>
          <a:blip r:embed="rId3" cstate="print"/>
          <a:srcRect/>
          <a:stretch>
            <a:fillRect/>
          </a:stretch>
        </p:blipFill>
        <p:spPr bwMode="auto">
          <a:xfrm>
            <a:off x="228600" y="2514600"/>
            <a:ext cx="24384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descr="http://2.bp.blogspot.com/_j7ArxGGiwNM/RfG14O8O9zI/AAAAAAAAAPI/n7UHxNcnVS8/s400/lobelia+seeds.jpg"/>
          <p:cNvPicPr>
            <a:picLocks noChangeAspect="1" noChangeArrowheads="1"/>
          </p:cNvPicPr>
          <p:nvPr/>
        </p:nvPicPr>
        <p:blipFill>
          <a:blip r:embed="rId4" cstate="print"/>
          <a:srcRect l="20000" t="16053" r="18000" b="19733"/>
          <a:stretch>
            <a:fillRect/>
          </a:stretch>
        </p:blipFill>
        <p:spPr bwMode="auto">
          <a:xfrm>
            <a:off x="4724400" y="2514600"/>
            <a:ext cx="2362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2" name="Picture 6" descr="http://ts1.mm.bing.net/images/thumbnail.aspx?q=1574702818032&amp;id=17bc5e41675ab11c1bfe66f2425a36db&amp;url=http%3a%2f%2ffarm2.staticflickr.com%2f1237%2f825854893_607057886d_z.jpg"/>
          <p:cNvPicPr>
            <a:picLocks noChangeAspect="1" noChangeArrowheads="1"/>
          </p:cNvPicPr>
          <p:nvPr/>
        </p:nvPicPr>
        <p:blipFill>
          <a:blip r:embed="rId5" cstate="print"/>
          <a:srcRect r="14667"/>
          <a:stretch>
            <a:fillRect/>
          </a:stretch>
        </p:blipFill>
        <p:spPr bwMode="auto">
          <a:xfrm>
            <a:off x="228600" y="4572000"/>
            <a:ext cx="24384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4" name="Picture 8" descr="http://www.theseedbasket.com/wp-content/uploads/2009/12/DSC02507-299x300.jpg"/>
          <p:cNvPicPr>
            <a:picLocks noChangeAspect="1" noChangeArrowheads="1"/>
          </p:cNvPicPr>
          <p:nvPr/>
        </p:nvPicPr>
        <p:blipFill>
          <a:blip r:embed="rId6" cstate="print"/>
          <a:srcRect t="4207" r="6714" b="8452"/>
          <a:stretch>
            <a:fillRect/>
          </a:stretch>
        </p:blipFill>
        <p:spPr bwMode="auto">
          <a:xfrm>
            <a:off x="4800600" y="4495800"/>
            <a:ext cx="2209800" cy="2075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228600" y="3505200"/>
            <a:ext cx="685800" cy="830997"/>
          </a:xfrm>
          <a:prstGeom prst="rect">
            <a:avLst/>
          </a:prstGeom>
          <a:noFill/>
        </p:spPr>
        <p:txBody>
          <a:bodyPr wrap="square" rtlCol="0">
            <a:spAutoFit/>
          </a:bodyPr>
          <a:lstStyle/>
          <a:p>
            <a:r>
              <a:rPr lang="en-US" sz="4800" dirty="0" smtClean="0">
                <a:solidFill>
                  <a:schemeClr val="bg1"/>
                </a:solidFill>
                <a:effectLst>
                  <a:outerShdw blurRad="38100" dist="38100" dir="2700000" algn="tl">
                    <a:srgbClr val="000000">
                      <a:alpha val="43137"/>
                    </a:srgbClr>
                  </a:outerShdw>
                </a:effectLst>
              </a:rPr>
              <a:t>1</a:t>
            </a:r>
            <a:endParaRPr lang="en-US" sz="4800"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228600" y="5638800"/>
            <a:ext cx="685800" cy="830997"/>
          </a:xfrm>
          <a:prstGeom prst="rect">
            <a:avLst/>
          </a:prstGeom>
          <a:noFill/>
        </p:spPr>
        <p:txBody>
          <a:bodyPr wrap="square" rtlCol="0">
            <a:spAutoFit/>
          </a:bodyPr>
          <a:lstStyle/>
          <a:p>
            <a:r>
              <a:rPr lang="en-US" sz="4800" dirty="0" smtClean="0">
                <a:solidFill>
                  <a:schemeClr val="bg1"/>
                </a:solidFill>
                <a:effectLst>
                  <a:outerShdw blurRad="38100" dist="38100" dir="2700000" algn="tl">
                    <a:srgbClr val="000000">
                      <a:alpha val="43137"/>
                    </a:srgbClr>
                  </a:outerShdw>
                </a:effectLst>
              </a:rPr>
              <a:t>2</a:t>
            </a:r>
            <a:endParaRPr lang="en-US" sz="4800" dirty="0">
              <a:solidFill>
                <a:schemeClr val="bg1"/>
              </a:solidFill>
              <a:effectLst>
                <a:outerShdw blurRad="38100" dist="38100" dir="2700000" algn="tl">
                  <a:srgbClr val="000000">
                    <a:alpha val="43137"/>
                  </a:srgbClr>
                </a:outerShdw>
              </a:effectLst>
            </a:endParaRPr>
          </a:p>
        </p:txBody>
      </p:sp>
      <p:sp>
        <p:nvSpPr>
          <p:cNvPr id="22" name="TextBox 21"/>
          <p:cNvSpPr txBox="1"/>
          <p:nvPr/>
        </p:nvSpPr>
        <p:spPr>
          <a:xfrm>
            <a:off x="4800600" y="5715000"/>
            <a:ext cx="685800" cy="830997"/>
          </a:xfrm>
          <a:prstGeom prst="rect">
            <a:avLst/>
          </a:prstGeom>
          <a:noFill/>
        </p:spPr>
        <p:txBody>
          <a:bodyPr wrap="square" rtlCol="0">
            <a:spAutoFit/>
          </a:bodyPr>
          <a:lstStyle/>
          <a:p>
            <a:r>
              <a:rPr lang="en-US" sz="4800" dirty="0" smtClean="0">
                <a:solidFill>
                  <a:schemeClr val="bg1"/>
                </a:solidFill>
                <a:effectLst>
                  <a:outerShdw blurRad="38100" dist="38100" dir="2700000" algn="tl">
                    <a:srgbClr val="000000">
                      <a:alpha val="43137"/>
                    </a:srgbClr>
                  </a:outerShdw>
                </a:effectLst>
              </a:rPr>
              <a:t>4</a:t>
            </a:r>
            <a:endParaRPr lang="en-US" sz="4800" dirty="0">
              <a:solidFill>
                <a:schemeClr val="bg1"/>
              </a:solidFill>
              <a:effectLst>
                <a:outerShdw blurRad="38100" dist="38100" dir="2700000" algn="tl">
                  <a:srgbClr val="000000">
                    <a:alpha val="43137"/>
                  </a:srgbClr>
                </a:outerShdw>
              </a:effectLst>
            </a:endParaRPr>
          </a:p>
        </p:txBody>
      </p:sp>
      <p:sp>
        <p:nvSpPr>
          <p:cNvPr id="23" name="TextBox 22"/>
          <p:cNvSpPr txBox="1"/>
          <p:nvPr/>
        </p:nvSpPr>
        <p:spPr>
          <a:xfrm>
            <a:off x="4648200" y="3505200"/>
            <a:ext cx="685800" cy="830997"/>
          </a:xfrm>
          <a:prstGeom prst="rect">
            <a:avLst/>
          </a:prstGeom>
          <a:noFill/>
        </p:spPr>
        <p:txBody>
          <a:bodyPr wrap="square" rtlCol="0">
            <a:spAutoFit/>
          </a:bodyPr>
          <a:lstStyle/>
          <a:p>
            <a:r>
              <a:rPr lang="en-US" sz="4800" dirty="0" smtClean="0">
                <a:effectLst>
                  <a:outerShdw blurRad="38100" dist="38100" dir="2700000" algn="tl">
                    <a:srgbClr val="000000">
                      <a:alpha val="43137"/>
                    </a:srgbClr>
                  </a:outerShdw>
                </a:effectLst>
              </a:rPr>
              <a:t>3</a:t>
            </a:r>
            <a:endParaRPr lang="en-US" sz="4800" dirty="0">
              <a:effectLst>
                <a:outerShdw blurRad="38100" dist="38100" dir="2700000" algn="tl">
                  <a:srgbClr val="000000">
                    <a:alpha val="43137"/>
                  </a:srgbClr>
                </a:outerShdw>
              </a:effectLst>
            </a:endParaRPr>
          </a:p>
        </p:txBody>
      </p:sp>
      <p:pic>
        <p:nvPicPr>
          <p:cNvPr id="4106" name="Picture 10" descr="http://www.swallowtailgardenseeds.com/assets/gaillardia_arizona_sun_2.jpg"/>
          <p:cNvPicPr>
            <a:picLocks noChangeAspect="1" noChangeArrowheads="1"/>
          </p:cNvPicPr>
          <p:nvPr/>
        </p:nvPicPr>
        <p:blipFill>
          <a:blip r:embed="rId7" cstate="print"/>
          <a:srcRect/>
          <a:stretch>
            <a:fillRect/>
          </a:stretch>
        </p:blipFill>
        <p:spPr bwMode="auto">
          <a:xfrm>
            <a:off x="3733800" y="4578857"/>
            <a:ext cx="2057400" cy="2050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8" name="Picture 12" descr="http://www.kolibrikerteszet.hu/files/Kepek/egyeves/csungo%20lobelia.jpg"/>
          <p:cNvPicPr>
            <a:picLocks noChangeAspect="1" noChangeArrowheads="1"/>
          </p:cNvPicPr>
          <p:nvPr/>
        </p:nvPicPr>
        <p:blipFill>
          <a:blip r:embed="rId8" cstate="print"/>
          <a:srcRect r="13462"/>
          <a:stretch>
            <a:fillRect/>
          </a:stretch>
        </p:blipFill>
        <p:spPr bwMode="auto">
          <a:xfrm>
            <a:off x="3810000" y="2514600"/>
            <a:ext cx="2110154"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10" name="Picture 14" descr="http://www.hawthornfarm.ca/images/flowers/lupine_mix.jpg"/>
          <p:cNvPicPr>
            <a:picLocks noChangeAspect="1" noChangeArrowheads="1"/>
          </p:cNvPicPr>
          <p:nvPr/>
        </p:nvPicPr>
        <p:blipFill>
          <a:blip r:embed="rId9" cstate="print"/>
          <a:srcRect l="11572" r="7420"/>
          <a:stretch>
            <a:fillRect/>
          </a:stretch>
        </p:blipFill>
        <p:spPr bwMode="auto">
          <a:xfrm>
            <a:off x="1600200" y="4566584"/>
            <a:ext cx="2057400" cy="19111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12" name="Picture 16" descr="http://brianschen.com/images/20080414202657_sunflower.jpg"/>
          <p:cNvPicPr>
            <a:picLocks noChangeAspect="1" noChangeArrowheads="1"/>
          </p:cNvPicPr>
          <p:nvPr/>
        </p:nvPicPr>
        <p:blipFill>
          <a:blip r:embed="rId10" cstate="print"/>
          <a:srcRect l="4800" t="11733" r="5600" b="31733"/>
          <a:stretch>
            <a:fillRect/>
          </a:stretch>
        </p:blipFill>
        <p:spPr bwMode="auto">
          <a:xfrm>
            <a:off x="1752600" y="2514600"/>
            <a:ext cx="1905000" cy="1802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91871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to="" calcmode="lin" valueType="num">
                                      <p:cBhvr>
                                        <p:cTn id="10" dur="1" fill="hold"/>
                                        <p:tgtEl>
                                          <p:spTgt spid="20"/>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 to="" calcmode="lin" valueType="num">
                                      <p:cBhvr>
                                        <p:cTn id="13" dur="1" fill="hold"/>
                                        <p:tgtEl>
                                          <p:spTgt spid="4102"/>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to="" calcmode="lin" valueType="num">
                                      <p:cBhvr>
                                        <p:cTn id="16" dur="1" fill="hold"/>
                                        <p:tgtEl>
                                          <p:spTgt spid="21"/>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 to="" calcmode="lin" valueType="num">
                                      <p:cBhvr>
                                        <p:cTn id="19" dur="1" fill="hold"/>
                                        <p:tgtEl>
                                          <p:spTgt spid="4100"/>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to="" calcmode="lin" valueType="num">
                                      <p:cBhvr>
                                        <p:cTn id="22" dur="1" fill="hold"/>
                                        <p:tgtEl>
                                          <p:spTgt spid="23"/>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 to="" calcmode="lin" valueType="num">
                                      <p:cBhvr>
                                        <p:cTn id="25" dur="1" fill="hold"/>
                                        <p:tgtEl>
                                          <p:spTgt spid="4104"/>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to="" calcmode="lin" valueType="num">
                                      <p:cBhvr>
                                        <p:cTn id="28" dur="1" fill="hold"/>
                                        <p:tgtEl>
                                          <p:spTgt spid="22"/>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112"/>
                                        </p:tgtEl>
                                        <p:attrNameLst>
                                          <p:attrName>style.visibility</p:attrName>
                                        </p:attrNameLst>
                                      </p:cBhvr>
                                      <p:to>
                                        <p:strVal val="visible"/>
                                      </p:to>
                                    </p:set>
                                    <p:anim calcmode="lin" valueType="num">
                                      <p:cBhvr additive="base">
                                        <p:cTn id="33" dur="500" fill="hold"/>
                                        <p:tgtEl>
                                          <p:spTgt spid="4112"/>
                                        </p:tgtEl>
                                        <p:attrNameLst>
                                          <p:attrName>ppt_x</p:attrName>
                                        </p:attrNameLst>
                                      </p:cBhvr>
                                      <p:tavLst>
                                        <p:tav tm="0">
                                          <p:val>
                                            <p:strVal val="#ppt_x"/>
                                          </p:val>
                                        </p:tav>
                                        <p:tav tm="100000">
                                          <p:val>
                                            <p:strVal val="#ppt_x"/>
                                          </p:val>
                                        </p:tav>
                                      </p:tavLst>
                                    </p:anim>
                                    <p:anim calcmode="lin" valueType="num">
                                      <p:cBhvr additive="base">
                                        <p:cTn id="34" dur="500" fill="hold"/>
                                        <p:tgtEl>
                                          <p:spTgt spid="41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108"/>
                                        </p:tgtEl>
                                        <p:attrNameLst>
                                          <p:attrName>style.visibility</p:attrName>
                                        </p:attrNameLst>
                                      </p:cBhvr>
                                      <p:to>
                                        <p:strVal val="visible"/>
                                      </p:to>
                                    </p:set>
                                    <p:anim calcmode="lin" valueType="num">
                                      <p:cBhvr additive="base">
                                        <p:cTn id="37" dur="500" fill="hold"/>
                                        <p:tgtEl>
                                          <p:spTgt spid="4108"/>
                                        </p:tgtEl>
                                        <p:attrNameLst>
                                          <p:attrName>ppt_x</p:attrName>
                                        </p:attrNameLst>
                                      </p:cBhvr>
                                      <p:tavLst>
                                        <p:tav tm="0">
                                          <p:val>
                                            <p:strVal val="#ppt_x"/>
                                          </p:val>
                                        </p:tav>
                                        <p:tav tm="100000">
                                          <p:val>
                                            <p:strVal val="#ppt_x"/>
                                          </p:val>
                                        </p:tav>
                                      </p:tavLst>
                                    </p:anim>
                                    <p:anim calcmode="lin" valueType="num">
                                      <p:cBhvr additive="base">
                                        <p:cTn id="38" dur="500" fill="hold"/>
                                        <p:tgtEl>
                                          <p:spTgt spid="410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06"/>
                                        </p:tgtEl>
                                        <p:attrNameLst>
                                          <p:attrName>style.visibility</p:attrName>
                                        </p:attrNameLst>
                                      </p:cBhvr>
                                      <p:to>
                                        <p:strVal val="visible"/>
                                      </p:to>
                                    </p:set>
                                    <p:anim calcmode="lin" valueType="num">
                                      <p:cBhvr additive="base">
                                        <p:cTn id="41" dur="500" fill="hold"/>
                                        <p:tgtEl>
                                          <p:spTgt spid="4106"/>
                                        </p:tgtEl>
                                        <p:attrNameLst>
                                          <p:attrName>ppt_x</p:attrName>
                                        </p:attrNameLst>
                                      </p:cBhvr>
                                      <p:tavLst>
                                        <p:tav tm="0">
                                          <p:val>
                                            <p:strVal val="#ppt_x"/>
                                          </p:val>
                                        </p:tav>
                                        <p:tav tm="100000">
                                          <p:val>
                                            <p:strVal val="#ppt_x"/>
                                          </p:val>
                                        </p:tav>
                                      </p:tavLst>
                                    </p:anim>
                                    <p:anim calcmode="lin" valueType="num">
                                      <p:cBhvr additive="base">
                                        <p:cTn id="42" dur="500" fill="hold"/>
                                        <p:tgtEl>
                                          <p:spTgt spid="410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110"/>
                                        </p:tgtEl>
                                        <p:attrNameLst>
                                          <p:attrName>style.visibility</p:attrName>
                                        </p:attrNameLst>
                                      </p:cBhvr>
                                      <p:to>
                                        <p:strVal val="visible"/>
                                      </p:to>
                                    </p:set>
                                    <p:anim calcmode="lin" valueType="num">
                                      <p:cBhvr additive="base">
                                        <p:cTn id="45" dur="500" fill="hold"/>
                                        <p:tgtEl>
                                          <p:spTgt spid="4110"/>
                                        </p:tgtEl>
                                        <p:attrNameLst>
                                          <p:attrName>ppt_x</p:attrName>
                                        </p:attrNameLst>
                                      </p:cBhvr>
                                      <p:tavLst>
                                        <p:tav tm="0">
                                          <p:val>
                                            <p:strVal val="#ppt_x"/>
                                          </p:val>
                                        </p:tav>
                                        <p:tav tm="100000">
                                          <p:val>
                                            <p:strVal val="#ppt_x"/>
                                          </p:val>
                                        </p:tav>
                                      </p:tavLst>
                                    </p:anim>
                                    <p:anim calcmode="lin" valueType="num">
                                      <p:cBhvr additive="base">
                                        <p:cTn id="46" dur="500" fill="hold"/>
                                        <p:tgtEl>
                                          <p:spTgt spid="4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18" y="304800"/>
            <a:ext cx="7325408" cy="1470025"/>
          </a:xfrm>
        </p:spPr>
        <p:txBody>
          <a:bodyPr>
            <a:normAutofit fontScale="90000"/>
          </a:bodyPr>
          <a:lstStyle/>
          <a:p>
            <a:r>
              <a:rPr lang="en-US" b="1" i="1" dirty="0" smtClean="0">
                <a:solidFill>
                  <a:srgbClr val="FF0000"/>
                </a:solidFill>
              </a:rPr>
              <a:t>When &amp; Why do you need to reproduce or “propagate” plants?</a:t>
            </a:r>
            <a:endParaRPr lang="en-US" b="1" i="1" dirty="0">
              <a:solidFill>
                <a:srgbClr val="FF0000"/>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0139"/>
            <a:ext cx="3066825" cy="2046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816" b="2908"/>
          <a:stretch/>
        </p:blipFill>
        <p:spPr bwMode="auto">
          <a:xfrm>
            <a:off x="3886200" y="2280139"/>
            <a:ext cx="3185541" cy="2061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984" y="4570159"/>
            <a:ext cx="3091955" cy="20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descr="http://www.online-gardening-courses.com/wp-content/uploads/2011/03/backyard-vegetable-garde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089" b="16769"/>
          <a:stretch/>
        </p:blipFill>
        <p:spPr bwMode="auto">
          <a:xfrm>
            <a:off x="3867952" y="4559273"/>
            <a:ext cx="3222036" cy="20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02773" y="3941285"/>
            <a:ext cx="3055938"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rPr>
              <a:t>Empty Greenhouses??</a:t>
            </a:r>
            <a:endParaRPr lang="en-US" sz="2000" b="1" dirty="0">
              <a:solidFill>
                <a:srgbClr val="FF0000"/>
              </a:solidFill>
              <a:effectLst>
                <a:outerShdw blurRad="38100" dist="38100" dir="2700000" algn="tl">
                  <a:srgbClr val="000000">
                    <a:alpha val="43137"/>
                  </a:srgbClr>
                </a:outerShdw>
              </a:effectLst>
            </a:endParaRPr>
          </a:p>
        </p:txBody>
      </p:sp>
      <p:sp>
        <p:nvSpPr>
          <p:cNvPr id="18" name="TextBox 17"/>
          <p:cNvSpPr txBox="1"/>
          <p:nvPr/>
        </p:nvSpPr>
        <p:spPr>
          <a:xfrm>
            <a:off x="366755" y="6251719"/>
            <a:ext cx="3055938"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rPr>
              <a:t>Empty Gardens??</a:t>
            </a:r>
            <a:endParaRPr lang="en-US" sz="2000" b="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rot="20792890">
            <a:off x="2590800" y="3946281"/>
            <a:ext cx="2590800" cy="923330"/>
          </a:xfrm>
          <a:prstGeom prst="rect">
            <a:avLst/>
          </a:prstGeom>
          <a:noFill/>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rPr>
              <a:t>OR…</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28400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barn(inVertical)">
                                      <p:cBhvr>
                                        <p:cTn id="28" dur="500"/>
                                        <p:tgtEl>
                                          <p:spTgt spid="1027"/>
                                        </p:tgtEl>
                                      </p:cBhvr>
                                    </p:animEffect>
                                  </p:childTnLst>
                                </p:cTn>
                              </p:par>
                              <p:par>
                                <p:cTn id="29" presetID="16" presetClass="entr" presetSubtype="21" fill="hold" nodeType="with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barn(inVertical)">
                                      <p:cBhvr>
                                        <p:cTn id="3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4" y="1828800"/>
            <a:ext cx="6931025" cy="4708981"/>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rPr>
              <a:t>I</a:t>
            </a:r>
            <a:r>
              <a:rPr lang="en-US" sz="4800" b="1" dirty="0" smtClean="0">
                <a:solidFill>
                  <a:srgbClr val="FF0000"/>
                </a:solidFill>
                <a:effectLst>
                  <a:outerShdw blurRad="38100" dist="38100" dir="2700000" algn="tl">
                    <a:srgbClr val="000000">
                      <a:alpha val="43137"/>
                    </a:srgbClr>
                  </a:outerShdw>
                </a:effectLst>
              </a:rPr>
              <a:t>f a plant does not have a flower, can it reproduce sexually?</a:t>
            </a:r>
          </a:p>
          <a:p>
            <a:pPr algn="ctr"/>
            <a:endParaRPr lang="en-US" sz="4800" b="1" dirty="0" smtClean="0">
              <a:solidFill>
                <a:srgbClr val="FF0000"/>
              </a:solidFill>
              <a:effectLst>
                <a:outerShdw blurRad="38100" dist="38100" dir="2700000" algn="tl">
                  <a:srgbClr val="000000">
                    <a:alpha val="43137"/>
                  </a:srgbClr>
                </a:outerShdw>
              </a:effectLst>
            </a:endParaRPr>
          </a:p>
          <a:p>
            <a:pPr algn="ctr"/>
            <a:endParaRPr lang="en-US" sz="1200" b="1" dirty="0">
              <a:solidFill>
                <a:srgbClr val="FF0000"/>
              </a:solidFill>
              <a:effectLst>
                <a:outerShdw blurRad="38100" dist="38100" dir="2700000" algn="tl">
                  <a:srgbClr val="000000">
                    <a:alpha val="43137"/>
                  </a:srgbClr>
                </a:outerShdw>
              </a:effectLst>
            </a:endParaRPr>
          </a:p>
          <a:p>
            <a:pPr algn="ctr"/>
            <a:r>
              <a:rPr lang="en-US" sz="4800" b="1" dirty="0" smtClean="0">
                <a:solidFill>
                  <a:srgbClr val="FF0000"/>
                </a:solidFill>
                <a:effectLst>
                  <a:outerShdw blurRad="38100" dist="38100" dir="2700000" algn="tl">
                    <a:srgbClr val="000000">
                      <a:alpha val="43137"/>
                    </a:srgbClr>
                  </a:outerShdw>
                </a:effectLst>
              </a:rPr>
              <a:t>What type of plants DON’T have flowers?</a:t>
            </a:r>
          </a:p>
        </p:txBody>
      </p:sp>
    </p:spTree>
    <p:extLst>
      <p:ext uri="{BB962C8B-B14F-4D97-AF65-F5344CB8AC3E}">
        <p14:creationId xmlns:p14="http://schemas.microsoft.com/office/powerpoint/2010/main" val="1819463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arn(inVertical)">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74625" y="1676400"/>
            <a:ext cx="6931025" cy="1815882"/>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Spores:</a:t>
            </a:r>
          </a:p>
          <a:p>
            <a:pPr marL="1028700" lvl="1" indent="-571500">
              <a:buFont typeface="Courier New" pitchFamily="49" charset="0"/>
              <a:buChar char="o"/>
            </a:pPr>
            <a:r>
              <a:rPr lang="en-US" sz="3600" dirty="0" smtClean="0"/>
              <a:t>Primarily with ferns</a:t>
            </a:r>
          </a:p>
          <a:p>
            <a:pPr marL="1485900" lvl="2" indent="-571500">
              <a:buFont typeface="Arial" pitchFamily="34" charset="0"/>
              <a:buChar char="•"/>
            </a:pPr>
            <a:r>
              <a:rPr lang="en-US" sz="2800" dirty="0" smtClean="0"/>
              <a:t>Ferns do not have </a:t>
            </a:r>
            <a:r>
              <a:rPr lang="en-US" sz="2800" b="1" u="sng" dirty="0" smtClean="0"/>
              <a:t>flowers</a:t>
            </a:r>
            <a:endParaRPr lang="en-US" sz="2800" b="1" u="sng" dirty="0"/>
          </a:p>
        </p:txBody>
      </p:sp>
      <p:pic>
        <p:nvPicPr>
          <p:cNvPr id="25602" name="Picture 2" descr="http://greengatefarms.com/_ccLib/image/plants/DETA-100.jpg"/>
          <p:cNvPicPr>
            <a:picLocks noChangeAspect="1" noChangeArrowheads="1"/>
          </p:cNvPicPr>
          <p:nvPr/>
        </p:nvPicPr>
        <p:blipFill>
          <a:blip r:embed="rId3" cstate="print"/>
          <a:srcRect/>
          <a:stretch>
            <a:fillRect/>
          </a:stretch>
        </p:blipFill>
        <p:spPr bwMode="auto">
          <a:xfrm>
            <a:off x="762000" y="3657600"/>
            <a:ext cx="2518474"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4" name="Picture 4" descr="http://i00.i.aliimg.com/photo/11670917/Leather_Leaf_Fern.jpg"/>
          <p:cNvPicPr>
            <a:picLocks noChangeAspect="1" noChangeArrowheads="1"/>
          </p:cNvPicPr>
          <p:nvPr/>
        </p:nvPicPr>
        <p:blipFill>
          <a:blip r:embed="rId4" cstate="print"/>
          <a:srcRect/>
          <a:stretch>
            <a:fillRect/>
          </a:stretch>
        </p:blipFill>
        <p:spPr bwMode="auto">
          <a:xfrm>
            <a:off x="4114800" y="3657600"/>
            <a:ext cx="2270811"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0113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676400"/>
            <a:ext cx="6931025" cy="2492990"/>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Spores:</a:t>
            </a:r>
          </a:p>
          <a:p>
            <a:pPr marL="1028700" lvl="1" indent="-571500">
              <a:buFont typeface="Courier New" pitchFamily="49" charset="0"/>
              <a:buChar char="o"/>
            </a:pPr>
            <a:r>
              <a:rPr lang="en-US" sz="3600" dirty="0" smtClean="0"/>
              <a:t>Usually found on back of fern</a:t>
            </a:r>
          </a:p>
          <a:p>
            <a:pPr marL="1028700" lvl="1" indent="-571500">
              <a:buFont typeface="Courier New" pitchFamily="49" charset="0"/>
              <a:buChar char="o"/>
            </a:pPr>
            <a:r>
              <a:rPr lang="en-US" sz="3600" dirty="0" smtClean="0"/>
              <a:t>They drop to ground and grow into a new plant</a:t>
            </a:r>
            <a:endParaRPr lang="en-US" sz="3600" dirty="0"/>
          </a:p>
        </p:txBody>
      </p:sp>
      <p:pic>
        <p:nvPicPr>
          <p:cNvPr id="54276" name="Picture 4" descr="http://www.whatsthatbug.com/wp-content/uploads/2010/12/chrysanthemum_spores_joann.jpg"/>
          <p:cNvPicPr>
            <a:picLocks noChangeAspect="1" noChangeArrowheads="1"/>
          </p:cNvPicPr>
          <p:nvPr/>
        </p:nvPicPr>
        <p:blipFill>
          <a:blip r:embed="rId3" cstate="print"/>
          <a:srcRect/>
          <a:stretch>
            <a:fillRect/>
          </a:stretch>
        </p:blipFill>
        <p:spPr bwMode="auto">
          <a:xfrm>
            <a:off x="1992084" y="4183501"/>
            <a:ext cx="32766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9463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Seed Germination</a:t>
            </a:r>
            <a:endParaRPr lang="en-US" b="1" dirty="0"/>
          </a:p>
        </p:txBody>
      </p:sp>
      <p:sp>
        <p:nvSpPr>
          <p:cNvPr id="4" name="Rectangle 3"/>
          <p:cNvSpPr/>
          <p:nvPr/>
        </p:nvSpPr>
        <p:spPr>
          <a:xfrm>
            <a:off x="21770" y="0"/>
            <a:ext cx="7217229" cy="369332"/>
          </a:xfrm>
          <a:prstGeom prst="rect">
            <a:avLst/>
          </a:prstGeom>
        </p:spPr>
        <p:txBody>
          <a:bodyPr wrap="square">
            <a:spAutoFit/>
          </a:bodyPr>
          <a:lstStyle/>
          <a:p>
            <a:r>
              <a:rPr lang="en-US" dirty="0" smtClean="0">
                <a:solidFill>
                  <a:schemeClr val="bg1">
                    <a:lumMod val="50000"/>
                  </a:schemeClr>
                </a:solidFill>
              </a:rPr>
              <a:t>B.  Describe </a:t>
            </a:r>
            <a:r>
              <a:rPr lang="en-US" dirty="0">
                <a:solidFill>
                  <a:schemeClr val="bg1">
                    <a:lumMod val="50000"/>
                  </a:schemeClr>
                </a:solidFill>
              </a:rPr>
              <a:t>the process and environmental conditions of seed germination</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1692771"/>
          </a:xfrm>
          <a:prstGeom prst="rect">
            <a:avLst/>
          </a:prstGeom>
          <a:noFill/>
        </p:spPr>
        <p:txBody>
          <a:bodyPr wrap="square" rtlCol="0">
            <a:spAutoFit/>
          </a:bodyPr>
          <a:lstStyle/>
          <a:p>
            <a:r>
              <a:rPr lang="en-US" sz="4800" b="1" dirty="0" smtClean="0">
                <a:solidFill>
                  <a:srgbClr val="FF0000"/>
                </a:solidFill>
                <a:effectLst>
                  <a:outerShdw blurRad="38100" dist="38100" dir="2700000" algn="tl">
                    <a:srgbClr val="000000">
                      <a:alpha val="43137"/>
                    </a:srgbClr>
                  </a:outerShdw>
                </a:effectLst>
              </a:rPr>
              <a:t>Germination:</a:t>
            </a:r>
          </a:p>
          <a:p>
            <a:pPr marL="457200" indent="-457200">
              <a:buFont typeface="Arial" pitchFamily="34" charset="0"/>
              <a:buChar char="•"/>
            </a:pPr>
            <a:r>
              <a:rPr lang="en-US" sz="2800" b="1" dirty="0"/>
              <a:t>D</a:t>
            </a:r>
            <a:r>
              <a:rPr lang="en-US" sz="2800" b="1" dirty="0" smtClean="0"/>
              <a:t>evelopment </a:t>
            </a:r>
            <a:r>
              <a:rPr lang="en-US" sz="2800" b="1" dirty="0"/>
              <a:t>of a seed from a resting stage to a stage of growth.</a:t>
            </a:r>
          </a:p>
        </p:txBody>
      </p:sp>
      <p:pic>
        <p:nvPicPr>
          <p:cNvPr id="3" name="Picture 2" descr="http://media.web.britannica.com/eb-media/89/95389-034-4B5C4DB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34" b="6085"/>
          <a:stretch/>
        </p:blipFill>
        <p:spPr bwMode="auto">
          <a:xfrm>
            <a:off x="900910" y="3126919"/>
            <a:ext cx="5486400" cy="3452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4340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Seed Germination</a:t>
            </a:r>
            <a:endParaRPr lang="en-US" b="1" dirty="0"/>
          </a:p>
        </p:txBody>
      </p:sp>
      <p:sp>
        <p:nvSpPr>
          <p:cNvPr id="4" name="Rectangle 3"/>
          <p:cNvSpPr/>
          <p:nvPr/>
        </p:nvSpPr>
        <p:spPr>
          <a:xfrm>
            <a:off x="21770" y="0"/>
            <a:ext cx="7217229" cy="369332"/>
          </a:xfrm>
          <a:prstGeom prst="rect">
            <a:avLst/>
          </a:prstGeom>
        </p:spPr>
        <p:txBody>
          <a:bodyPr wrap="square">
            <a:spAutoFit/>
          </a:bodyPr>
          <a:lstStyle/>
          <a:p>
            <a:r>
              <a:rPr lang="en-US" dirty="0" smtClean="0">
                <a:solidFill>
                  <a:schemeClr val="bg1">
                    <a:lumMod val="50000"/>
                  </a:schemeClr>
                </a:solidFill>
              </a:rPr>
              <a:t>B.  Describe </a:t>
            </a:r>
            <a:r>
              <a:rPr lang="en-US" dirty="0">
                <a:solidFill>
                  <a:schemeClr val="bg1">
                    <a:lumMod val="50000"/>
                  </a:schemeClr>
                </a:solidFill>
              </a:rPr>
              <a:t>the process and environmental conditions of seed germination</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4585871"/>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Environmental Requirements:</a:t>
            </a:r>
          </a:p>
          <a:p>
            <a:pPr marL="1028700" lvl="1" indent="-571500">
              <a:buFont typeface="Courier New" pitchFamily="49" charset="0"/>
              <a:buChar char="o"/>
            </a:pPr>
            <a:r>
              <a:rPr lang="en-US" sz="3600" b="1" dirty="0" smtClean="0"/>
              <a:t>Oxygen</a:t>
            </a:r>
          </a:p>
          <a:p>
            <a:pPr marL="1028700" lvl="1" indent="-571500">
              <a:buFont typeface="Courier New" pitchFamily="49" charset="0"/>
              <a:buChar char="o"/>
            </a:pPr>
            <a:endParaRPr lang="en-US" sz="3600" b="1" dirty="0" smtClean="0"/>
          </a:p>
          <a:p>
            <a:pPr marL="1028700" lvl="1" indent="-571500">
              <a:buFont typeface="Courier New" pitchFamily="49" charset="0"/>
              <a:buChar char="o"/>
            </a:pPr>
            <a:r>
              <a:rPr lang="en-US" sz="3600" b="1" dirty="0" smtClean="0"/>
              <a:t>Sun</a:t>
            </a:r>
          </a:p>
          <a:p>
            <a:pPr marL="1028700" lvl="1" indent="-571500">
              <a:buFont typeface="Courier New" pitchFamily="49" charset="0"/>
              <a:buChar char="o"/>
            </a:pPr>
            <a:endParaRPr lang="en-US" sz="3600" b="1" dirty="0" smtClean="0"/>
          </a:p>
          <a:p>
            <a:pPr marL="1028700" lvl="1" indent="-571500">
              <a:buFont typeface="Courier New" pitchFamily="49" charset="0"/>
              <a:buChar char="o"/>
            </a:pPr>
            <a:r>
              <a:rPr lang="en-US" sz="3600" b="1" dirty="0" smtClean="0"/>
              <a:t>Temperature</a:t>
            </a:r>
          </a:p>
          <a:p>
            <a:pPr marL="1028700" lvl="1" indent="-571500">
              <a:buFont typeface="Courier New" pitchFamily="49" charset="0"/>
              <a:buChar char="o"/>
            </a:pPr>
            <a:endParaRPr lang="en-US" sz="3600" b="1" dirty="0" smtClean="0"/>
          </a:p>
          <a:p>
            <a:pPr marL="1028700" lvl="1" indent="-571500">
              <a:buFont typeface="Courier New" pitchFamily="49" charset="0"/>
              <a:buChar char="o"/>
            </a:pPr>
            <a:r>
              <a:rPr lang="en-US" sz="3600" b="1" dirty="0" smtClean="0"/>
              <a:t>Water</a:t>
            </a:r>
            <a:endParaRPr lang="en-US" sz="3600" b="1" dirty="0"/>
          </a:p>
        </p:txBody>
      </p:sp>
      <p:pic>
        <p:nvPicPr>
          <p:cNvPr id="2050" name="Picture 2" descr="http://www.clipartpal.com/_thumbs/pd/weather/bright_sun_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9809" y="2591026"/>
            <a:ext cx="1556477"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1.gstatic.com/images?q=tbn:ANd9GcS54kCMX1etRz4WVKoE6lDIeituAtu3lnCFMqlcrXseUk45rXc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286" y="1836812"/>
            <a:ext cx="1857375" cy="1391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hoto-dictionary.com/photofiles/list/682/1092thermome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589472"/>
            <a:ext cx="1371601" cy="182880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hQSEBQUEhQUFBQVFBQUFBQVFRUVFBQUFBQVFBQUFBQXHCYeFxkjGRQUHy8gJCcpLCwsFR4xNTAqNSYrLCkBCQoKDgwOFw8PGikfHBwsLCkpKSwsKS4qKSwpLCkpLCksLCwpNCwsKSkpKSkpLCwpLCksKSwsLCkpKSkpLCwpKf/AABEIALcBEwMBIgACEQEDEQH/xAAcAAABBQEBAQAAAAAAAAAAAAAFAAIDBAYBBwj/xABOEAABAwICBwUEBQgHBQkBAAABAAIDBBEFIQYSEzFBUWEHInGBkRQyobEVI1Jy0TNCU2KCksHwFiRDY3Oy4URkosLiNFSDk5TD0tPxCP/EABoBAAMBAQEBAAAAAAAAAAAAAAABAgMEBQb/xAAsEQACAgEDAwIGAwADAAAAAAAAAQIREgMhMRNBUZHwBDJhcYGhIrHRQsHh/9oADAMBAAIRAxEAPwD07bLu3CzoxApwrjzXodI4uoH/AGkLhqkC9sK77SUdIeYaNWon1iF7YpXJRghZlySs6qu+rKj2ZThTKkkibbI3VBUZkKtijUraEJ5JBTBhuubIoy2gCmbRhJ6iHgAPZCnCgPJaEUoThAEuqPpgBuGlWGYajGoF3JT1WPpoGsw5WGUKta4TTOFOTY8UNZShStgChdVhROrkqkx2kXtmErBDHYionYn1R02GaDFwlrhBDinVc+k0+kxZoNGUJpnQgYine2J9MMwiahMdUqj7QuGoTwFkW3VKjNSqhmSDlWJNlrbrhkULQpWsRQDSmmJWGxKRsKV0Oij7OkiIgXUZhiZVkZUzIlM2FSNjW7ZkkRtiUzYk4RpwaobKo62NSNYo0tZSMsABdDgqpkUTpkYjsI7QLvtAQh05TDOU8BZBv2sLhrggTqgqJ9SU+mGZoDiIUbsSWedUHmmGp6prSQs2aE4j1UbsTWeNV1UT6tWtInM0D8UUD8V6oA6rUTqtWtJCzDzsT6qJ+IdUDNUUx05VLTROQXfiHVQPxHqhD5SojKVagicgz7f1XRiKCGQpuuU8EFmgGKhPbjazesUtYo6aDJmj+m05uMLOtJU8bSlggyZo48SVyGsus5A0orStKylFFpsOwTXV6MoVTRlE4Wlcs0bRLcbAp2xqGMKwwLBmyHbFJPskosqjMAJzWKuJl3brto5bLQalkqhnUT6hGIWXi4JjpQhslYqsmIKlBicgpJUBVn1CFSYiq7sQWq0yMgu6oUTqpCjXJjq1XgKwm+pUElQhz61QOrFSgTYSdOmGbqhbqtMNUVWIrChmTDOhZqim7cp4hYTMq5rBDtuU4SlOgsIBwXVSbKpmSJUBKY0tkk0qxGEgK4p04UvREIo1chplDlQ0gM2iPJSsw0ngtFDRDkr8WHhZvWotQMrHhB5K5DgpWqjoRyVmOjHJYy1zRaRnIMH6IjT4XZGWUqmbTrGWs2aLTKENHZW46dWWwqVsawczVRIWQqZsaeGp4as7NKI9RJS6qSVjPOTWBMdWIc6cKCSpC9lQPMsIvrlWlrkPfUqu+dWoCyLslYq76lVHSJmstEibLBlS1lACuooRKSmErl0iEAMcmEKXZpwhTArbNcMSuimKkbRFFgDtgnbBFWYeeSnjwslLJDoBTVFPCL1ExZf3WMYZJXdQ24DW9XEdLqaiMM7HPppC8MttGPZs5mAmwcWXIcy+Ws0mxIva4R/C+zAzRuqNdznyPfdg7oaGPcwNvxyaFBVaDPoJ6ee1xJL7O9utrEtnje34Gzv2Vz9VN7S/Bthtx+QcyjKsx0JWniwPorkWCdE3rIlabMrHhxVuLDlqI8IVqPCxyWUtdFrSZm4MOKIQYeUdjoFYZRhYS1zRaQJhorK3HSoi2AKQMCxepZqoFRlOpmwqdd1lm5MtRGNjTwxLXS2qkocGp2qo9qltUhkoCdZQ7VdD0qCyZJRa6SKHZ4SJSnXKshgTw0L6GzyCpqFd2CtiykbZKwooilUjaNXRZPBCVjopCjThRq8Hf/vD1Nk5jr7rn7oLviLD4pZMKKbaJd9hVzbAby0HkXDW/dbcqw2NxFw19uerqj1fZJyHQOZh6mZQKyahoyLmA8tYOPo1WYCXe617vBuqPVylyY6K8WHhXYsO6fBOc/VHfMbP8Sb+DU2PFIb2ErXHlDTySn1KycmUki1HRN6eoVuKlb0/nyUEVS4+5FXO8IY4h/xKyxs53UtT+3PGz5FZNs0SDOFVrYxqOcGtJ7t8u8QSWi/MAnyKbVVkdQ7uEPET3C4BIEobY2IG8NeR+0V5T2y180dPTxmMwl8xeD7QZHfVMtuHu5yA36Kp2Q4y/Z1ETnU+T2S3qaiSLN4LXatr63uNJ8eqx6avLub26o9ibH0P7rvwTw3of3T+CzX0kP0uF/8Aq5Snsq77pMMPhVSocBWaO/Q/uu/BdEo/kH8EDY2Q7m0TvuVko/gp2xz8Ke/+HXH/AJrKcF7oMgsKgcx6pwnHT1H4oTtJxvpqsfdmgk+bkx+Ike8yrZ96ma8erLpYDyDO2TTUIIMaivbbRA8pI5IT8VbjnLs2hrx/dytd8HJ4VyLIvGdcNQh8tcG+9rM++wgfvDJMZWB2bSHfccHfDejAMgiZ1zboYa9t7XF+R7p9Cka5oyJseuX+irpizCYmThMhX0i0cV36TCXTYZoLtlUrZED+lQufSyT0mPqI0AckgH0skl0mHURgGwlO9nKLezBLYhepmcVAoUxTxTH+fxKJCPl68Auxt1j3c7b3HcPM5IyHQPFMfLnu+ac2nJ3XPh+JyVxsjS7VZ9Y/jYa1vPcE+qDIxed7WfqudrO/dCWQUDywA5uaDyAMr/IbgpzRPIuY+79uql2bPHZtViiklmypY36v6TVEbfUrtdR0dN362Rssn2HPLs/uqXLsUkD/AKSiYdX2oud+iw+nBPhtCCVYhw+WTOLDJn/3lfUao8Sy/wDBU4tOKiY7LDKcNG68cQy6k7gr0XZvX1eddWPY072Ndc+gOqFMnj8zS9+FRcVfCs7M6WIfXVuGUI+xC0SPHrZCavSXDW/lsRrao8om7Nh+A+a0DOzHCKYXnJkI37WYi/7LLIbiGmGEUf8A2akhc4biGN/zEE/FZxk5fKn6JFuKXINpNNKUn+pYVPO7g6TWkPjkHI5BXY5PlDSR0jOGtqtI8ib/AAWPxHtvqzlCIoW8LMBPxWfqe1LEX76qQfdIaPgE3a5r82xpeP8AD1pmgeJy51GIlnMRlx/+IUdR2c0zBeqxOpPP65rPgbrxep0xq3+/UzH9t34ofJicj/ee4+JKVu6cvRIePhfs0vaTRUcM8TKKWSVuzLpHPfr94vIABsODfiiuj9fhAfF7Wx0gFHGH2DxaoEjtb3SL9wheevJJuf5/m6jbvU5VtuXjZ7N9NaOf92d6Sf8A2JhxTRx3+zSDw2g/9xeQEhcD1Vpd36snF+0eyQ0+jsm4Ss/blH/MUWpNCsFk/J1ErfCoLf8AMF4OJinsrXDcSnce0mLF+EfREXZrD/s+IVTeVpg8fCyUuiWKw509ftRwbLcfE3C8BhxmVu57h5lGcP08rIj3J5B01jb0TUZPiV/dEtfT0Z6pV6SYvTj+tULahg3uY3XFv2L/ACQ6LT3DJjaenkpX8XR3Fj4Cx+Co4H20VLSBKGyDqLH1C2kGkmH4i3VqYGFx4vaCfJ4zCTjKG7j+Yv8A6Faff1KlEHSC+H4kyX+5nNz4Z5/BUMSr3wn+v0T4/wDeKf3fG7cvVPxvsWhd9ZQSmN28Mc4ub5O3j4oDT6S4nhr9lUAyR7tWTvtI/VdyTg1P5Hf04fv8Ckq5NDSymdv9VqIqtv6GbuSjoCohUgO1CX07/wBFONaM/dfwCbDSUOI9+NrqSo360eTSfAZLkldUQfUVjWVMXBx94DmHb1a5rv47/wCMh0WX3Zk8GO+4+/C7wPBTDLfkOB95h8DvCrshMbdaneXRHfDJ3gOgK5C8HOO7DxZvYfJBJd1uf4jyKkDwh7X52HdPLe0+XBdD/Lpw8ksR2ENqF1D9p1SRiFiL+vifwTb3Fz3WfFyl2Q3ndwHNd2I95+4bgnYiAgFutJ3IxuaN7vFcjhdONZ52NM3gMi4BTspBIdeQ90bmqnWtfVPETO7GN9tyYETsYkmd7NhzNRu50ls7cSSrclBR4a3aVTvaKjf3sxfo0/Mq1V1sWHwakQBeRmeJPVYrD9HpsSqLvJDL3c48uiErV8R/bKunXLJqvTavxKTY0jSxhyszKw/WdwC0uj3ZDEz62veZn7yy5DB9473LS0cNNh0OpE0DLM/nOPMlYTSvTCaW7WEtbyCzi5am2n/FeS21HeW7NhiunVJQs2cIYLZBrAA0ei8y0j7VKia4Y8sbybksjXiRxu4koe+mctY6MdPdK35DJy5ZNWYrJIbue4+JKoucU50RSbAVEs5GqxREUg1FcP0fnmdaKJ7zya0n5Ba3DuyavcATAyMc5ZGt9Rcn4KOml8zoM/G5gBEVJHhz3nusc77oJXtWCdlssZ1pJKYkZlscO1Pm6UtaPNUtOu0I0cBpqZ7GzOBa8xhhMbCLHvsaGteeTda32gpl06239/YFKVnk1DiTWAskhjlaTca2s17TuOq9hBzAGRuOidiWJMk1AyIRNbwBve/M2ufE3KGroKwWo1sa4rk0NBojU1A+ogkf1aLhWpOzTEW5mll/dutv2V6eXhZSGaCCVlwx08ZLJWcGiRrmljwftXBG7kvVsPiqW/lXxysIveNtiPDMXHXNaT1VzS/Zmk1sfM7tDalvvxlvjkoJcEczevobSTs9iqbvbNLEeNjrN82nMLz/ABPs0sbCtiJ4a/d9V0aU9KS+plPqLk8xdAAutstDiWhE8Zz1XjmxwcCqDdHpBvYV0peCMl5K8M4CM4bjhYQqDMJfe2qfRE6XAXcQtPuZuj0HRrtF1LNfmFuZmU+IwFtwbjI/nNK8TjwtzUZwSulheCwuC5NX4dN5Q2ZcNVrZ7oZjmGVOGT3IvHfuSN3Hx5HotZgmklNiEYiqGhslrB27Poea1dPIysp9SZoIcMwfmOq8/rtBDBMTHfVvcFZx1FqfxntJdynHHeO6Zar6Gow99x9bATv35deRVk0rKhm1pjqvGbo+fgieDYgZIzBOL5WBKpswV1PLrMPdv8EZdnz/AGKvHH9FOmtMC13clb8VJFAXd1ws4buqOS4S1xEgyKtijBsTvUvVQ1BmcFOeLTdJakRt6LqjrfQfTMA7FBzTZsUB4rHisPNd9sPNeh00c9s18+K3bYFNw7FdQG29ZE4gQbJ1RWlouE+mqoLYbxN+0JJKL6P4vs2WGSymE14kNid67idUYcknC1iCbTs1GKYlr8boG+hc85BCaHFC471ssFrQLawulWC2Dl7mdl0Ukd+aqn9EHg5herQzNIyCq4jhhlFhl1WS13dM0w8GDh0AhcLvlazmLqamqMNojnFt3Di7MeifiXZ/Vud3LkeKfhvZo5veqGuPQK3KL5kJJ+DS6Oabvq3iOjp2wxj3pCBYDoBldaXG8eghj1ZZb5ZtDtUuPUjMDwsshXY7FRwmOBmplwGa8g0hxOWV5LnOz6lcz0VL+VUl6s2jN8Gp017UJnkxQHUZnuJ3eeZPU3Xm8khcSSSScyTmT4pEHim3XNqTt7bI6IRxQkkkljZY5rrG4WqwLtDq6ZmzjmeGcGk3A+7fcsmnNW2nqNbEyime2aLduN7MrGX4bVlg79ppyK0OKy4ZiTe7IGSHc4Xa6/UbivnuCMlabRqtZFI06rpHXyaOJXZDRT/kv4v6HNOTW3JsJOzauhcTE8SM4WOZHgVNTYbUj8pGeuS2OA6RVkttaDUZwFjey1kMTne80Dx3qJfEThtJIS04z4swOHNjHvR6x8Eahw+OQfkwPJan6Nad4Ceyja3cAuaXxCfBqtGuTMf0Hjdmcl2bAIoG3sCjuJYnHCwukeGgcyvMNJ+1iHvMjGvwvwV6b1dT7CmoR45DH9JQx9m5AI5TY2yYWBuV4lQ4rPWThkTCS47gF7Bg+Ex4fT7SpeA61zc8eQ5rfWhCKXkyg5X9B09O2N20OSTMbEuQG7isPielr66fZwA6t7ZcuZRCurGUcWoXAyEZgcFXS2WXJOfjg0E2P6p1clSqdI7G2ssrFOA0ySOtfcFV9uabuccuC0WiiHNmndpNnvSWQOItOaS06K8E5MFhp3+qcYjvGavtg9eXNPZFbNvm1bWIHPpC4azc7cFaoqcSjU49Vcjjt34v2mf6KyKJk/fgOpMN7DlfwUtgZ00r6aXvAjNbyiwiPEINW4EgGRVWhxWCcez1zdm/c2S1s+GapVuEVmGPEsP1sN7hzcxbrbcspSvbh9i0u5mcYwGajkLXgixyPAq/gOPkOAct7QaaUGJx7KqAik3Xdln+q7h5rM6R9kNQy8lG8Ts3gAgPt8j5KVrLiezLcL4PSNGquKVg3XWlZSN6L5qgxqtoX2eyRhHBzSFsMH7b3tAE0et1G9cmr8PJu4M2hOlUke0imtuUNRSuIsFjsL7YKWSwIe0+F1p6bHIqgfVyOHh/qFyS0tSHKNs4S2TM3juiD5cwBf5rCY12czuv9Uejmi4+C9ujjP2iVHUxSW7rw3rqaxW8PipR22M5aCe58zVnZvWtN2wuf93f6b0Il0Qq2k61PMLb/q3fOy9o0m+lWyEUpmlb9vUkYB4C/wDBY7H8GxiRlqh00g3gBkxt5tYujCM93XqQpyRiMO0YkllEebTmT3XOLQOJa0XV7SDQ4Uwj+t13PJFtm5lrC981QhwOYvcNSYOac7RyXB62Fwpq6mlIDHCoc78xrmyEnwDv4JrThTdfspylfJZwvQaSYXMsEbeckrWegO9bnRnsPZMwSSVF2HcYhG4G2+zg5wWRwrssxGosW0zox9qYiMeNnHW9AvT9E9CMQoY9V2JxQx79m1glA52MuqB5BYylH/jSfr79Ct+7sIUfYlQN94TP+9JYejQFocO0eoKPKNkEZG8kgv8ANzjdVf6UU1OPr8Q2pHSNv/DG1Z3Eu1/DY3azWPmeMwdUAX5i/wA7LKtWXLden9juK4PR4ZQRdgJHA+6PU7/JS69hnYfzzXiGKf8A9ASuuIIGs6vJcfQZLG4t2nVtRfWlIB4NyHwUr4e/maX7KzfZH0JjenVLSg7SVt/stNyvNsf7eDm2mjtyc7M+i8nihnqHWY2SVx4NDnH4LV4V2QVsjdecNp2byZXAG33fxXRHS04dr+5m5N8v0AeNaX1NW4mR7nX4cPRF9EOzKprSHv8AqYfzpH5XHHVHH5K+6moaE5SNmkHEZi6GY5p7UVA2bHuazdqtyuPALpcXXPv7GSl4Rv6nS3D8FiMNE0Tz2s5+/Pm9/wDALEvnrcWkMkry2IHNx7sbR0CDUdCyL6yoFzvDDx8U7EdJJZxqA6kQ3Mbk23knHSxd9/2JyvZGkl0jhomGGiGvIcnS249EF2xaTLO7Wecw29z5oPHWCPJg732uPkonTG93HWPVbKkRiE6jE3SHWecuDVVmxAu3nLgFTc8neo3XSci1BFo1Z5pKmuqc2Vgj0DUXQz15om2iCmbRBaZI5aBbWZ3GR5hTCHWN/dePzm8UUbRBStpByv8AAqXIKKb7St1KhgceD9zlZw6eekyY8viP5jxdtlabT8CA4cnZHyKmijLfdc5v6rxrs9Vm2nsWrKlXo/TVg1hE1snHZkC58EzDoJ6I9187W8iC5qImlY7N0Vj9uF1j6K1BUvbkyofb7MrQ74qG+3YouxaS00zdWeSMn+8Zb5oZXaCUFRnHLC0nkW/K6tPqHO9+Oml8RqlVZ8Pgd79AD1jcAf4LJLH5W16F3fIBqux2pGdPNC7lmWn5FDptD8cg9xpIHGORh/iCtBLglGNzcQpzzYXkD0uo/Z2N9zGK2LpI1+XqAtMpvv8Ar/GCUfbMtJiuOxbxUi36t/ldQO06xlu9048Yv+lbEbf8zHYz/iMZ/FPHt/5uLUT/ALzWKffvYqzCv0+xg/2k/lH/ANKgk0vxc/2tX5NcPkF6IJcUG6tw93k38EjieMjdNQu8NVKvFe/wPJHmDNKsTDyRLVa2V7a98t18kyo0qxAytkdJOJA0sa43DtUkEgZdB6Lf0WIYq2eRoFM5zrSPzFs+6CM/1VSxGsxB1Yy8VOZIma7W2BYA4ga2/fw8ytFB+ffoTmvBkZcexJ++SqP/AJiqupK+X+zqXfsyH+C9Mk0sxn/dW+TfxVSbSbFzvq6aPw2f4JYz9v8A8DKJiKbQDEZd1NN4uGr/AJiEZpexiudnJsYRxL5BceQurNZitc78rirB0Y+3+UBBKmGN35avfJ4a7vmU+nJjzQeb2ZUMGdZiMfVsVifW5+Sd9LYFSfk6eSrePzpD3b+By+Cypp6IfnTyeAACQqIW/k6Ynq8k/BNaIszUydrlU4bOgpYqdu4bOPWd8rfBBMSgr6jv1tQWjlJJ8mDJUZMYntYObE3k0AfJDpHAm73OeepVLSSFk2SSU8DDbXdIegsFJFiBblDGGn7RzPqVUMnIAJpeea02XAVfJNKwX1pXlzvsjP4qJ7yf1QmXtuHmmkpWNI74eqaXLhTSFDZaR0uXNZcIXCFm2yqHaySZqpKbY6PYhVtUrKoIIJlI2pXXicFh5lQFM2cLPtrSpG1xUOA7D4lT2vQFtcVMysKWA7DjbfzkpA7r/FBmVvVP+kAoxY7CpI5D0TS4creBIQp2Kjmq8uNBGDDIOe2EbnSD9q/zUb8Wf+kd5sa5ZibHFQqMb6q1pCyNXPit/e2LvvQhDZ8Rj4xUx/8ADssrPjRPFUpMUJ4rRaaDdmlnq4v0EHlkqrpYf0LB4OKzj6881E6sKqkgxZoaTE6dkhLo3cRYOJucrG9xbjkqlVisck7nar7D3e+RYcjnmhseMOa3VGrb7ufqqZmzJ4negpRCs1Qw/mu83lVXyN+wPMqltEtdFjxLJlH2GLhqDwDB5KEOTg5AUONS77XoEx0hO9zinhdsgCuWdPUrmzVrVThGih2UtkU4Qq+2JPFOeSMRZA0wrhiRM0Z5JhoCjEeQMLE0tRF2Hnkm/R5U4jzQOIXLIj9HFNNCpwKzQPsuq97EuowDNGw2qW3SSWpynPaF0VKSSAHCqXfbSuJIoDjq8qB9eUkk6GV5K4qvJWFJJAys+oKgfKUkkDRESmEJJJFHCEwhJJIaGFNXUlJSOWSDUkkDHNjKlbAUklSRLZMylKnZQlJJUZtssx4arUeGBJJBNlhlC1TinaEkkhCIbyUL5GpJIArPmCgfMEkkxkLplEZEkkFDdZJJJAH/2Q=="/>
          <p:cNvSpPr>
            <a:spLocks noChangeAspect="1" noChangeArrowheads="1"/>
          </p:cNvSpPr>
          <p:nvPr/>
        </p:nvSpPr>
        <p:spPr bwMode="auto">
          <a:xfrm>
            <a:off x="63500" y="-841375"/>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ata:image/jpeg;base64,/9j/4AAQSkZJRgABAQAAAQABAAD/2wCEAAkGBhQSEBQUEhQUFBQVFBQUFBQVFRUVFBQUFBQVFBQUFBQXHCYeFxkjGRQUHy8gJCcpLCwsFR4xNTAqNSYrLCkBCQoKDgwOFw8PGikfHBwsLCkpKSwsKS4qKSwpLCkpLCksLCwpNCwsKSkpKSkpLCwpLCksKSwsLCkpKSkpLCwpKf/AABEIALcBEwMBIgACEQEDEQH/xAAcAAABBQEBAQAAAAAAAAAAAAAFAAIDBAYBBwj/xABOEAABAwICBwUEBQgHBQkBAAABAAIDBBEFIQYSEzFBUWEHInGBkRQyobEVI1Jy0TNCU2KCksHwFiRDY3Oy4URkosLiNFSDk5TD0tPxCP/EABoBAAMBAQEBAAAAAAAAAAAAAAABAgMEBQb/xAAsEQACAgEDAwIGAwADAAAAAAAAAQIREgMhMRNBUZHwBDJhcYGhIrHRQsHh/9oADAMBAAIRAxEAPwD07bLu3CzoxApwrjzXodI4uoH/AGkLhqkC9sK77SUdIeYaNWon1iF7YpXJRghZlySs6qu+rKj2ZThTKkkibbI3VBUZkKtijUraEJ5JBTBhuubIoy2gCmbRhJ6iHgAPZCnCgPJaEUoThAEuqPpgBuGlWGYajGoF3JT1WPpoGsw5WGUKta4TTOFOTY8UNZShStgChdVhROrkqkx2kXtmErBDHYionYn1R02GaDFwlrhBDinVc+k0+kxZoNGUJpnQgYine2J9MMwiahMdUqj7QuGoTwFkW3VKjNSqhmSDlWJNlrbrhkULQpWsRQDSmmJWGxKRsKV0Oij7OkiIgXUZhiZVkZUzIlM2FSNjW7ZkkRtiUzYk4RpwaobKo62NSNYo0tZSMsABdDgqpkUTpkYjsI7QLvtAQh05TDOU8BZBv2sLhrggTqgqJ9SU+mGZoDiIUbsSWedUHmmGp6prSQs2aE4j1UbsTWeNV1UT6tWtInM0D8UUD8V6oA6rUTqtWtJCzDzsT6qJ+IdUDNUUx05VLTROQXfiHVQPxHqhD5SojKVagicgz7f1XRiKCGQpuuU8EFmgGKhPbjazesUtYo6aDJmj+m05uMLOtJU8bSlggyZo48SVyGsus5A0orStKylFFpsOwTXV6MoVTRlE4Wlcs0bRLcbAp2xqGMKwwLBmyHbFJPskosqjMAJzWKuJl3brto5bLQalkqhnUT6hGIWXi4JjpQhslYqsmIKlBicgpJUBVn1CFSYiq7sQWq0yMgu6oUTqpCjXJjq1XgKwm+pUElQhz61QOrFSgTYSdOmGbqhbqtMNUVWIrChmTDOhZqim7cp4hYTMq5rBDtuU4SlOgsIBwXVSbKpmSJUBKY0tkk0qxGEgK4p04UvREIo1chplDlQ0gM2iPJSsw0ngtFDRDkr8WHhZvWotQMrHhB5K5DgpWqjoRyVmOjHJYy1zRaRnIMH6IjT4XZGWUqmbTrGWs2aLTKENHZW46dWWwqVsawczVRIWQqZsaeGp4as7NKI9RJS6qSVjPOTWBMdWIc6cKCSpC9lQPMsIvrlWlrkPfUqu+dWoCyLslYq76lVHSJmstEibLBlS1lACuooRKSmErl0iEAMcmEKXZpwhTArbNcMSuimKkbRFFgDtgnbBFWYeeSnjwslLJDoBTVFPCL1ExZf3WMYZJXdQ24DW9XEdLqaiMM7HPppC8MttGPZs5mAmwcWXIcy+Ws0mxIva4R/C+zAzRuqNdznyPfdg7oaGPcwNvxyaFBVaDPoJ6ee1xJL7O9utrEtnje34Gzv2Vz9VN7S/Bthtx+QcyjKsx0JWniwPorkWCdE3rIlabMrHhxVuLDlqI8IVqPCxyWUtdFrSZm4MOKIQYeUdjoFYZRhYS1zRaQJhorK3HSoi2AKQMCxepZqoFRlOpmwqdd1lm5MtRGNjTwxLXS2qkocGp2qo9qltUhkoCdZQ7VdD0qCyZJRa6SKHZ4SJSnXKshgTw0L6GzyCpqFd2CtiykbZKwooilUjaNXRZPBCVjopCjThRq8Hf/vD1Nk5jr7rn7oLviLD4pZMKKbaJd9hVzbAby0HkXDW/dbcqw2NxFw19uerqj1fZJyHQOZh6mZQKyahoyLmA8tYOPo1WYCXe617vBuqPVylyY6K8WHhXYsO6fBOc/VHfMbP8Sb+DU2PFIb2ErXHlDTySn1KycmUki1HRN6eoVuKlb0/nyUEVS4+5FXO8IY4h/xKyxs53UtT+3PGz5FZNs0SDOFVrYxqOcGtJ7t8u8QSWi/MAnyKbVVkdQ7uEPET3C4BIEobY2IG8NeR+0V5T2y180dPTxmMwl8xeD7QZHfVMtuHu5yA36Kp2Q4y/Z1ETnU+T2S3qaiSLN4LXatr63uNJ8eqx6avLub26o9ibH0P7rvwTw3of3T+CzX0kP0uF/8Aq5Snsq77pMMPhVSocBWaO/Q/uu/BdEo/kH8EDY2Q7m0TvuVko/gp2xz8Ke/+HXH/AJrKcF7oMgsKgcx6pwnHT1H4oTtJxvpqsfdmgk+bkx+Ike8yrZ96ma8erLpYDyDO2TTUIIMaivbbRA8pI5IT8VbjnLs2hrx/dytd8HJ4VyLIvGdcNQh8tcG+9rM++wgfvDJMZWB2bSHfccHfDejAMgiZ1zboYa9t7XF+R7p9Cka5oyJseuX+irpizCYmThMhX0i0cV36TCXTYZoLtlUrZED+lQufSyT0mPqI0AckgH0skl0mHURgGwlO9nKLezBLYhepmcVAoUxTxTH+fxKJCPl68Auxt1j3c7b3HcPM5IyHQPFMfLnu+ac2nJ3XPh+JyVxsjS7VZ9Y/jYa1vPcE+qDIxed7WfqudrO/dCWQUDywA5uaDyAMr/IbgpzRPIuY+79uql2bPHZtViiklmypY36v6TVEbfUrtdR0dN362Rssn2HPLs/uqXLsUkD/AKSiYdX2oud+iw+nBPhtCCVYhw+WTOLDJn/3lfUao8Sy/wDBU4tOKiY7LDKcNG68cQy6k7gr0XZvX1eddWPY072Ndc+gOqFMnj8zS9+FRcVfCs7M6WIfXVuGUI+xC0SPHrZCavSXDW/lsRrao8om7Nh+A+a0DOzHCKYXnJkI37WYi/7LLIbiGmGEUf8A2akhc4biGN/zEE/FZxk5fKn6JFuKXINpNNKUn+pYVPO7g6TWkPjkHI5BXY5PlDSR0jOGtqtI8ib/AAWPxHtvqzlCIoW8LMBPxWfqe1LEX76qQfdIaPgE3a5r82xpeP8AD1pmgeJy51GIlnMRlx/+IUdR2c0zBeqxOpPP65rPgbrxep0xq3+/UzH9t34ofJicj/ee4+JKVu6cvRIePhfs0vaTRUcM8TKKWSVuzLpHPfr94vIABsODfiiuj9fhAfF7Wx0gFHGH2DxaoEjtb3SL9wheevJJuf5/m6jbvU5VtuXjZ7N9NaOf92d6Sf8A2JhxTRx3+zSDw2g/9xeQEhcD1Vpd36snF+0eyQ0+jsm4Ss/blH/MUWpNCsFk/J1ErfCoLf8AMF4OJinsrXDcSnce0mLF+EfREXZrD/s+IVTeVpg8fCyUuiWKw509ftRwbLcfE3C8BhxmVu57h5lGcP08rIj3J5B01jb0TUZPiV/dEtfT0Z6pV6SYvTj+tULahg3uY3XFv2L/ACQ6LT3DJjaenkpX8XR3Fj4Cx+Co4H20VLSBKGyDqLH1C2kGkmH4i3VqYGFx4vaCfJ4zCTjKG7j+Yv8A6Faff1KlEHSC+H4kyX+5nNz4Z5/BUMSr3wn+v0T4/wDeKf3fG7cvVPxvsWhd9ZQSmN28Mc4ub5O3j4oDT6S4nhr9lUAyR7tWTvtI/VdyTg1P5Hf04fv8Ckq5NDSymdv9VqIqtv6GbuSjoCohUgO1CX07/wBFONaM/dfwCbDSUOI9+NrqSo360eTSfAZLkldUQfUVjWVMXBx94DmHb1a5rv47/wCMh0WX3Zk8GO+4+/C7wPBTDLfkOB95h8DvCrshMbdaneXRHfDJ3gOgK5C8HOO7DxZvYfJBJd1uf4jyKkDwh7X52HdPLe0+XBdD/Lpw8ksR2ENqF1D9p1SRiFiL+vifwTb3Fz3WfFyl2Q3ndwHNd2I95+4bgnYiAgFutJ3IxuaN7vFcjhdONZ52NM3gMi4BTspBIdeQ90bmqnWtfVPETO7GN9tyYETsYkmd7NhzNRu50ls7cSSrclBR4a3aVTvaKjf3sxfo0/Mq1V1sWHwakQBeRmeJPVYrD9HpsSqLvJDL3c48uiErV8R/bKunXLJqvTavxKTY0jSxhyszKw/WdwC0uj3ZDEz62veZn7yy5DB9473LS0cNNh0OpE0DLM/nOPMlYTSvTCaW7WEtbyCzi5am2n/FeS21HeW7NhiunVJQs2cIYLZBrAA0ei8y0j7VKia4Y8sbybksjXiRxu4koe+mctY6MdPdK35DJy5ZNWYrJIbue4+JKoucU50RSbAVEs5GqxREUg1FcP0fnmdaKJ7zya0n5Ba3DuyavcATAyMc5ZGt9Rcn4KOml8zoM/G5gBEVJHhz3nusc77oJXtWCdlssZ1pJKYkZlscO1Pm6UtaPNUtOu0I0cBpqZ7GzOBa8xhhMbCLHvsaGteeTda32gpl06239/YFKVnk1DiTWAskhjlaTca2s17TuOq9hBzAGRuOidiWJMk1AyIRNbwBve/M2ufE3KGroKwWo1sa4rk0NBojU1A+ogkf1aLhWpOzTEW5mll/dutv2V6eXhZSGaCCVlwx08ZLJWcGiRrmljwftXBG7kvVsPiqW/lXxysIveNtiPDMXHXNaT1VzS/Zmk1sfM7tDalvvxlvjkoJcEczevobSTs9iqbvbNLEeNjrN82nMLz/ABPs0sbCtiJ4a/d9V0aU9KS+plPqLk8xdAAutstDiWhE8Zz1XjmxwcCqDdHpBvYV0peCMl5K8M4CM4bjhYQqDMJfe2qfRE6XAXcQtPuZuj0HRrtF1LNfmFuZmU+IwFtwbjI/nNK8TjwtzUZwSulheCwuC5NX4dN5Q2ZcNVrZ7oZjmGVOGT3IvHfuSN3Hx5HotZgmklNiEYiqGhslrB27Poea1dPIysp9SZoIcMwfmOq8/rtBDBMTHfVvcFZx1FqfxntJdynHHeO6Zar6Gow99x9bATv35deRVk0rKhm1pjqvGbo+fgieDYgZIzBOL5WBKpswV1PLrMPdv8EZdnz/AGKvHH9FOmtMC13clb8VJFAXd1ws4buqOS4S1xEgyKtijBsTvUvVQ1BmcFOeLTdJakRt6LqjrfQfTMA7FBzTZsUB4rHisPNd9sPNeh00c9s18+K3bYFNw7FdQG29ZE4gQbJ1RWlouE+mqoLYbxN+0JJKL6P4vs2WGSymE14kNid67idUYcknC1iCbTs1GKYlr8boG+hc85BCaHFC471ssFrQLawulWC2Dl7mdl0Ukd+aqn9EHg5herQzNIyCq4jhhlFhl1WS13dM0w8GDh0AhcLvlazmLqamqMNojnFt3Di7MeifiXZ/Vud3LkeKfhvZo5veqGuPQK3KL5kJJ+DS6Oabvq3iOjp2wxj3pCBYDoBldaXG8eghj1ZZb5ZtDtUuPUjMDwsshXY7FRwmOBmplwGa8g0hxOWV5LnOz6lcz0VL+VUl6s2jN8Gp017UJnkxQHUZnuJ3eeZPU3Xm8khcSSSScyTmT4pEHim3XNqTt7bI6IRxQkkkljZY5rrG4WqwLtDq6ZmzjmeGcGk3A+7fcsmnNW2nqNbEyime2aLduN7MrGX4bVlg79ppyK0OKy4ZiTe7IGSHc4Xa6/UbivnuCMlabRqtZFI06rpHXyaOJXZDRT/kv4v6HNOTW3JsJOzauhcTE8SM4WOZHgVNTYbUj8pGeuS2OA6RVkttaDUZwFjey1kMTne80Dx3qJfEThtJIS04z4swOHNjHvR6x8Eahw+OQfkwPJan6Nad4Ceyja3cAuaXxCfBqtGuTMf0Hjdmcl2bAIoG3sCjuJYnHCwukeGgcyvMNJ+1iHvMjGvwvwV6b1dT7CmoR45DH9JQx9m5AI5TY2yYWBuV4lQ4rPWThkTCS47gF7Bg+Ex4fT7SpeA61zc8eQ5rfWhCKXkyg5X9B09O2N20OSTMbEuQG7isPielr66fZwA6t7ZcuZRCurGUcWoXAyEZgcFXS2WXJOfjg0E2P6p1clSqdI7G2ssrFOA0ySOtfcFV9uabuccuC0WiiHNmndpNnvSWQOItOaS06K8E5MFhp3+qcYjvGavtg9eXNPZFbNvm1bWIHPpC4azc7cFaoqcSjU49Vcjjt34v2mf6KyKJk/fgOpMN7DlfwUtgZ00r6aXvAjNbyiwiPEINW4EgGRVWhxWCcez1zdm/c2S1s+GapVuEVmGPEsP1sN7hzcxbrbcspSvbh9i0u5mcYwGajkLXgixyPAq/gOPkOAct7QaaUGJx7KqAik3Xdln+q7h5rM6R9kNQy8lG8Ts3gAgPt8j5KVrLiezLcL4PSNGquKVg3XWlZSN6L5qgxqtoX2eyRhHBzSFsMH7b3tAE0et1G9cmr8PJu4M2hOlUke0imtuUNRSuIsFjsL7YKWSwIe0+F1p6bHIqgfVyOHh/qFyS0tSHKNs4S2TM3juiD5cwBf5rCY12czuv9Uejmi4+C9ujjP2iVHUxSW7rw3rqaxW8PipR22M5aCe58zVnZvWtN2wuf93f6b0Il0Qq2k61PMLb/q3fOy9o0m+lWyEUpmlb9vUkYB4C/wDBY7H8GxiRlqh00g3gBkxt5tYujCM93XqQpyRiMO0YkllEebTmT3XOLQOJa0XV7SDQ4Uwj+t13PJFtm5lrC981QhwOYvcNSYOac7RyXB62Fwpq6mlIDHCoc78xrmyEnwDv4JrThTdfspylfJZwvQaSYXMsEbeckrWegO9bnRnsPZMwSSVF2HcYhG4G2+zg5wWRwrssxGosW0zox9qYiMeNnHW9AvT9E9CMQoY9V2JxQx79m1glA52MuqB5BYylH/jSfr79Ct+7sIUfYlQN94TP+9JYejQFocO0eoKPKNkEZG8kgv8ANzjdVf6UU1OPr8Q2pHSNv/DG1Z3Eu1/DY3azWPmeMwdUAX5i/wA7LKtWXLden9juK4PR4ZQRdgJHA+6PU7/JS69hnYfzzXiGKf8A9ASuuIIGs6vJcfQZLG4t2nVtRfWlIB4NyHwUr4e/maX7KzfZH0JjenVLSg7SVt/stNyvNsf7eDm2mjtyc7M+i8nihnqHWY2SVx4NDnH4LV4V2QVsjdecNp2byZXAG33fxXRHS04dr+5m5N8v0AeNaX1NW4mR7nX4cPRF9EOzKprSHv8AqYfzpH5XHHVHH5K+6moaE5SNmkHEZi6GY5p7UVA2bHuazdqtyuPALpcXXPv7GSl4Rv6nS3D8FiMNE0Tz2s5+/Pm9/wDALEvnrcWkMkry2IHNx7sbR0CDUdCyL6yoFzvDDx8U7EdJJZxqA6kQ3Mbk23knHSxd9/2JyvZGkl0jhomGGiGvIcnS249EF2xaTLO7Wecw29z5oPHWCPJg732uPkonTG93HWPVbKkRiE6jE3SHWecuDVVmxAu3nLgFTc8neo3XSci1BFo1Z5pKmuqc2Vgj0DUXQz15om2iCmbRBaZI5aBbWZ3GR5hTCHWN/dePzm8UUbRBStpByv8AAqXIKKb7St1KhgceD9zlZw6eekyY8viP5jxdtlabT8CA4cnZHyKmijLfdc5v6rxrs9Vm2nsWrKlXo/TVg1hE1snHZkC58EzDoJ6I9187W8iC5qImlY7N0Vj9uF1j6K1BUvbkyofb7MrQ74qG+3YouxaS00zdWeSMn+8Zb5oZXaCUFRnHLC0nkW/K6tPqHO9+Oml8RqlVZ8Pgd79AD1jcAf4LJLH5W16F3fIBqux2pGdPNC7lmWn5FDptD8cg9xpIHGORh/iCtBLglGNzcQpzzYXkD0uo/Z2N9zGK2LpI1+XqAtMpvv8Ar/GCUfbMtJiuOxbxUi36t/ldQO06xlu9048Yv+lbEbf8zHYz/iMZ/FPHt/5uLUT/ALzWKffvYqzCv0+xg/2k/lH/ANKgk0vxc/2tX5NcPkF6IJcUG6tw93k38EjieMjdNQu8NVKvFe/wPJHmDNKsTDyRLVa2V7a98t18kyo0qxAytkdJOJA0sa43DtUkEgZdB6Lf0WIYq2eRoFM5zrSPzFs+6CM/1VSxGsxB1Yy8VOZIma7W2BYA4ga2/fw8ytFB+ffoTmvBkZcexJ++SqP/AJiqupK+X+zqXfsyH+C9Mk0sxn/dW+TfxVSbSbFzvq6aPw2f4JYz9v8A8DKJiKbQDEZd1NN4uGr/AJiEZpexiudnJsYRxL5BceQurNZitc78rirB0Y+3+UBBKmGN35avfJ4a7vmU+nJjzQeb2ZUMGdZiMfVsVifW5+Sd9LYFSfk6eSrePzpD3b+By+Cypp6IfnTyeAACQqIW/k6Ynq8k/BNaIszUydrlU4bOgpYqdu4bOPWd8rfBBMSgr6jv1tQWjlJJ8mDJUZMYntYObE3k0AfJDpHAm73OeepVLSSFk2SSU8DDbXdIegsFJFiBblDGGn7RzPqVUMnIAJpeea02XAVfJNKwX1pXlzvsjP4qJ7yf1QmXtuHmmkpWNI74eqaXLhTSFDZaR0uXNZcIXCFm2yqHaySZqpKbY6PYhVtUrKoIIJlI2pXXicFh5lQFM2cLPtrSpG1xUOA7D4lT2vQFtcVMysKWA7DjbfzkpA7r/FBmVvVP+kAoxY7CpI5D0TS4creBIQp2Kjmq8uNBGDDIOe2EbnSD9q/zUb8Wf+kd5sa5ZibHFQqMb6q1pCyNXPit/e2LvvQhDZ8Rj4xUx/8ADssrPjRPFUpMUJ4rRaaDdmlnq4v0EHlkqrpYf0LB4OKzj6881E6sKqkgxZoaTE6dkhLo3cRYOJucrG9xbjkqlVisck7nar7D3e+RYcjnmhseMOa3VGrb7ufqqZmzJ4negpRCs1Qw/mu83lVXyN+wPMqltEtdFjxLJlH2GLhqDwDB5KEOTg5AUONS77XoEx0hO9zinhdsgCuWdPUrmzVrVThGih2UtkU4Qq+2JPFOeSMRZA0wrhiRM0Z5JhoCjEeQMLE0tRF2Hnkm/R5U4jzQOIXLIj9HFNNCpwKzQPsuq97EuowDNGw2qW3SSWpynPaF0VKSSAHCqXfbSuJIoDjq8qB9eUkk6GV5K4qvJWFJJAys+oKgfKUkkDRESmEJJJFHCEwhJJIaGFNXUlJSOWSDUkkDHNjKlbAUklSRLZMylKnZQlJJUZtssx4arUeGBJJBNlhlC1TinaEkkhCIbyUL5GpJIArPmCgfMEkkxkLplEZEkkFDdZJJJAH/2Q=="/>
          <p:cNvSpPr>
            <a:spLocks noChangeAspect="1" noChangeArrowheads="1"/>
          </p:cNvSpPr>
          <p:nvPr/>
        </p:nvSpPr>
        <p:spPr bwMode="auto">
          <a:xfrm>
            <a:off x="215900" y="-688975"/>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data:image/jpeg;base64,/9j/4AAQSkZJRgABAQAAAQABAAD/2wCEAAkGBhQSEBQUEhQUFBQVFBQUFBQVFRUVFBQUFBQVFBQUFBQXHCYeFxkjGRQUHy8gJCcpLCwsFR4xNTAqNSYrLCkBCQoKDgwOFw8PGikfHBwsLCkpKSwsKS4qKSwpLCkpLCksLCwpNCwsKSkpKSkpLCwpLCksKSwsLCkpKSkpLCwpKf/AABEIALcBEwMBIgACEQEDEQH/xAAcAAABBQEBAQAAAAAAAAAAAAAFAAIDBAYBBwj/xABOEAABAwICBwUEBQgHBQkBAAABAAIDBBEFIQYSEzFBUWEHInGBkRQyobEVI1Jy0TNCU2KCksHwFiRDY3Oy4URkosLiNFSDk5TD0tPxCP/EABoBAAMBAQEBAAAAAAAAAAAAAAABAgMEBQb/xAAsEQACAgEDAwIGAwADAAAAAAAAAQIREgMhMRNBUZHwBDJhcYGhIrHRQsHh/9oADAMBAAIRAxEAPwD07bLu3CzoxApwrjzXodI4uoH/AGkLhqkC9sK77SUdIeYaNWon1iF7YpXJRghZlySs6qu+rKj2ZThTKkkibbI3VBUZkKtijUraEJ5JBTBhuubIoy2gCmbRhJ6iHgAPZCnCgPJaEUoThAEuqPpgBuGlWGYajGoF3JT1WPpoGsw5WGUKta4TTOFOTY8UNZShStgChdVhROrkqkx2kXtmErBDHYionYn1R02GaDFwlrhBDinVc+k0+kxZoNGUJpnQgYine2J9MMwiahMdUqj7QuGoTwFkW3VKjNSqhmSDlWJNlrbrhkULQpWsRQDSmmJWGxKRsKV0Oij7OkiIgXUZhiZVkZUzIlM2FSNjW7ZkkRtiUzYk4RpwaobKo62NSNYo0tZSMsABdDgqpkUTpkYjsI7QLvtAQh05TDOU8BZBv2sLhrggTqgqJ9SU+mGZoDiIUbsSWedUHmmGp6prSQs2aE4j1UbsTWeNV1UT6tWtInM0D8UUD8V6oA6rUTqtWtJCzDzsT6qJ+IdUDNUUx05VLTROQXfiHVQPxHqhD5SojKVagicgz7f1XRiKCGQpuuU8EFmgGKhPbjazesUtYo6aDJmj+m05uMLOtJU8bSlggyZo48SVyGsus5A0orStKylFFpsOwTXV6MoVTRlE4Wlcs0bRLcbAp2xqGMKwwLBmyHbFJPskosqjMAJzWKuJl3brto5bLQalkqhnUT6hGIWXi4JjpQhslYqsmIKlBicgpJUBVn1CFSYiq7sQWq0yMgu6oUTqpCjXJjq1XgKwm+pUElQhz61QOrFSgTYSdOmGbqhbqtMNUVWIrChmTDOhZqim7cp4hYTMq5rBDtuU4SlOgsIBwXVSbKpmSJUBKY0tkk0qxGEgK4p04UvREIo1chplDlQ0gM2iPJSsw0ngtFDRDkr8WHhZvWotQMrHhB5K5DgpWqjoRyVmOjHJYy1zRaRnIMH6IjT4XZGWUqmbTrGWs2aLTKENHZW46dWWwqVsawczVRIWQqZsaeGp4as7NKI9RJS6qSVjPOTWBMdWIc6cKCSpC9lQPMsIvrlWlrkPfUqu+dWoCyLslYq76lVHSJmstEibLBlS1lACuooRKSmErl0iEAMcmEKXZpwhTArbNcMSuimKkbRFFgDtgnbBFWYeeSnjwslLJDoBTVFPCL1ExZf3WMYZJXdQ24DW9XEdLqaiMM7HPppC8MttGPZs5mAmwcWXIcy+Ws0mxIva4R/C+zAzRuqNdznyPfdg7oaGPcwNvxyaFBVaDPoJ6ee1xJL7O9utrEtnje34Gzv2Vz9VN7S/Bthtx+QcyjKsx0JWniwPorkWCdE3rIlabMrHhxVuLDlqI8IVqPCxyWUtdFrSZm4MOKIQYeUdjoFYZRhYS1zRaQJhorK3HSoi2AKQMCxepZqoFRlOpmwqdd1lm5MtRGNjTwxLXS2qkocGp2qo9qltUhkoCdZQ7VdD0qCyZJRa6SKHZ4SJSnXKshgTw0L6GzyCpqFd2CtiykbZKwooilUjaNXRZPBCVjopCjThRq8Hf/vD1Nk5jr7rn7oLviLD4pZMKKbaJd9hVzbAby0HkXDW/dbcqw2NxFw19uerqj1fZJyHQOZh6mZQKyahoyLmA8tYOPo1WYCXe617vBuqPVylyY6K8WHhXYsO6fBOc/VHfMbP8Sb+DU2PFIb2ErXHlDTySn1KycmUki1HRN6eoVuKlb0/nyUEVS4+5FXO8IY4h/xKyxs53UtT+3PGz5FZNs0SDOFVrYxqOcGtJ7t8u8QSWi/MAnyKbVVkdQ7uEPET3C4BIEobY2IG8NeR+0V5T2y180dPTxmMwl8xeD7QZHfVMtuHu5yA36Kp2Q4y/Z1ETnU+T2S3qaiSLN4LXatr63uNJ8eqx6avLub26o9ibH0P7rvwTw3of3T+CzX0kP0uF/8Aq5Snsq77pMMPhVSocBWaO/Q/uu/BdEo/kH8EDY2Q7m0TvuVko/gp2xz8Ke/+HXH/AJrKcF7oMgsKgcx6pwnHT1H4oTtJxvpqsfdmgk+bkx+Ike8yrZ96ma8erLpYDyDO2TTUIIMaivbbRA8pI5IT8VbjnLs2hrx/dytd8HJ4VyLIvGdcNQh8tcG+9rM++wgfvDJMZWB2bSHfccHfDejAMgiZ1zboYa9t7XF+R7p9Cka5oyJseuX+irpizCYmThMhX0i0cV36TCXTYZoLtlUrZED+lQufSyT0mPqI0AckgH0skl0mHURgGwlO9nKLezBLYhepmcVAoUxTxTH+fxKJCPl68Auxt1j3c7b3HcPM5IyHQPFMfLnu+ac2nJ3XPh+JyVxsjS7VZ9Y/jYa1vPcE+qDIxed7WfqudrO/dCWQUDywA5uaDyAMr/IbgpzRPIuY+79uql2bPHZtViiklmypY36v6TVEbfUrtdR0dN362Rssn2HPLs/uqXLsUkD/AKSiYdX2oud+iw+nBPhtCCVYhw+WTOLDJn/3lfUao8Sy/wDBU4tOKiY7LDKcNG68cQy6k7gr0XZvX1eddWPY072Ndc+gOqFMnj8zS9+FRcVfCs7M6WIfXVuGUI+xC0SPHrZCavSXDW/lsRrao8om7Nh+A+a0DOzHCKYXnJkI37WYi/7LLIbiGmGEUf8A2akhc4biGN/zEE/FZxk5fKn6JFuKXINpNNKUn+pYVPO7g6TWkPjkHI5BXY5PlDSR0jOGtqtI8ib/AAWPxHtvqzlCIoW8LMBPxWfqe1LEX76qQfdIaPgE3a5r82xpeP8AD1pmgeJy51GIlnMRlx/+IUdR2c0zBeqxOpPP65rPgbrxep0xq3+/UzH9t34ofJicj/ee4+JKVu6cvRIePhfs0vaTRUcM8TKKWSVuzLpHPfr94vIABsODfiiuj9fhAfF7Wx0gFHGH2DxaoEjtb3SL9wheevJJuf5/m6jbvU5VtuXjZ7N9NaOf92d6Sf8A2JhxTRx3+zSDw2g/9xeQEhcD1Vpd36snF+0eyQ0+jsm4Ss/blH/MUWpNCsFk/J1ErfCoLf8AMF4OJinsrXDcSnce0mLF+EfREXZrD/s+IVTeVpg8fCyUuiWKw509ftRwbLcfE3C8BhxmVu57h5lGcP08rIj3J5B01jb0TUZPiV/dEtfT0Z6pV6SYvTj+tULahg3uY3XFv2L/ACQ6LT3DJjaenkpX8XR3Fj4Cx+Co4H20VLSBKGyDqLH1C2kGkmH4i3VqYGFx4vaCfJ4zCTjKG7j+Yv8A6Faff1KlEHSC+H4kyX+5nNz4Z5/BUMSr3wn+v0T4/wDeKf3fG7cvVPxvsWhd9ZQSmN28Mc4ub5O3j4oDT6S4nhr9lUAyR7tWTvtI/VdyTg1P5Hf04fv8Ckq5NDSymdv9VqIqtv6GbuSjoCohUgO1CX07/wBFONaM/dfwCbDSUOI9+NrqSo360eTSfAZLkldUQfUVjWVMXBx94DmHb1a5rv47/wCMh0WX3Zk8GO+4+/C7wPBTDLfkOB95h8DvCrshMbdaneXRHfDJ3gOgK5C8HOO7DxZvYfJBJd1uf4jyKkDwh7X52HdPLe0+XBdD/Lpw8ksR2ENqF1D9p1SRiFiL+vifwTb3Fz3WfFyl2Q3ndwHNd2I95+4bgnYiAgFutJ3IxuaN7vFcjhdONZ52NM3gMi4BTspBIdeQ90bmqnWtfVPETO7GN9tyYETsYkmd7NhzNRu50ls7cSSrclBR4a3aVTvaKjf3sxfo0/Mq1V1sWHwakQBeRmeJPVYrD9HpsSqLvJDL3c48uiErV8R/bKunXLJqvTavxKTY0jSxhyszKw/WdwC0uj3ZDEz62veZn7yy5DB9473LS0cNNh0OpE0DLM/nOPMlYTSvTCaW7WEtbyCzi5am2n/FeS21HeW7NhiunVJQs2cIYLZBrAA0ei8y0j7VKia4Y8sbybksjXiRxu4koe+mctY6MdPdK35DJy5ZNWYrJIbue4+JKoucU50RSbAVEs5GqxREUg1FcP0fnmdaKJ7zya0n5Ba3DuyavcATAyMc5ZGt9Rcn4KOml8zoM/G5gBEVJHhz3nusc77oJXtWCdlssZ1pJKYkZlscO1Pm6UtaPNUtOu0I0cBpqZ7GzOBa8xhhMbCLHvsaGteeTda32gpl06239/YFKVnk1DiTWAskhjlaTca2s17TuOq9hBzAGRuOidiWJMk1AyIRNbwBve/M2ufE3KGroKwWo1sa4rk0NBojU1A+ogkf1aLhWpOzTEW5mll/dutv2V6eXhZSGaCCVlwx08ZLJWcGiRrmljwftXBG7kvVsPiqW/lXxysIveNtiPDMXHXNaT1VzS/Zmk1sfM7tDalvvxlvjkoJcEczevobSTs9iqbvbNLEeNjrN82nMLz/ABPs0sbCtiJ4a/d9V0aU9KS+plPqLk8xdAAutstDiWhE8Zz1XjmxwcCqDdHpBvYV0peCMl5K8M4CM4bjhYQqDMJfe2qfRE6XAXcQtPuZuj0HRrtF1LNfmFuZmU+IwFtwbjI/nNK8TjwtzUZwSulheCwuC5NX4dN5Q2ZcNVrZ7oZjmGVOGT3IvHfuSN3Hx5HotZgmklNiEYiqGhslrB27Poea1dPIysp9SZoIcMwfmOq8/rtBDBMTHfVvcFZx1FqfxntJdynHHeO6Zar6Gow99x9bATv35deRVk0rKhm1pjqvGbo+fgieDYgZIzBOL5WBKpswV1PLrMPdv8EZdnz/AGKvHH9FOmtMC13clb8VJFAXd1ws4buqOS4S1xEgyKtijBsTvUvVQ1BmcFOeLTdJakRt6LqjrfQfTMA7FBzTZsUB4rHisPNd9sPNeh00c9s18+K3bYFNw7FdQG29ZE4gQbJ1RWlouE+mqoLYbxN+0JJKL6P4vs2WGSymE14kNid67idUYcknC1iCbTs1GKYlr8boG+hc85BCaHFC471ssFrQLawulWC2Dl7mdl0Ukd+aqn9EHg5herQzNIyCq4jhhlFhl1WS13dM0w8GDh0AhcLvlazmLqamqMNojnFt3Di7MeifiXZ/Vud3LkeKfhvZo5veqGuPQK3KL5kJJ+DS6Oabvq3iOjp2wxj3pCBYDoBldaXG8eghj1ZZb5ZtDtUuPUjMDwsshXY7FRwmOBmplwGa8g0hxOWV5LnOz6lcz0VL+VUl6s2jN8Gp017UJnkxQHUZnuJ3eeZPU3Xm8khcSSSScyTmT4pEHim3XNqTt7bI6IRxQkkkljZY5rrG4WqwLtDq6ZmzjmeGcGk3A+7fcsmnNW2nqNbEyime2aLduN7MrGX4bVlg79ppyK0OKy4ZiTe7IGSHc4Xa6/UbivnuCMlabRqtZFI06rpHXyaOJXZDRT/kv4v6HNOTW3JsJOzauhcTE8SM4WOZHgVNTYbUj8pGeuS2OA6RVkttaDUZwFjey1kMTne80Dx3qJfEThtJIS04z4swOHNjHvR6x8Eahw+OQfkwPJan6Nad4Ceyja3cAuaXxCfBqtGuTMf0Hjdmcl2bAIoG3sCjuJYnHCwukeGgcyvMNJ+1iHvMjGvwvwV6b1dT7CmoR45DH9JQx9m5AI5TY2yYWBuV4lQ4rPWThkTCS47gF7Bg+Ex4fT7SpeA61zc8eQ5rfWhCKXkyg5X9B09O2N20OSTMbEuQG7isPielr66fZwA6t7ZcuZRCurGUcWoXAyEZgcFXS2WXJOfjg0E2P6p1clSqdI7G2ssrFOA0ySOtfcFV9uabuccuC0WiiHNmndpNnvSWQOItOaS06K8E5MFhp3+qcYjvGavtg9eXNPZFbNvm1bWIHPpC4azc7cFaoqcSjU49Vcjjt34v2mf6KyKJk/fgOpMN7DlfwUtgZ00r6aXvAjNbyiwiPEINW4EgGRVWhxWCcez1zdm/c2S1s+GapVuEVmGPEsP1sN7hzcxbrbcspSvbh9i0u5mcYwGajkLXgixyPAq/gOPkOAct7QaaUGJx7KqAik3Xdln+q7h5rM6R9kNQy8lG8Ts3gAgPt8j5KVrLiezLcL4PSNGquKVg3XWlZSN6L5qgxqtoX2eyRhHBzSFsMH7b3tAE0et1G9cmr8PJu4M2hOlUke0imtuUNRSuIsFjsL7YKWSwIe0+F1p6bHIqgfVyOHh/qFyS0tSHKNs4S2TM3juiD5cwBf5rCY12czuv9Uejmi4+C9ujjP2iVHUxSW7rw3rqaxW8PipR22M5aCe58zVnZvWtN2wuf93f6b0Il0Qq2k61PMLb/q3fOy9o0m+lWyEUpmlb9vUkYB4C/wDBY7H8GxiRlqh00g3gBkxt5tYujCM93XqQpyRiMO0YkllEebTmT3XOLQOJa0XV7SDQ4Uwj+t13PJFtm5lrC981QhwOYvcNSYOac7RyXB62Fwpq6mlIDHCoc78xrmyEnwDv4JrThTdfspylfJZwvQaSYXMsEbeckrWegO9bnRnsPZMwSSVF2HcYhG4G2+zg5wWRwrssxGosW0zox9qYiMeNnHW9AvT9E9CMQoY9V2JxQx79m1glA52MuqB5BYylH/jSfr79Ct+7sIUfYlQN94TP+9JYejQFocO0eoKPKNkEZG8kgv8ANzjdVf6UU1OPr8Q2pHSNv/DG1Z3Eu1/DY3azWPmeMwdUAX5i/wA7LKtWXLden9juK4PR4ZQRdgJHA+6PU7/JS69hnYfzzXiGKf8A9ASuuIIGs6vJcfQZLG4t2nVtRfWlIB4NyHwUr4e/maX7KzfZH0JjenVLSg7SVt/stNyvNsf7eDm2mjtyc7M+i8nihnqHWY2SVx4NDnH4LV4V2QVsjdecNp2byZXAG33fxXRHS04dr+5m5N8v0AeNaX1NW4mR7nX4cPRF9EOzKprSHv8AqYfzpH5XHHVHH5K+6moaE5SNmkHEZi6GY5p7UVA2bHuazdqtyuPALpcXXPv7GSl4Rv6nS3D8FiMNE0Tz2s5+/Pm9/wDALEvnrcWkMkry2IHNx7sbR0CDUdCyL6yoFzvDDx8U7EdJJZxqA6kQ3Mbk23knHSxd9/2JyvZGkl0jhomGGiGvIcnS249EF2xaTLO7Wecw29z5oPHWCPJg732uPkonTG93HWPVbKkRiE6jE3SHWecuDVVmxAu3nLgFTc8neo3XSci1BFo1Z5pKmuqc2Vgj0DUXQz15om2iCmbRBaZI5aBbWZ3GR5hTCHWN/dePzm8UUbRBStpByv8AAqXIKKb7St1KhgceD9zlZw6eekyY8viP5jxdtlabT8CA4cnZHyKmijLfdc5v6rxrs9Vm2nsWrKlXo/TVg1hE1snHZkC58EzDoJ6I9187W8iC5qImlY7N0Vj9uF1j6K1BUvbkyofb7MrQ74qG+3YouxaS00zdWeSMn+8Zb5oZXaCUFRnHLC0nkW/K6tPqHO9+Oml8RqlVZ8Pgd79AD1jcAf4LJLH5W16F3fIBqux2pGdPNC7lmWn5FDptD8cg9xpIHGORh/iCtBLglGNzcQpzzYXkD0uo/Z2N9zGK2LpI1+XqAtMpvv8Ar/GCUfbMtJiuOxbxUi36t/ldQO06xlu9048Yv+lbEbf8zHYz/iMZ/FPHt/5uLUT/ALzWKffvYqzCv0+xg/2k/lH/ANKgk0vxc/2tX5NcPkF6IJcUG6tw93k38EjieMjdNQu8NVKvFe/wPJHmDNKsTDyRLVa2V7a98t18kyo0qxAytkdJOJA0sa43DtUkEgZdB6Lf0WIYq2eRoFM5zrSPzFs+6CM/1VSxGsxB1Yy8VOZIma7W2BYA4ga2/fw8ytFB+ffoTmvBkZcexJ++SqP/AJiqupK+X+zqXfsyH+C9Mk0sxn/dW+TfxVSbSbFzvq6aPw2f4JYz9v8A8DKJiKbQDEZd1NN4uGr/AJiEZpexiudnJsYRxL5BceQurNZitc78rirB0Y+3+UBBKmGN35avfJ4a7vmU+nJjzQeb2ZUMGdZiMfVsVifW5+Sd9LYFSfk6eSrePzpD3b+By+Cypp6IfnTyeAACQqIW/k6Ynq8k/BNaIszUydrlU4bOgpYqdu4bOPWd8rfBBMSgr6jv1tQWjlJJ8mDJUZMYntYObE3k0AfJDpHAm73OeepVLSSFk2SSU8DDbXdIegsFJFiBblDGGn7RzPqVUMnIAJpeea02XAVfJNKwX1pXlzvsjP4qJ7yf1QmXtuHmmkpWNI74eqaXLhTSFDZaR0uXNZcIXCFm2yqHaySZqpKbY6PYhVtUrKoIIJlI2pXXicFh5lQFM2cLPtrSpG1xUOA7D4lT2vQFtcVMysKWA7DjbfzkpA7r/FBmVvVP+kAoxY7CpI5D0TS4creBIQp2Kjmq8uNBGDDIOe2EbnSD9q/zUb8Wf+kd5sa5ZibHFQqMb6q1pCyNXPit/e2LvvQhDZ8Rj4xUx/8ADssrPjRPFUpMUJ4rRaaDdmlnq4v0EHlkqrpYf0LB4OKzj6881E6sKqkgxZoaTE6dkhLo3cRYOJucrG9xbjkqlVisck7nar7D3e+RYcjnmhseMOa3VGrb7ufqqZmzJ4negpRCs1Qw/mu83lVXyN+wPMqltEtdFjxLJlH2GLhqDwDB5KEOTg5AUONS77XoEx0hO9zinhdsgCuWdPUrmzVrVThGih2UtkU4Qq+2JPFOeSMRZA0wrhiRM0Z5JhoCjEeQMLE0tRF2Hnkm/R5U4jzQOIXLIj9HFNNCpwKzQPsuq97EuowDNGw2qW3SSWpynPaF0VKSSAHCqXfbSuJIoDjq8qB9eUkk6GV5K4qvJWFJJAys+oKgfKUkkDRESmEJJJFHCEwhJJIaGFNXUlJSOWSDUkkDHNjKlbAUklSRLZMylKnZQlJJUZtssx4arUeGBJJBNlhlC1TinaEkkhCIbyUL5GpJIArPmCgfMEkkxkLplEZEkkFDdZJJJAH/2Q=="/>
          <p:cNvSpPr>
            <a:spLocks noChangeAspect="1" noChangeArrowheads="1"/>
          </p:cNvSpPr>
          <p:nvPr/>
        </p:nvSpPr>
        <p:spPr bwMode="auto">
          <a:xfrm>
            <a:off x="368300" y="-536575"/>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data:image/jpeg;base64,/9j/4AAQSkZJRgABAQAAAQABAAD/2wCEAAkGBhQQEBQUEBQUFBUUFBQUFBQVFRQUFBQUFBQVFBQUFBQXHCYeFxkjGRQUHy8gJCcpLCwsFR4xNTAqNSYrLCkBCQoKDgwOGg8PGiwhHxwsLikpLCwpKikvKiwsLCkpLCwqKiopKSosLCkpKSwsLCwsLiwpLCwwKSksLCwpLCksKf/AABEIAMABBgMBIgACEQEDEQH/xAAcAAABBQEBAQAAAAAAAAAAAAAEAAECAwUGBwj/xABDEAABAwIDBAgCBggEBwAAAAABAAIDBBEFEiEGEzFRByIyQWFxgZGhsTNCUnLB0RQVI0NiktLhFjSC8BdTVIOTovH/xAAaAQEBAQEBAQEAAAAAAAAAAAAAAQIDBAUG/8QAMxEAAgEDAgIJBAEDBQAAAAAAAAECAxESITEEQRMyUXGRobHB0QUiYYHwFCPhM0KSovH/2gAMAwEAAhEDEQA/ANUPUhIhWvUw9frHE+BcKEikJEKHpxIsuJbhglUxKghIpCRZwLcNEqkJEEJFISrGBbhwkUhKgRKpCZZcC3DhKn3iCEykJVMC3DN4nzoPeqW9WcRcL3ifeoQSJ94piW4YJU+9Qe8T71TAZBolUhKgd6n3ymBcg7ep96gRMpCZTAuQbvU4lQW+TiZTAuQbvE+9QW9S3ymAyDd4n3qC3yQmUwLkGiRPvUHvUhKpgMgzeJb1B75LepgMgzepIPepJgMjkA9SD0KHqYevtuJ4gkPUg9DB6kHrOJQgPUs6GD1IPWcRcIzqWdDZ04epiW4SHpw9DZ04epiLhQkUhIhM6kHqYluFCRSEiEEifeLOIuGCRPvUHvFm4jR11S/JQ52tYGmR8ejy5xdZodxAs2+nG+qKCe7S7zUdXY394n3iyMNknaHR1YIliIBcQGl7XC7XOA0zcRccbA8bkm7xRwsHoFbxLeIXeJ94s4i4UJE4lQu8S3iYC4Xvk++Qe8S3imAuG75LeoLep96mAuGiVSEqB3ifeqYFuG71OJUDvVISqYC4bvUt6gxKlvVMC3Dd6kg98kmAyOZDlIOVAcpBy+rY85cHKQeqMylmWbAvzJw9UZk+ZSxS8PUs6GzJ86mICc6fMhg9PnUxASHJ8yHzpZ1MQEZ0+ZUB6fOmJQgPWlg+PvpS4xhpzWzBwOuW9tQQRxPusXOnzrE6amrSWhYycXdGjX4i6eR0j7ZnW4aAACwA9AqM6Gzp86KCSsg5Nu7CM6feIYPT50xJcIzpZ1RnSzpiW5fnS3iozJs6YkuEbxPvENmSzJiLhO9T71C50s6Yi4XvE+8Qe8S3imBbhm8S3iE3qfepiLhe8SQm8TqYi5ihycOVGZSD177HMuzJw5Uh6fMpYF2dPnVOZPmUsC4OT5lRmUg5SwLsyWZVXT3UsUtzp8ypBT3SwLs6WdU3TqWBdnQtVjUcJs4SyO45ImgkDm5x0b5anyVq63YjCqKZr2zMa6YuL9c1ywNYBYg6gWPuuVapGlDOSbX4OtKOcrHK09cyVuaMutwLXtyvY77LhcjgQbg2II8QLN4r8ap4BVSupLCJwjAtexLQbuF+4lx9kJlWotSSfb2mJKzaRZvE4kVKa61YyEbxPvENmT50xFwjeJZ0PnT51MSl+dNnVOdLOlgXZ02dVZksytgW502dVZksyWIW7xPvFRmTZksLhG8SQ+dJMRczQ5SDlTdSBXpsC3MnzKpuvDX5JybcSB4DUqWBaHJw5Qjic7ssJ8ToFcIiO3JGzy1Ky7AkxhPAH5K4QW7RaPNwVIq6ccXSynkOqFpUImk/yuHg/wATwT8SuU5Na+unqzSjcGbk7nA/daXfJXMo3O7LJneTLfNbUeA4m4dZ9NTDxLRb2UJMDI/zGLsHMR6/ivP08eUl+ry9EdOif809QBmByn9zJ/qc1v4qf6hl72Rt+9KFOTDsOH0uJVEn3bj8ENJHgzeMtS/zJRVJPZP/AIS92i9Gv40WfqojtPpm+b7pbiMdqpph7n8UMcSwVnCKV/3nf3Tf4uwlnZogfNwV/uPaMvBL1YwXb6/AVnpxxq4PRhP4rLr6GnqZ2sNS17Wx5hlO7GYuc1wOuvVDfdGN6R6FvYoIfWx/BcZtntHHW1LXxxMha2JrA1nC4c9xdoBqcw9l0pU6jlqmvy8fY2oLl7nVYO+BjHMdVNaGSPYwFuc5Blt1u/UuHoEeKqn/AOqZ/wCMrndhtvI6GnfFJTxTXlc8OeNQHMYLDThdpPquiHSvSntUMB9G/wBKzUhWydoNrvj7oOmu3yZIPhPCqh9WEfipfoAd2ZaZ3+ohMOkXDn9rD4vTL/Sp/wCJcHk7VE5vi0/kQuf91bwl/wBX6NGcI9q8/gokweTuax33ZAUJJSSN4xvHxWvHFg0vYkqID5ut+KLj2NbJrR4iHcmvP9/wT+oUevdd8WvNXRnom9tf2jljJbjmHmE7Xg8CD62W9V7LYlDqA2Yfw2d8OKxKjEnRm1VSgeOUsK7wqRqdRp9zMSg476DFpHcfmoh6tp3U8v0croXcnG7fdFybP1NszWNqGc4yCbemqrnFaS079DOLexnl6QekAwHK5z4XfZkabK92GyWzBokb9qI39wtXS3JYozpZ1EAHQEX+y7quUX6cbjz4e61YFmdNnVRcmzJYhbmSVV0lbABccvE68grWwG2Z1mj+Lj7Ktk7YuAzP5nUBXUtEZjnqHkMHufABdG7as0Vx3kOWMOeeQFgjX0JhF5HMjPLtOUKzaXdt3dI0Rt4XHbd5lVYPstLVnPM7JH3ucflzWG7LKf2rzNKNweSpzmzS9628K2Nkks6VojbzedfZaP62o8Pblp2CSS1t47XXw5LmsX2rmnJzONuQ0C5qVWppTWK7Xv4FskdYcRpKEWjDXvHfYHVYeKdIEz9GvLByBt8lx09Q4oN+c9xXWHBwTylq/wAnRJvnY2KvGnPPWe4+ZJWdJVk96D3TuRVjKR/JetRS2LhFcxPJPeqJIitOHCpXdkfC6Og2ZndwY93g1pUc4rdlU0tjl3Ru8VEgru4djKo8KWXzLSPmtKj6PJnuAmjEQ8cpd/Le688q9KO8l4m1VfYeZAp2xEk+AXtTOiak0zGpPMiGS3oQ23xQEPRc39Il3Tv2DZmRSB/Ve1hpoZc/Wt9aRwt5Lzrj6Eue2ux0vK2iPKoaRzr2HL4jRXjDyOK9Aw3o8lnlqf0Z0bmRyMYCS4XG7DgRYHTVaX/Cet50/wDO7+ldXxtCOjkkc26j2R5eIbJxIWr0Op6I63/lxO+7I38bLErejesj408tubRnH/rddIcXQntNeKM2l/uT8DmRiBCvhxpzToSPI2UqjA3tNnhzTyc0g/FUfqs816NGZ+xnSYZ0iVMNskz7cicw9iuqoel97hlqYYpm99xY/iPgvMhh5U2UpHevLU4OhU60V6Fyx6rPWG1OD1+j2Gmee9vVF/MXb8FXP0cVMI3uGVe8HEDNld6EHKfgvNWCy1MK2gnpnXikc3yOh8wvNLhKkP8ASnp2S+5fJOkT6y8NP8HSy7Y1UB3WJ0rZhw/aMs/zDgrIIqGoOajnkpJT9R5vHfkHdy0sO6QmVLN1XxMkB0zW1Hj4HyWXj2xcRBlon3bxyHiPIrzxtF4zi6b/ABrF/rbyLJpq6d+/cpxQzxaVkLZW90rbX8w9qzd40/RPNvsP/ND02MzQdRxJbwLXaj2KscI5tW9R3hwXtjBx38tvDkedkXPtxBb5cEr+o5hVOkcw2d1gnsOLD6LpYyWB3LVJU5gfAp1bAGjAGp1KjPUOfx4KER11VkwXS2pS2iY0G5F1pVmLOc3KXWA7hoFj08tlOV11iUE3dghJqq3MT7sqTfFdCgxan0RzMPL+Cm7AnNFzwUzjzYuZ4I7grqeNxOjffgiIKtsZtkB81t0MbJutK4NaPqjvWJ1MVewNDZvB55RmBa1g4vcCRp3MYNXFd3h7o6ZmaSXW3akswekY/uvNcV2vLbNhaGhgs08bDwHBcliO0DnG8j3OvzJXzp8HU4jWbxR3pyx6quz2LE9vaZp+tKRzJDfQDj6rnK/pQmILaZrIRza0ZvkvMv1w3/eqvhxdn+wV3p/TaMOV+/42NSnVOqZjdTUyASVLm3Or3vIa3xKzptvpaCpmZS1UksZLbyCwD3tYGuIa8HTSwPeGhDsx+nItI31FwUEx9AZH52SHs5LOsOHWvz1+S6ypLbHTssrGad025Jm5szjYq3VMk9a6nmLmvaHZzvRlDdDGR1hlGluBWrS7ZVMLv2dVI8D7V3A+j9VxFNU0zHvLW6ZurcnQZRf43V820DT3i3IBX+njLrK67LKy7tBLK/2Jo9bwjpTBIFSwffZp7hdXBjEFSLRSC54dd0bvRze/zC+bn42BwuiaHahzSLEi3DVeGt9Jpyd6bxZ2jVqpaq57fj2zVXICI5hK37FQxjiPBszBf3AXmGM4VLA8tnhMZ7tLtP3XDQrYp+k2oDBlfcgd+q1MP6UTI3d1cbJGnwHxHBZow4rh1rFSX40fwcpunN80/E87cFAhdjiFHTTPJjIY0625LErqCJukb7r6kKylyaPPsZNklc6nKkyice5drotyqOSy6LBcacw2J0WS3DSNSkerwXGajNWM3OgxyibI3Oz1XMxPyuWhT4gQLX0QkkWZ1ws04uKxYDHjMy6DidYqcM2XRVvGtwtpcgTkSTF1wmVIDTMLCjsPc2Tqu0J4FDRTB7crvQod7CwqtXVjRfiFE6F1iPI80OyWy16fFRKzJML8j3hZ9ZQFmo1HNIye0twH4dMxxs5dTSbNRTNuDr4LzwSZVqYbjz4iLOK41qM2rwdipW3OqrNjJmC8Wvh3rAqaaeI9ZrvG4K7TZ/bUPsJLLsIZo5RctB9l8qXF1qDtUjc7RpQn1WeKGoiI67CDzH5IKecfUJAXtVfsnSzduFt+beqfhoucrujOnP0cj2eDm5h7hd6X1Ki97rzD4eSPKZato4lZFY9ruze3j+BXpNf0Wt471p8W8fVpXNV+xDYv3ocPY+xC+hHiKdTSLLFxhqzjSbHQ+qjmXRf4dh+tM5nmzMPgULNgcY7E7XehHzXN05cj0qtB/wDhkB55lPvDzV81Fl7wfJUujt3phOJ0TixhKe4lMZD3k+6dsd+CtEAvz8lIxnIraRTmTh5WlBSx/Wa8/BaVI+nB/wAtvPvOfb4ELr0UkcXWS5GPDWuAtrdH0zpXdx9V1FBFn7FNDEOdiT7kldJh2GONhDA0nvkeNPQKSr9GtfY8sqik9EcZTUcr7BocT4AroKHY+TQyaE/V7132E4C5ou83PJrbNC2I8My62t818qt9T1tE1Gg3ucnQbHtAGYImowCNg7gtfEsSbCDc29VwOObXZrhi5Uenru99BNQhpzKsYcxl7G65meo1VVbipcdShYWukOl192nSwWpwx5hTJSStaKHIy7u/gnosJETc8unId6CxDES86cO4KN5u0djL1K3vuVbaw1VVPD3lSkfcrYItKSc6JIAYt7wrGzA6PHqqk5dzWzRN1MeLTdXU2KOj0eMw5FDN8DZWip+2Mw+Ky1fchqNoqWqHVfunnud2SfPuWZiOyNRB1mgub3Ob1h7hR/RWP7Dsp5FFUtdVU2sbiR4G4PpwXO0o9V/p/JpOxhsxB8Z6wI+C38L26litlefIq9208UulVTtv9poyO+GiGkw2il7L3M8xf4hJWkrVIe5q6OywvpY4CVoPiF1WH9IlJJ2nZT4j8V5ANhd59BPGTyLrH4qqfYLEY9WxueObCHfJfOq8Dwk+eL77ep3hUmtn4nv7KmlqB1TFJfuu26zMT2SpXC5p3k8oyCfS5sV4G79Mpz12SMPixw+KOo+kWsg4SuHhmPyK4L6XUhrSqevsdXUy60U+49Ar8Cw6M2kZUM8HxPHx4FYtZhmCjtvlZ45H/khaXppq2jrWcPFrT8kXH0yB3bp4D5xj8l3VHiY73fdP5icrJben+TKkpMIB6lSSPFv52VeH01AZZGCaEMszIZARckXdY91tAt7/AIqRHjSUx/7bP6UBQbX0pa/NSUud0kjy4tyHrvJaBw0AIFvBd109tVLxi/ZGJKP58wvZTYWKqmqBG6N7WGOzgHOaS4OzAEcrD+Zdgei6MjVzW/cjA+JJXMbK9I7KOARNiZ25HuLT2nPeTfxs3K3yaF0I6ZIAOsx3uF4OJXHOo+jTty2/mp1h0LX3b/sub0TQfbcfP+yLp+jGFvePRgJ93ErFqOnGAdmInzcPwCxq3p1efo2Mb7u+a4ql9Snu7d7R0tQ5JvxPTaLZSnj4MLrd7vy0Rk0kEQ65jaPEheBYj0r1Uv7xwHIdUfBYM20E8x+s4nzK3H6RVnrVqe5elx6sLd59A1+31HALB4d4N1XFY50tXuIgGjmeK86pNn66p7EUhv8AwkBblN0VTDrVcsUA787xm9l6YcDwlB/e7v8AL9jlKpOW78DKxTa98pJc4n5IGminqHWja435Aldgyhwmi7RdVPHcOqy/zUZukCQjJRQshbw/Zt19XnVfQjUdrUoadr0Xz5HH7Vt/PYoodgN2M9bK2Eccp1efJqvqMdpaYZaWPM7hvH6n0b3LHlpZ5Tmnfa/M6/FM1sUfDrn4Jg5deV/wtEc3K4pJ5qg3N/XQKTYGR9s3PIfmoyVL3fwjkNFSLDxK7W5bGC2SUv4CwSDg3xKrLyVEGytgWE34mySrukqCF0kyS0UdOHeKildAW8eI9QpRyW7LiPAqm6fMpYBRqXHtBrlWWsPGO3kqbpw5SxCwU0R+u9nujaRszNaett4EkfIoATFIvB4tb7LMo3Ldo6Rm0WKsFjLFM3k7K6/8wQ8m0k37+hp387AD5FYQIHC48iVITO+0fmuK4eC5L9K3oac29zYfjtG8Wkw1jTza5wQE0dA/sxmP/VdVNlPMHzVol5sjPn/8WlTUdr+L9yObGZgFK7s1DW+YKsotnIi0n9NY3UjL36d/qoFzO+CP4fkmhgiyuJp28Sb3HtZV5W3fkMu0qi2ejkzF9UBZxAvxI5hJ2zNMONQT5BQZFGBbdhP1O5gWrS7X5FzfJkm4NRN4ukd5aImKLD2fuJH+b7IO4+yExPkphfdvx+CZy7TXjxmlZ9FQMP3iXIlm2M4+gpoIvEMZf3N1z+ZNnPMrLoQe6v3tv3GTNyox/EJe3UBg5A2+Ass2Sia43nqXPPeGoS/qpCS3Cy1Gmo9XTuSQcmwqJlOz6OF0h5vOiudXSW6oZEP4QLoAzHmUwkVw7TLuyySxPWc55Uc1uAAUTIo3W7AkT6qN0iU11Sj3STXSQDpJkkBBK6SSpRXSSTIB7pXTJIB7p7pkkA90rqKdCD3ThyikgJ5ksygldLAmXK9lS0C2X4oW6SlhYsc+5UbqN0lQSunuoXSugJ3SuoJXQE7pkySAdJRSQD3SumSQD3SumSQE1FOCkUAySSSAZJJJCiSSSQCSSSQCSSSQDJ0kkAkkkkAkkkkAkI6gklcT1g0GwtfiALnTvRamyd7QQ17mg8Q02uoyqTWxRBfKM2pFwTzIJF/grEmtsLBJUjYkkk6AZJOkhBkk6SAZOkkgGSTpIBJJJIBJJJIB0ySSA//Z"/>
          <p:cNvSpPr>
            <a:spLocks noChangeAspect="1" noChangeArrowheads="1"/>
          </p:cNvSpPr>
          <p:nvPr/>
        </p:nvSpPr>
        <p:spPr bwMode="auto">
          <a:xfrm>
            <a:off x="63500" y="-887413"/>
            <a:ext cx="2495550"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6" descr="data:image/jpeg;base64,/9j/4AAQSkZJRgABAQAAAQABAAD/2wCEAAkGBhQQEBQUEBQUFBUUFBQUFBQVFRQUFBQUFBQVFBQUFBQXHCYeFxkjGRQUHy8gJCcpLCwsFR4xNTAqNSYrLCkBCQoKDgwOGg8PGiwhHxwsLikpLCwpKikvKiwsLCkpLCwqKiopKSosLCkpKSwsLCwsLiwpLCwwKSksLCwpLCksKf/AABEIAMABBgMBIgACEQEDEQH/xAAcAAABBQEBAQAAAAAAAAAAAAAEAAECAwUGBwj/xABDEAABAwIDBAgCBggEBwAAAAABAAIDBBEFEiEGEzFRByIyQWFxgZGhsTNCUnLB0RQVI0NiktLhFjSC8BdTVIOTovH/xAAaAQEBAQEBAQEAAAAAAAAAAAAAAQIDBAUG/8QAMxEAAgEDAgIJBAEDBQAAAAAAAAECAxESITEEQRMyUXGRobHB0QUiYYHwFCPhM0KSovH/2gAMAwEAAhEDEQA/ANUPUhIhWvUw9frHE+BcKEikJEKHpxIsuJbhglUxKghIpCRZwLcNEqkJEEJFISrGBbhwkUhKgRKpCZZcC3DhKn3iCEykJVMC3DN4nzoPeqW9WcRcL3ifeoQSJ94piW4YJU+9Qe8T71TAZBolUhKgd6n3ymBcg7ep96gRMpCZTAuQbvU4lQW+TiZTAuQbvE+9QW9S3ymAyDd4n3qC3yQmUwLkGiRPvUHvUhKpgMgzeJb1B75LepgMgzepIPepJgMjkA9SD0KHqYevtuJ4gkPUg9DB6kHrOJQgPUs6GD1IPWcRcIzqWdDZ04epiW4SHpw9DZ04epiLhQkUhIhM6kHqYluFCRSEiEEifeLOIuGCRPvUHvFm4jR11S/JQ52tYGmR8ejy5xdZodxAs2+nG+qKCe7S7zUdXY394n3iyMNknaHR1YIliIBcQGl7XC7XOA0zcRccbA8bkm7xRwsHoFbxLeIXeJ94s4i4UJE4lQu8S3iYC4Xvk++Qe8S3imAuG75LeoLep96mAuGiVSEqB3ifeqYFuG71OJUDvVISqYC4bvUt6gxKlvVMC3Dd6kg98kmAyOZDlIOVAcpBy+rY85cHKQeqMylmWbAvzJw9UZk+ZSxS8PUs6GzJ86mICc6fMhg9PnUxASHJ8yHzpZ1MQEZ0+ZUB6fOmJQgPWlg+PvpS4xhpzWzBwOuW9tQQRxPusXOnzrE6amrSWhYycXdGjX4i6eR0j7ZnW4aAACwA9AqM6Gzp86KCSsg5Nu7CM6feIYPT50xJcIzpZ1RnSzpiW5fnS3iozJs6YkuEbxPvENmSzJiLhO9T71C50s6Yi4XvE+8Qe8S3imBbhm8S3iE3qfepiLhe8SQm8TqYi5ihycOVGZSD177HMuzJw5Uh6fMpYF2dPnVOZPmUsC4OT5lRmUg5SwLsyWZVXT3UsUtzp8ypBT3SwLs6WdU3TqWBdnQtVjUcJs4SyO45ImgkDm5x0b5anyVq63YjCqKZr2zMa6YuL9c1ywNYBYg6gWPuuVapGlDOSbX4OtKOcrHK09cyVuaMutwLXtyvY77LhcjgQbg2II8QLN4r8ap4BVSupLCJwjAtexLQbuF+4lx9kJlWotSSfb2mJKzaRZvE4kVKa61YyEbxPvENmT50xFwjeJZ0PnT51MSl+dNnVOdLOlgXZ02dVZksytgW502dVZksyWIW7xPvFRmTZksLhG8SQ+dJMRczQ5SDlTdSBXpsC3MnzKpuvDX5JybcSB4DUqWBaHJw5Qjic7ssJ8ToFcIiO3JGzy1Ky7AkxhPAH5K4QW7RaPNwVIq6ccXSynkOqFpUImk/yuHg/wATwT8SuU5Na+unqzSjcGbk7nA/daXfJXMo3O7LJneTLfNbUeA4m4dZ9NTDxLRb2UJMDI/zGLsHMR6/ivP08eUl+ry9EdOif809QBmByn9zJ/qc1v4qf6hl72Rt+9KFOTDsOH0uJVEn3bj8ENJHgzeMtS/zJRVJPZP/AIS92i9Gv40WfqojtPpm+b7pbiMdqpph7n8UMcSwVnCKV/3nf3Tf4uwlnZogfNwV/uPaMvBL1YwXb6/AVnpxxq4PRhP4rLr6GnqZ2sNS17Wx5hlO7GYuc1wOuvVDfdGN6R6FvYoIfWx/BcZtntHHW1LXxxMha2JrA1nC4c9xdoBqcw9l0pU6jlqmvy8fY2oLl7nVYO+BjHMdVNaGSPYwFuc5Blt1u/UuHoEeKqn/AOqZ/wCMrndhtvI6GnfFJTxTXlc8OeNQHMYLDThdpPquiHSvSntUMB9G/wBKzUhWydoNrvj7oOmu3yZIPhPCqh9WEfipfoAd2ZaZ3+ohMOkXDn9rD4vTL/Sp/wCJcHk7VE5vi0/kQuf91bwl/wBX6NGcI9q8/gokweTuax33ZAUJJSSN4xvHxWvHFg0vYkqID5ut+KLj2NbJrR4iHcmvP9/wT+oUevdd8WvNXRnom9tf2jljJbjmHmE7Xg8CD62W9V7LYlDqA2Yfw2d8OKxKjEnRm1VSgeOUsK7wqRqdRp9zMSg476DFpHcfmoh6tp3U8v0croXcnG7fdFybP1NszWNqGc4yCbemqrnFaS079DOLexnl6QekAwHK5z4XfZkabK92GyWzBokb9qI39wtXS3JYozpZ1EAHQEX+y7quUX6cbjz4e61YFmdNnVRcmzJYhbmSVV0lbABccvE68grWwG2Z1mj+Lj7Ktk7YuAzP5nUBXUtEZjnqHkMHufABdG7as0Vx3kOWMOeeQFgjX0JhF5HMjPLtOUKzaXdt3dI0Rt4XHbd5lVYPstLVnPM7JH3ucflzWG7LKf2rzNKNweSpzmzS9628K2Nkks6VojbzedfZaP62o8Pblp2CSS1t47XXw5LmsX2rmnJzONuQ0C5qVWppTWK7Xv4FskdYcRpKEWjDXvHfYHVYeKdIEz9GvLByBt8lx09Q4oN+c9xXWHBwTylq/wAnRJvnY2KvGnPPWe4+ZJWdJVk96D3TuRVjKR/JetRS2LhFcxPJPeqJIitOHCpXdkfC6Og2ZndwY93g1pUc4rdlU0tjl3Ru8VEgru4djKo8KWXzLSPmtKj6PJnuAmjEQ8cpd/Le688q9KO8l4m1VfYeZAp2xEk+AXtTOiak0zGpPMiGS3oQ23xQEPRc39Il3Tv2DZmRSB/Ve1hpoZc/Wt9aRwt5Lzrj6Eue2ux0vK2iPKoaRzr2HL4jRXjDyOK9Aw3o8lnlqf0Z0bmRyMYCS4XG7DgRYHTVaX/Cet50/wDO7+ldXxtCOjkkc26j2R5eIbJxIWr0Op6I63/lxO+7I38bLErejesj408tubRnH/rddIcXQntNeKM2l/uT8DmRiBCvhxpzToSPI2UqjA3tNnhzTyc0g/FUfqs816NGZ+xnSYZ0iVMNskz7cicw9iuqoel97hlqYYpm99xY/iPgvMhh5U2UpHevLU4OhU60V6Fyx6rPWG1OD1+j2Gmee9vVF/MXb8FXP0cVMI3uGVe8HEDNld6EHKfgvNWCy1MK2gnpnXikc3yOh8wvNLhKkP8ASnp2S+5fJOkT6y8NP8HSy7Y1UB3WJ0rZhw/aMs/zDgrIIqGoOajnkpJT9R5vHfkHdy0sO6QmVLN1XxMkB0zW1Hj4HyWXj2xcRBlon3bxyHiPIrzxtF4zi6b/ABrF/rbyLJpq6d+/cpxQzxaVkLZW90rbX8w9qzd40/RPNvsP/ND02MzQdRxJbwLXaj2KscI5tW9R3hwXtjBx38tvDkedkXPtxBb5cEr+o5hVOkcw2d1gnsOLD6LpYyWB3LVJU5gfAp1bAGjAGp1KjPUOfx4KER11VkwXS2pS2iY0G5F1pVmLOc3KXWA7hoFj08tlOV11iUE3dghJqq3MT7sqTfFdCgxan0RzMPL+Cm7AnNFzwUzjzYuZ4I7grqeNxOjffgiIKtsZtkB81t0MbJutK4NaPqjvWJ1MVewNDZvB55RmBa1g4vcCRp3MYNXFd3h7o6ZmaSXW3akswekY/uvNcV2vLbNhaGhgs08bDwHBcliO0DnG8j3OvzJXzp8HU4jWbxR3pyx6quz2LE9vaZp+tKRzJDfQDj6rnK/pQmILaZrIRza0ZvkvMv1w3/eqvhxdn+wV3p/TaMOV+/42NSnVOqZjdTUyASVLm3Or3vIa3xKzptvpaCpmZS1UksZLbyCwD3tYGuIa8HTSwPeGhDsx+nItI31FwUEx9AZH52SHs5LOsOHWvz1+S6ypLbHTssrGad025Jm5szjYq3VMk9a6nmLmvaHZzvRlDdDGR1hlGluBWrS7ZVMLv2dVI8D7V3A+j9VxFNU0zHvLW6ZurcnQZRf43V820DT3i3IBX+njLrK67LKy7tBLK/2Jo9bwjpTBIFSwffZp7hdXBjEFSLRSC54dd0bvRze/zC+bn42BwuiaHahzSLEi3DVeGt9Jpyd6bxZ2jVqpaq57fj2zVXICI5hK37FQxjiPBszBf3AXmGM4VLA8tnhMZ7tLtP3XDQrYp+k2oDBlfcgd+q1MP6UTI3d1cbJGnwHxHBZow4rh1rFSX40fwcpunN80/E87cFAhdjiFHTTPJjIY0625LErqCJukb7r6kKylyaPPsZNklc6nKkyice5drotyqOSy6LBcacw2J0WS3DSNSkerwXGajNWM3OgxyibI3Oz1XMxPyuWhT4gQLX0QkkWZ1ws04uKxYDHjMy6DidYqcM2XRVvGtwtpcgTkSTF1wmVIDTMLCjsPc2Tqu0J4FDRTB7crvQod7CwqtXVjRfiFE6F1iPI80OyWy16fFRKzJML8j3hZ9ZQFmo1HNIye0twH4dMxxs5dTSbNRTNuDr4LzwSZVqYbjz4iLOK41qM2rwdipW3OqrNjJmC8Wvh3rAqaaeI9ZrvG4K7TZ/bUPsJLLsIZo5RctB9l8qXF1qDtUjc7RpQn1WeKGoiI67CDzH5IKecfUJAXtVfsnSzduFt+beqfhoucrujOnP0cj2eDm5h7hd6X1Ki97rzD4eSPKZato4lZFY9ruze3j+BXpNf0Wt471p8W8fVpXNV+xDYv3ocPY+xC+hHiKdTSLLFxhqzjSbHQ+qjmXRf4dh+tM5nmzMPgULNgcY7E7XehHzXN05cj0qtB/wDhkB55lPvDzV81Fl7wfJUujt3phOJ0TixhKe4lMZD3k+6dsd+CtEAvz8lIxnIraRTmTh5WlBSx/Wa8/BaVI+nB/wAtvPvOfb4ELr0UkcXWS5GPDWuAtrdH0zpXdx9V1FBFn7FNDEOdiT7kldJh2GONhDA0nvkeNPQKSr9GtfY8sqik9EcZTUcr7BocT4AroKHY+TQyaE/V7132E4C5ou83PJrbNC2I8My62t818qt9T1tE1Gg3ucnQbHtAGYImowCNg7gtfEsSbCDc29VwOObXZrhi5Uenru99BNQhpzKsYcxl7G65meo1VVbipcdShYWukOl192nSwWpwx5hTJSStaKHIy7u/gnosJETc8unId6CxDES86cO4KN5u0djL1K3vuVbaw1VVPD3lSkfcrYItKSc6JIAYt7wrGzA6PHqqk5dzWzRN1MeLTdXU2KOj0eMw5FDN8DZWip+2Mw+Ky1fchqNoqWqHVfunnud2SfPuWZiOyNRB1mgub3Ob1h7hR/RWP7Dsp5FFUtdVU2sbiR4G4PpwXO0o9V/p/JpOxhsxB8Z6wI+C38L26litlefIq9208UulVTtv9poyO+GiGkw2il7L3M8xf4hJWkrVIe5q6OywvpY4CVoPiF1WH9IlJJ2nZT4j8V5ANhd59BPGTyLrH4qqfYLEY9WxueObCHfJfOq8Dwk+eL77ep3hUmtn4nv7KmlqB1TFJfuu26zMT2SpXC5p3k8oyCfS5sV4G79Mpz12SMPixw+KOo+kWsg4SuHhmPyK4L6XUhrSqevsdXUy60U+49Ar8Cw6M2kZUM8HxPHx4FYtZhmCjtvlZ45H/khaXppq2jrWcPFrT8kXH0yB3bp4D5xj8l3VHiY73fdP5icrJben+TKkpMIB6lSSPFv52VeH01AZZGCaEMszIZARckXdY91tAt7/AIqRHjSUx/7bP6UBQbX0pa/NSUud0kjy4tyHrvJaBw0AIFvBd109tVLxi/ZGJKP58wvZTYWKqmqBG6N7WGOzgHOaS4OzAEcrD+Zdgei6MjVzW/cjA+JJXMbK9I7KOARNiZ25HuLT2nPeTfxs3K3yaF0I6ZIAOsx3uF4OJXHOo+jTty2/mp1h0LX3b/sub0TQfbcfP+yLp+jGFvePRgJ93ErFqOnGAdmInzcPwCxq3p1efo2Mb7u+a4ql9Snu7d7R0tQ5JvxPTaLZSnj4MLrd7vy0Rk0kEQ65jaPEheBYj0r1Uv7xwHIdUfBYM20E8x+s4nzK3H6RVnrVqe5elx6sLd59A1+31HALB4d4N1XFY50tXuIgGjmeK86pNn66p7EUhv8AwkBblN0VTDrVcsUA787xm9l6YcDwlB/e7v8AL9jlKpOW78DKxTa98pJc4n5IGminqHWja435Aldgyhwmi7RdVPHcOqy/zUZukCQjJRQshbw/Zt19XnVfQjUdrUoadr0Xz5HH7Vt/PYoodgN2M9bK2Eccp1efJqvqMdpaYZaWPM7hvH6n0b3LHlpZ5Tmnfa/M6/FM1sUfDrn4Jg5deV/wtEc3K4pJ5qg3N/XQKTYGR9s3PIfmoyVL3fwjkNFSLDxK7W5bGC2SUv4CwSDg3xKrLyVEGytgWE34mySrukqCF0kyS0UdOHeKildAW8eI9QpRyW7LiPAqm6fMpYBRqXHtBrlWWsPGO3kqbpw5SxCwU0R+u9nujaRszNaett4EkfIoATFIvB4tb7LMo3Ldo6Rm0WKsFjLFM3k7K6/8wQ8m0k37+hp387AD5FYQIHC48iVITO+0fmuK4eC5L9K3oac29zYfjtG8Wkw1jTza5wQE0dA/sxmP/VdVNlPMHzVol5sjPn/8WlTUdr+L9yObGZgFK7s1DW+YKsotnIi0n9NY3UjL36d/qoFzO+CP4fkmhgiyuJp28Sb3HtZV5W3fkMu0qi2ejkzF9UBZxAvxI5hJ2zNMONQT5BQZFGBbdhP1O5gWrS7X5FzfJkm4NRN4ukd5aImKLD2fuJH+b7IO4+yExPkphfdvx+CZy7TXjxmlZ9FQMP3iXIlm2M4+gpoIvEMZf3N1z+ZNnPMrLoQe6v3tv3GTNyox/EJe3UBg5A2+Ass2Sia43nqXPPeGoS/qpCS3Cy1Gmo9XTuSQcmwqJlOz6OF0h5vOiudXSW6oZEP4QLoAzHmUwkVw7TLuyySxPWc55Uc1uAAUTIo3W7AkT6qN0iU11Sj3STXSQDpJkkBBK6SSpRXSSTIB7pXTJIB7p7pkkA90rqKdCD3ThyikgJ5ksygldLAmXK9lS0C2X4oW6SlhYsc+5UbqN0lQSunuoXSugJ3SuoJXQE7pkySAdJRSQD3SumSQD3SumSQE1FOCkUAySSSAZJJJCiSSSQCSSSQCSSSQDJ0kkAkkkkAkkkkAkI6gklcT1g0GwtfiALnTvRamyd7QQ17mg8Q02uoyqTWxRBfKM2pFwTzIJF/grEmtsLBJUjYkkk6AZJOkhBkk6SAZOkkgGSTpIBJJJIBJJJIB0ySSA//Z"/>
          <p:cNvSpPr>
            <a:spLocks noChangeAspect="1" noChangeArrowheads="1"/>
          </p:cNvSpPr>
          <p:nvPr/>
        </p:nvSpPr>
        <p:spPr bwMode="auto">
          <a:xfrm>
            <a:off x="215900" y="-735013"/>
            <a:ext cx="2495550"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143" y="4852987"/>
            <a:ext cx="1889125" cy="138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0509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ircle(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wheel(1)">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arn(inVertical)">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Plant Fertilization</a:t>
            </a:r>
            <a:endParaRPr lang="en-US" b="1" dirty="0"/>
          </a:p>
        </p:txBody>
      </p:sp>
      <p:sp>
        <p:nvSpPr>
          <p:cNvPr id="4" name="Rectangle 3"/>
          <p:cNvSpPr/>
          <p:nvPr/>
        </p:nvSpPr>
        <p:spPr>
          <a:xfrm>
            <a:off x="21770" y="0"/>
            <a:ext cx="7217229" cy="369332"/>
          </a:xfrm>
          <a:prstGeom prst="rect">
            <a:avLst/>
          </a:prstGeom>
        </p:spPr>
        <p:txBody>
          <a:bodyPr wrap="square">
            <a:spAutoFit/>
          </a:bodyPr>
          <a:lstStyle/>
          <a:p>
            <a:r>
              <a:rPr lang="en-US" dirty="0" smtClean="0">
                <a:solidFill>
                  <a:schemeClr val="bg1">
                    <a:lumMod val="50000"/>
                  </a:schemeClr>
                </a:solidFill>
              </a:rPr>
              <a:t>C.  Diagram </a:t>
            </a:r>
            <a:r>
              <a:rPr lang="en-US" dirty="0">
                <a:solidFill>
                  <a:schemeClr val="bg1">
                    <a:lumMod val="50000"/>
                  </a:schemeClr>
                </a:solidFill>
              </a:rPr>
              <a:t>the process of plant fertilization</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4031873"/>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Plant Fertilization:</a:t>
            </a:r>
          </a:p>
          <a:p>
            <a:pPr marL="1028700" lvl="1" indent="-571500">
              <a:buFont typeface="Courier New" pitchFamily="49" charset="0"/>
              <a:buChar char="o"/>
            </a:pPr>
            <a:r>
              <a:rPr lang="en-US" sz="3600" b="1" dirty="0" smtClean="0"/>
              <a:t>The meeting of the </a:t>
            </a:r>
            <a:r>
              <a:rPr lang="en-US" sz="3600" b="1" u="sng" dirty="0" smtClean="0"/>
              <a:t>male </a:t>
            </a:r>
            <a:r>
              <a:rPr lang="en-US" sz="3600" b="1" dirty="0" smtClean="0"/>
              <a:t>gamete with the </a:t>
            </a:r>
            <a:r>
              <a:rPr lang="en-US" sz="3600" b="1" u="sng" dirty="0" smtClean="0"/>
              <a:t>female</a:t>
            </a:r>
            <a:r>
              <a:rPr lang="en-US" sz="3600" b="1" dirty="0" smtClean="0"/>
              <a:t> gamete</a:t>
            </a:r>
          </a:p>
          <a:p>
            <a:pPr marL="1028700" lvl="1" indent="-571500">
              <a:buFont typeface="Courier New" pitchFamily="49" charset="0"/>
              <a:buChar char="o"/>
            </a:pPr>
            <a:endParaRPr lang="en-US" sz="3600" b="1" dirty="0" smtClean="0"/>
          </a:p>
          <a:p>
            <a:pPr marL="1028700" lvl="1" indent="-571500">
              <a:buFont typeface="Courier New" pitchFamily="49" charset="0"/>
              <a:buChar char="o"/>
            </a:pPr>
            <a:r>
              <a:rPr lang="en-US" sz="3600" b="1" dirty="0" smtClean="0"/>
              <a:t>Takes places in </a:t>
            </a:r>
            <a:r>
              <a:rPr lang="en-US" sz="3600" b="1" u="sng" dirty="0" smtClean="0"/>
              <a:t>ovary</a:t>
            </a:r>
            <a:r>
              <a:rPr lang="en-US" sz="3600" b="1" dirty="0" smtClean="0"/>
              <a:t> of flower</a:t>
            </a:r>
            <a:endParaRPr lang="en-US" sz="3600" b="1" dirty="0"/>
          </a:p>
        </p:txBody>
      </p:sp>
    </p:spTree>
    <p:extLst>
      <p:ext uri="{BB962C8B-B14F-4D97-AF65-F5344CB8AC3E}">
        <p14:creationId xmlns:p14="http://schemas.microsoft.com/office/powerpoint/2010/main" val="2086263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 calcmode="lin" valueType="num">
                                      <p:cBhvr additive="base">
                                        <p:cTn id="1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Plant Fertilization</a:t>
            </a:r>
            <a:endParaRPr lang="en-US" b="1" dirty="0"/>
          </a:p>
        </p:txBody>
      </p:sp>
      <p:sp>
        <p:nvSpPr>
          <p:cNvPr id="4" name="Rectangle 3"/>
          <p:cNvSpPr/>
          <p:nvPr/>
        </p:nvSpPr>
        <p:spPr>
          <a:xfrm>
            <a:off x="21770" y="0"/>
            <a:ext cx="7217229" cy="369332"/>
          </a:xfrm>
          <a:prstGeom prst="rect">
            <a:avLst/>
          </a:prstGeom>
        </p:spPr>
        <p:txBody>
          <a:bodyPr wrap="square">
            <a:spAutoFit/>
          </a:bodyPr>
          <a:lstStyle/>
          <a:p>
            <a:r>
              <a:rPr lang="en-US" dirty="0" smtClean="0">
                <a:solidFill>
                  <a:schemeClr val="bg1">
                    <a:lumMod val="50000"/>
                  </a:schemeClr>
                </a:solidFill>
              </a:rPr>
              <a:t>C.  Diagram </a:t>
            </a:r>
            <a:r>
              <a:rPr lang="en-US" dirty="0">
                <a:solidFill>
                  <a:schemeClr val="bg1">
                    <a:lumMod val="50000"/>
                  </a:schemeClr>
                </a:solidFill>
              </a:rPr>
              <a:t>the process of plant fertilization</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75317" y="5110843"/>
            <a:ext cx="2315483" cy="1815882"/>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1- Pollen from anther </a:t>
            </a:r>
            <a:r>
              <a:rPr lang="en-US"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transferred to stigma</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96"/>
          <a:stretch/>
        </p:blipFill>
        <p:spPr bwMode="auto">
          <a:xfrm>
            <a:off x="501581" y="1045029"/>
            <a:ext cx="6257605" cy="406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478767" y="5127172"/>
            <a:ext cx="2315483" cy="1384995"/>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2</a:t>
            </a:r>
            <a:r>
              <a:rPr lang="en-US" sz="2800" b="1" dirty="0" smtClean="0">
                <a:solidFill>
                  <a:srgbClr val="FF0000"/>
                </a:solidFill>
                <a:effectLst>
                  <a:outerShdw blurRad="38100" dist="38100" dir="2700000" algn="tl">
                    <a:srgbClr val="000000">
                      <a:alpha val="43137"/>
                    </a:srgbClr>
                  </a:outerShdw>
                </a:effectLst>
              </a:rPr>
              <a:t>- Pollen moves to ovary</a:t>
            </a:r>
          </a:p>
        </p:txBody>
      </p:sp>
      <p:sp>
        <p:nvSpPr>
          <p:cNvPr id="14" name="TextBox 13"/>
          <p:cNvSpPr txBox="1"/>
          <p:nvPr/>
        </p:nvSpPr>
        <p:spPr>
          <a:xfrm>
            <a:off x="4761593" y="5105400"/>
            <a:ext cx="2477406" cy="1815882"/>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3- Haploid cells </a:t>
            </a:r>
            <a:r>
              <a:rPr lang="en-US" sz="2400" b="1" dirty="0" smtClean="0">
                <a:solidFill>
                  <a:srgbClr val="FF0000"/>
                </a:solidFill>
                <a:effectLst>
                  <a:outerShdw blurRad="38100" dist="38100" dir="2700000" algn="tl">
                    <a:srgbClr val="000000">
                      <a:alpha val="43137"/>
                    </a:srgbClr>
                  </a:outerShdw>
                </a:effectLst>
              </a:rPr>
              <a:t>(pollen &amp; seed embryo) </a:t>
            </a:r>
            <a:r>
              <a:rPr lang="en-US" sz="2800" b="1" dirty="0" smtClean="0">
                <a:solidFill>
                  <a:srgbClr val="FF0000"/>
                </a:solidFill>
                <a:effectLst>
                  <a:outerShdw blurRad="38100" dist="38100" dir="2700000" algn="tl">
                    <a:srgbClr val="000000">
                      <a:alpha val="43137"/>
                    </a:srgbClr>
                  </a:outerShdw>
                </a:effectLst>
              </a:rPr>
              <a:t>unite</a:t>
            </a:r>
          </a:p>
        </p:txBody>
      </p:sp>
      <p:cxnSp>
        <p:nvCxnSpPr>
          <p:cNvPr id="8" name="Straight Arrow Connector 7"/>
          <p:cNvCxnSpPr/>
          <p:nvPr/>
        </p:nvCxnSpPr>
        <p:spPr>
          <a:xfrm flipV="1">
            <a:off x="2209800" y="1981200"/>
            <a:ext cx="533400" cy="3276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733800" y="4267200"/>
            <a:ext cx="0" cy="990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410200" y="3990976"/>
            <a:ext cx="457200" cy="119062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023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Seed Viability</a:t>
            </a:r>
            <a:endParaRPr lang="en-US" b="1" dirty="0"/>
          </a:p>
        </p:txBody>
      </p:sp>
      <p:sp>
        <p:nvSpPr>
          <p:cNvPr id="4" name="Rectangle 3"/>
          <p:cNvSpPr/>
          <p:nvPr/>
        </p:nvSpPr>
        <p:spPr>
          <a:xfrm>
            <a:off x="21770" y="0"/>
            <a:ext cx="7217229" cy="369332"/>
          </a:xfrm>
          <a:prstGeom prst="rect">
            <a:avLst/>
          </a:prstGeom>
        </p:spPr>
        <p:txBody>
          <a:bodyPr wrap="square">
            <a:spAutoFit/>
          </a:bodyPr>
          <a:lstStyle/>
          <a:p>
            <a:r>
              <a:rPr lang="en-US" dirty="0" smtClean="0"/>
              <a:t>D.  Explain </a:t>
            </a:r>
            <a:r>
              <a:rPr lang="en-US" dirty="0"/>
              <a:t>the importance of seed viability and vigor.</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1770" y="1219200"/>
            <a:ext cx="7217229" cy="624786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The most viable seed is:</a:t>
            </a:r>
          </a:p>
          <a:p>
            <a:pPr marL="1028700" lvl="1" indent="-571500">
              <a:buFont typeface="Courier New" pitchFamily="49" charset="0"/>
              <a:buChar char="o"/>
            </a:pPr>
            <a:r>
              <a:rPr lang="en-US" sz="3600" dirty="0" smtClean="0"/>
              <a:t>Collected from strong, healthy </a:t>
            </a:r>
            <a:r>
              <a:rPr lang="en-US" sz="3600" u="sng" dirty="0" smtClean="0"/>
              <a:t>parent</a:t>
            </a:r>
            <a:r>
              <a:rPr lang="en-US" sz="3600" dirty="0" smtClean="0"/>
              <a:t> plants</a:t>
            </a:r>
          </a:p>
          <a:p>
            <a:pPr marL="1028700" lvl="1" indent="-571500">
              <a:buFont typeface="Courier New" pitchFamily="49" charset="0"/>
              <a:buChar char="o"/>
            </a:pPr>
            <a:r>
              <a:rPr lang="en-US" sz="3600" u="sng" dirty="0" smtClean="0"/>
              <a:t>Pollinated</a:t>
            </a:r>
            <a:r>
              <a:rPr lang="en-US" sz="3600" dirty="0" smtClean="0"/>
              <a:t> properly prior to seed harvest</a:t>
            </a:r>
          </a:p>
          <a:p>
            <a:pPr marL="1028700" lvl="1" indent="-571500">
              <a:buFont typeface="Courier New" pitchFamily="49" charset="0"/>
              <a:buChar char="o"/>
            </a:pPr>
            <a:r>
              <a:rPr lang="en-US" sz="3600" dirty="0" smtClean="0"/>
              <a:t>Kept at moisture/temperature level to keep seed in </a:t>
            </a:r>
            <a:r>
              <a:rPr lang="en-US" sz="3600" u="sng" dirty="0" smtClean="0"/>
              <a:t>dormancy</a:t>
            </a:r>
          </a:p>
          <a:p>
            <a:pPr lvl="1"/>
            <a:endParaRPr lang="en-US" sz="3600" dirty="0" smtClean="0"/>
          </a:p>
          <a:p>
            <a:pPr lvl="1" algn="ctr"/>
            <a:r>
              <a:rPr lang="en-US" sz="2400" dirty="0" smtClean="0">
                <a:solidFill>
                  <a:srgbClr val="FF0000"/>
                </a:solidFill>
              </a:rPr>
              <a:t>*Remember, a seed is living, it’s just in dormancy </a:t>
            </a:r>
            <a:r>
              <a:rPr lang="en-US" sz="2400" dirty="0" err="1" smtClean="0">
                <a:solidFill>
                  <a:srgbClr val="FF0000"/>
                </a:solidFill>
              </a:rPr>
              <a:t>til</a:t>
            </a:r>
            <a:r>
              <a:rPr lang="en-US" sz="2400" dirty="0" smtClean="0">
                <a:solidFill>
                  <a:srgbClr val="FF0000"/>
                </a:solidFill>
              </a:rPr>
              <a:t> proper environmental conditions take it out of dormancy</a:t>
            </a:r>
            <a:endParaRPr lang="en-US" sz="2400" dirty="0">
              <a:solidFill>
                <a:srgbClr val="FF0000"/>
              </a:solidFill>
            </a:endParaRPr>
          </a:p>
          <a:p>
            <a:pPr lvl="1"/>
            <a:endParaRPr lang="en-US" sz="3600" dirty="0"/>
          </a:p>
        </p:txBody>
      </p:sp>
    </p:spTree>
    <p:extLst>
      <p:ext uri="{BB962C8B-B14F-4D97-AF65-F5344CB8AC3E}">
        <p14:creationId xmlns:p14="http://schemas.microsoft.com/office/powerpoint/2010/main" val="2772396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arn(inVertic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wipe(down)">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8467" y="1413934"/>
            <a:ext cx="3315450" cy="433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2320" y="-391"/>
            <a:ext cx="7325408" cy="1470025"/>
          </a:xfrm>
        </p:spPr>
        <p:txBody>
          <a:bodyPr>
            <a:normAutofit/>
          </a:bodyPr>
          <a:lstStyle/>
          <a:p>
            <a:r>
              <a:rPr lang="en-US" b="1" dirty="0" smtClean="0"/>
              <a:t>Pollination</a:t>
            </a:r>
            <a:endParaRPr lang="en-US"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E.  Explain </a:t>
            </a:r>
            <a:r>
              <a:rPr lang="en-US" dirty="0"/>
              <a:t>pollination, cross-pollination, and self-pollination of flowering plants.</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1770" y="1219200"/>
            <a:ext cx="3864429" cy="4031873"/>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Pollination:</a:t>
            </a:r>
          </a:p>
          <a:p>
            <a:pPr marL="1028700" lvl="1" indent="-571500">
              <a:buFont typeface="Courier New" pitchFamily="49" charset="0"/>
              <a:buChar char="o"/>
            </a:pPr>
            <a:r>
              <a:rPr lang="en-US" sz="3600" dirty="0" smtClean="0"/>
              <a:t>Transfer of pollen from an anther to a stigma of a flower of the same species</a:t>
            </a:r>
            <a:endParaRPr lang="en-US" sz="3600" dirty="0"/>
          </a:p>
        </p:txBody>
      </p:sp>
    </p:spTree>
    <p:extLst>
      <p:ext uri="{BB962C8B-B14F-4D97-AF65-F5344CB8AC3E}">
        <p14:creationId xmlns:p14="http://schemas.microsoft.com/office/powerpoint/2010/main" val="12585796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2000"/>
                                        <p:tgtEl>
                                          <p:spTgt spid="10">
                                            <p:txEl>
                                              <p:pRg st="1" end="1"/>
                                            </p:txEl>
                                          </p:spTgt>
                                        </p:tgtEl>
                                      </p:cBhvr>
                                    </p:animEffect>
                                    <p:anim calcmode="lin" valueType="num">
                                      <p:cBhvr>
                                        <p:cTn id="8" dur="2000" fill="hold"/>
                                        <p:tgtEl>
                                          <p:spTgt spid="10">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Pollination</a:t>
            </a:r>
            <a:endParaRPr lang="en-US"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E.  Explain </a:t>
            </a:r>
            <a:r>
              <a:rPr lang="en-US" dirty="0"/>
              <a:t>pollination, cross-pollination, and self-pollination of flowering plants.</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4629379" cy="581697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Self Pollination:</a:t>
            </a:r>
          </a:p>
          <a:p>
            <a:pPr marL="1028700" lvl="1" indent="-571500">
              <a:buFont typeface="Courier New" pitchFamily="49" charset="0"/>
              <a:buChar char="o"/>
            </a:pPr>
            <a:r>
              <a:rPr lang="en-US" sz="3200" dirty="0" smtClean="0"/>
              <a:t>Pollen from a plant pollinates a flower on the </a:t>
            </a:r>
            <a:r>
              <a:rPr lang="en-US" sz="3200" b="1" dirty="0" smtClean="0"/>
              <a:t>SAME</a:t>
            </a:r>
            <a:r>
              <a:rPr lang="en-US" sz="3200" dirty="0" smtClean="0"/>
              <a:t> plant</a:t>
            </a:r>
          </a:p>
          <a:p>
            <a:pPr marL="1028700" lvl="1" indent="-571500">
              <a:buFont typeface="Courier New" pitchFamily="49" charset="0"/>
              <a:buChar char="o"/>
            </a:pPr>
            <a:endParaRPr lang="en-US" sz="3200" dirty="0" smtClean="0"/>
          </a:p>
          <a:p>
            <a:r>
              <a:rPr lang="en-US" sz="4000" b="1" dirty="0" smtClean="0">
                <a:solidFill>
                  <a:srgbClr val="FF0000"/>
                </a:solidFill>
                <a:effectLst>
                  <a:outerShdw blurRad="38100" dist="38100" dir="2700000" algn="tl">
                    <a:srgbClr val="000000">
                      <a:alpha val="43137"/>
                    </a:srgbClr>
                  </a:outerShdw>
                </a:effectLst>
              </a:rPr>
              <a:t>Cross </a:t>
            </a:r>
            <a:r>
              <a:rPr lang="en-US" sz="4000" b="1" dirty="0">
                <a:solidFill>
                  <a:srgbClr val="FF0000"/>
                </a:solidFill>
                <a:effectLst>
                  <a:outerShdw blurRad="38100" dist="38100" dir="2700000" algn="tl">
                    <a:srgbClr val="000000">
                      <a:alpha val="43137"/>
                    </a:srgbClr>
                  </a:outerShdw>
                </a:effectLst>
              </a:rPr>
              <a:t>Pollination:</a:t>
            </a:r>
          </a:p>
          <a:p>
            <a:pPr marL="1028700" lvl="1" indent="-571500">
              <a:buFont typeface="Courier New" pitchFamily="49" charset="0"/>
              <a:buChar char="o"/>
            </a:pPr>
            <a:r>
              <a:rPr lang="en-US" sz="3200" dirty="0"/>
              <a:t>Pollen from a plant pollinates a flower on </a:t>
            </a:r>
            <a:r>
              <a:rPr lang="en-US" sz="3200" dirty="0" smtClean="0"/>
              <a:t>a </a:t>
            </a:r>
            <a:r>
              <a:rPr lang="en-US" sz="3200" b="1" dirty="0" smtClean="0"/>
              <a:t>DIFFERENT</a:t>
            </a:r>
            <a:r>
              <a:rPr lang="en-US" sz="3200" dirty="0" smtClean="0"/>
              <a:t> plant</a:t>
            </a:r>
            <a:endParaRPr lang="en-US" sz="3200" dirty="0"/>
          </a:p>
          <a:p>
            <a:pPr marL="1028700" lvl="1" indent="-571500">
              <a:buFont typeface="Courier New" pitchFamily="49" charset="0"/>
              <a:buChar char="o"/>
            </a:pPr>
            <a:endParaRPr lang="en-US" sz="3600"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21" b="8347"/>
          <a:stretch/>
        </p:blipFill>
        <p:spPr bwMode="auto">
          <a:xfrm>
            <a:off x="4794250" y="1161143"/>
            <a:ext cx="2209800" cy="2394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56" t="22952" r="14365" b="11142"/>
          <a:stretch/>
        </p:blipFill>
        <p:spPr bwMode="auto">
          <a:xfrm>
            <a:off x="4572000" y="4127688"/>
            <a:ext cx="1661364" cy="1850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856" y="5410200"/>
            <a:ext cx="1778000" cy="133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rved Left Arrow 13"/>
          <p:cNvSpPr/>
          <p:nvPr/>
        </p:nvSpPr>
        <p:spPr>
          <a:xfrm rot="18504273">
            <a:off x="6067324" y="3688682"/>
            <a:ext cx="766488" cy="1726390"/>
          </a:xfrm>
          <a:prstGeom prst="curvedLeftArrow">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Left Arrow 20"/>
          <p:cNvSpPr/>
          <p:nvPr/>
        </p:nvSpPr>
        <p:spPr>
          <a:xfrm rot="16836790">
            <a:off x="5868041" y="585137"/>
            <a:ext cx="586450" cy="1433684"/>
          </a:xfrm>
          <a:prstGeom prst="curvedLeftArrow">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0270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1000"/>
                                        <p:tgtEl>
                                          <p:spTgt spid="6146"/>
                                        </p:tgtEl>
                                      </p:cBhvr>
                                    </p:animEffect>
                                    <p:anim calcmode="lin" valueType="num">
                                      <p:cBhvr>
                                        <p:cTn id="16" dur="1000" fill="hold"/>
                                        <p:tgtEl>
                                          <p:spTgt spid="6146"/>
                                        </p:tgtEl>
                                        <p:attrNameLst>
                                          <p:attrName>ppt_x</p:attrName>
                                        </p:attrNameLst>
                                      </p:cBhvr>
                                      <p:tavLst>
                                        <p:tav tm="0">
                                          <p:val>
                                            <p:strVal val="#ppt_x"/>
                                          </p:val>
                                        </p:tav>
                                        <p:tav tm="100000">
                                          <p:val>
                                            <p:strVal val="#ppt_x"/>
                                          </p:val>
                                        </p:tav>
                                      </p:tavLst>
                                    </p:anim>
                                    <p:anim calcmode="lin" valueType="num">
                                      <p:cBhvr>
                                        <p:cTn id="17" dur="1000" fill="hold"/>
                                        <p:tgtEl>
                                          <p:spTgt spid="614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down)">
                                      <p:cBhvr>
                                        <p:cTn id="30" dur="5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6147"/>
                                        </p:tgtEl>
                                        <p:attrNameLst>
                                          <p:attrName>style.visibility</p:attrName>
                                        </p:attrNameLst>
                                      </p:cBhvr>
                                      <p:to>
                                        <p:strVal val="visible"/>
                                      </p:to>
                                    </p:set>
                                    <p:animEffect transition="in" filter="wheel(1)">
                                      <p:cBhvr>
                                        <p:cTn id="35" dur="2000"/>
                                        <p:tgtEl>
                                          <p:spTgt spid="614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par>
                                <p:cTn id="39" presetID="21" presetClass="entr" presetSubtype="1" fill="hold" nodeType="withEffect">
                                  <p:stCondLst>
                                    <p:cond delay="0"/>
                                  </p:stCondLst>
                                  <p:childTnLst>
                                    <p:set>
                                      <p:cBhvr>
                                        <p:cTn id="40" dur="1" fill="hold">
                                          <p:stCondLst>
                                            <p:cond delay="0"/>
                                          </p:stCondLst>
                                        </p:cTn>
                                        <p:tgtEl>
                                          <p:spTgt spid="6148"/>
                                        </p:tgtEl>
                                        <p:attrNameLst>
                                          <p:attrName>style.visibility</p:attrName>
                                        </p:attrNameLst>
                                      </p:cBhvr>
                                      <p:to>
                                        <p:strVal val="visible"/>
                                      </p:to>
                                    </p:set>
                                    <p:animEffect transition="in" filter="wheel(1)">
                                      <p:cBhvr>
                                        <p:cTn id="41"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522" y="1524000"/>
            <a:ext cx="7325408" cy="3395663"/>
          </a:xfrm>
        </p:spPr>
        <p:txBody>
          <a:bodyPr>
            <a:normAutofit/>
          </a:bodyPr>
          <a:lstStyle/>
          <a:p>
            <a:r>
              <a:rPr lang="en-US" sz="8000" b="1" dirty="0" smtClean="0"/>
              <a:t>Sexual </a:t>
            </a:r>
            <a:r>
              <a:rPr lang="en-US" b="1" dirty="0" smtClean="0"/>
              <a:t/>
            </a:r>
            <a:br>
              <a:rPr lang="en-US" b="1" dirty="0" smtClean="0"/>
            </a:br>
            <a:r>
              <a:rPr lang="en-US" sz="6000" b="1" dirty="0" smtClean="0"/>
              <a:t>Plant </a:t>
            </a:r>
            <a:r>
              <a:rPr lang="en-US" sz="6000" b="1" dirty="0" smtClean="0"/>
              <a:t>Propagation</a:t>
            </a:r>
            <a:endParaRPr lang="en-US" sz="6000"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15971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b="1" dirty="0" smtClean="0"/>
              <a:t>Pollination</a:t>
            </a:r>
            <a:endParaRPr lang="en-US"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E.  Explain </a:t>
            </a:r>
            <a:r>
              <a:rPr lang="en-US" dirty="0"/>
              <a:t>pollination, cross-pollination, and self-pollination of flowering plants.</a:t>
            </a: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845529" cy="520142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Methods of Pollination:</a:t>
            </a:r>
          </a:p>
          <a:p>
            <a:pPr marL="1028700" lvl="1" indent="-571500">
              <a:buFont typeface="Courier New" pitchFamily="49" charset="0"/>
              <a:buChar char="o"/>
            </a:pPr>
            <a:r>
              <a:rPr lang="en-US" sz="4800" b="1" dirty="0" smtClean="0"/>
              <a:t>Insects</a:t>
            </a:r>
          </a:p>
          <a:p>
            <a:pPr marL="1485900" lvl="2" indent="-571500">
              <a:buFont typeface="Courier New" pitchFamily="49" charset="0"/>
              <a:buChar char="o"/>
            </a:pPr>
            <a:r>
              <a:rPr lang="en-US" sz="3200" dirty="0" smtClean="0"/>
              <a:t>Bees</a:t>
            </a:r>
          </a:p>
          <a:p>
            <a:pPr marL="1485900" lvl="2" indent="-571500">
              <a:buFont typeface="Courier New" pitchFamily="49" charset="0"/>
              <a:buChar char="o"/>
            </a:pPr>
            <a:r>
              <a:rPr lang="en-US" sz="3200" dirty="0" smtClean="0"/>
              <a:t>Butterflies</a:t>
            </a:r>
          </a:p>
          <a:p>
            <a:pPr marL="1485900" lvl="2" indent="-571500">
              <a:buFont typeface="Courier New" pitchFamily="49" charset="0"/>
              <a:buChar char="o"/>
            </a:pPr>
            <a:r>
              <a:rPr lang="en-US" sz="3200" dirty="0" smtClean="0"/>
              <a:t>Moths</a:t>
            </a:r>
          </a:p>
          <a:p>
            <a:pPr lvl="2"/>
            <a:endParaRPr lang="en-US" sz="3200" dirty="0" smtClean="0"/>
          </a:p>
          <a:p>
            <a:pPr marL="1028700" lvl="1" indent="-571500">
              <a:buFont typeface="Courier New" pitchFamily="49" charset="0"/>
              <a:buChar char="o"/>
            </a:pPr>
            <a:r>
              <a:rPr lang="en-US" sz="4800" b="1" dirty="0" smtClean="0"/>
              <a:t>Wind</a:t>
            </a:r>
          </a:p>
          <a:p>
            <a:pPr marL="1028700" lvl="1" indent="-571500">
              <a:buFont typeface="Courier New" pitchFamily="49" charset="0"/>
              <a:buChar char="o"/>
            </a:pPr>
            <a:endParaRPr lang="en-US" sz="3200" dirty="0" smtClean="0"/>
          </a:p>
          <a:p>
            <a:pPr marL="1028700" lvl="1" indent="-571500">
              <a:buFont typeface="Courier New" pitchFamily="49" charset="0"/>
              <a:buChar char="o"/>
            </a:pPr>
            <a:endParaRPr lang="en-US" sz="3600" dirty="0"/>
          </a:p>
        </p:txBody>
      </p:sp>
      <p:pic>
        <p:nvPicPr>
          <p:cNvPr id="7170" name="Picture 2" descr="http://lastoneeating.files.wordpress.com/2010/04/honey_bee_extracts_nect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963670"/>
            <a:ext cx="2867478" cy="226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100" y="4357780"/>
            <a:ext cx="2486478" cy="2431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6567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 calcmode="lin" valueType="num">
                                      <p:cBhvr additive="base">
                                        <p:cTn id="1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barn(inVertical)">
                                      <p:cBhvr>
                                        <p:cTn id="25" dur="500"/>
                                        <p:tgtEl>
                                          <p:spTgt spid="717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circle(in)">
                                      <p:cBhvr>
                                        <p:cTn id="30" dur="2000"/>
                                        <p:tgtEl>
                                          <p:spTgt spid="10">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7173"/>
                                        </p:tgtEl>
                                        <p:attrNameLst>
                                          <p:attrName>style.visibility</p:attrName>
                                        </p:attrNameLst>
                                      </p:cBhvr>
                                      <p:to>
                                        <p:strVal val="visible"/>
                                      </p:to>
                                    </p:set>
                                    <p:animEffect transition="in" filter="wheel(1)">
                                      <p:cBhvr>
                                        <p:cTn id="35"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81" y="990600"/>
            <a:ext cx="7213218" cy="4267200"/>
          </a:xfrm>
        </p:spPr>
        <p:txBody>
          <a:bodyPr>
            <a:normAutofit/>
          </a:bodyPr>
          <a:lstStyle/>
          <a:p>
            <a:r>
              <a:rPr lang="en-US" sz="8000" b="1" dirty="0" smtClean="0"/>
              <a:t>Asexual </a:t>
            </a:r>
            <a:r>
              <a:rPr lang="en-US" sz="8000" b="1" dirty="0" smtClean="0"/>
              <a:t/>
            </a:r>
            <a:br>
              <a:rPr lang="en-US" sz="8000" b="1" dirty="0" smtClean="0"/>
            </a:br>
            <a:r>
              <a:rPr lang="en-US" sz="6000" b="1" dirty="0" smtClean="0"/>
              <a:t>Plant Propagation</a:t>
            </a:r>
            <a:endParaRPr lang="en-US" sz="60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reproduction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0107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smtClean="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smtClean="0"/>
              <a:t>propagation</a:t>
            </a:r>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7074129" cy="5447645"/>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Asexual Reproduction:</a:t>
            </a:r>
          </a:p>
          <a:p>
            <a:pPr marL="1028700" lvl="1" indent="-571500">
              <a:buFont typeface="Courier New" pitchFamily="49" charset="0"/>
              <a:buChar char="o"/>
            </a:pPr>
            <a:r>
              <a:rPr lang="en-US" sz="3600" dirty="0" smtClean="0"/>
              <a:t>Reproduction of plant </a:t>
            </a:r>
            <a:r>
              <a:rPr lang="en-US" sz="3600" b="1" u="sng" dirty="0" smtClean="0"/>
              <a:t>without </a:t>
            </a:r>
            <a:r>
              <a:rPr lang="en-US" sz="3600" dirty="0" smtClean="0"/>
              <a:t>the use of reproductive organs </a:t>
            </a:r>
            <a:r>
              <a:rPr lang="en-US" sz="2000" dirty="0" smtClean="0"/>
              <a:t>(flower pistil &amp; stamen)</a:t>
            </a:r>
          </a:p>
          <a:p>
            <a:pPr marL="1028700" lvl="1" indent="-571500">
              <a:buFont typeface="Courier New" pitchFamily="49" charset="0"/>
              <a:buChar char="o"/>
            </a:pPr>
            <a:r>
              <a:rPr lang="en-US" sz="3600" dirty="0" smtClean="0"/>
              <a:t>Also called </a:t>
            </a:r>
            <a:r>
              <a:rPr lang="en-US" sz="3600" b="1" u="sng" dirty="0" smtClean="0"/>
              <a:t>“vegetative” </a:t>
            </a:r>
            <a:r>
              <a:rPr lang="en-US" sz="3600" dirty="0" smtClean="0"/>
              <a:t>propagation</a:t>
            </a:r>
          </a:p>
          <a:p>
            <a:pPr marL="1028700" lvl="1" indent="-571500">
              <a:buFont typeface="Courier New" pitchFamily="49" charset="0"/>
              <a:buChar char="o"/>
            </a:pPr>
            <a:r>
              <a:rPr lang="en-US" sz="3600" dirty="0" smtClean="0"/>
              <a:t>Use of </a:t>
            </a:r>
            <a:r>
              <a:rPr lang="en-US" sz="3600" b="1" u="sng" dirty="0" smtClean="0"/>
              <a:t>stems</a:t>
            </a:r>
            <a:r>
              <a:rPr lang="en-US" sz="3600" dirty="0" smtClean="0"/>
              <a:t>, </a:t>
            </a:r>
            <a:r>
              <a:rPr lang="en-US" sz="3600" b="1" u="sng" dirty="0" smtClean="0"/>
              <a:t>leaves</a:t>
            </a:r>
            <a:r>
              <a:rPr lang="en-US" sz="3600" dirty="0" smtClean="0"/>
              <a:t>, or </a:t>
            </a:r>
            <a:r>
              <a:rPr lang="en-US" sz="3600" b="1" u="sng" dirty="0" smtClean="0"/>
              <a:t>roots</a:t>
            </a:r>
            <a:r>
              <a:rPr lang="en-US" sz="3600" dirty="0" smtClean="0"/>
              <a:t> to grow a new plant</a:t>
            </a:r>
          </a:p>
          <a:p>
            <a:pPr marL="1028700" lvl="1" indent="-571500">
              <a:buFont typeface="Courier New" pitchFamily="49" charset="0"/>
              <a:buChar char="o"/>
            </a:pPr>
            <a:r>
              <a:rPr lang="en-US" sz="3600" dirty="0" smtClean="0"/>
              <a:t>Produces genetically </a:t>
            </a:r>
            <a:r>
              <a:rPr lang="en-US" sz="3600" b="1" u="sng" dirty="0" smtClean="0"/>
              <a:t>identical</a:t>
            </a:r>
            <a:r>
              <a:rPr lang="en-US" sz="3600" dirty="0" smtClean="0"/>
              <a:t> plants (clones)</a:t>
            </a:r>
            <a:endParaRPr lang="en-US" sz="3600" dirty="0"/>
          </a:p>
        </p:txBody>
      </p:sp>
    </p:spTree>
    <p:extLst>
      <p:ext uri="{BB962C8B-B14F-4D97-AF65-F5344CB8AC3E}">
        <p14:creationId xmlns:p14="http://schemas.microsoft.com/office/powerpoint/2010/main" val="3418668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ircle(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heel(1)">
                                      <p:cBhvr>
                                        <p:cTn id="17"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3721329" cy="3293209"/>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Benefits:</a:t>
            </a:r>
          </a:p>
          <a:p>
            <a:pPr marL="1028700" lvl="1" indent="-571500">
              <a:buFont typeface="Courier New" pitchFamily="49" charset="0"/>
              <a:buChar char="o"/>
            </a:pPr>
            <a:r>
              <a:rPr lang="en-US" sz="2800" dirty="0" smtClean="0"/>
              <a:t>Can be quicker</a:t>
            </a:r>
          </a:p>
          <a:p>
            <a:pPr marL="1028700" lvl="1" indent="-571500">
              <a:buFont typeface="Courier New" pitchFamily="49" charset="0"/>
              <a:buChar char="o"/>
            </a:pPr>
            <a:r>
              <a:rPr lang="en-US" sz="2800" dirty="0" smtClean="0"/>
              <a:t>Assures characteristics to be passed to offspring </a:t>
            </a:r>
          </a:p>
          <a:p>
            <a:pPr marL="1028700" lvl="1" indent="-571500">
              <a:buFont typeface="Courier New" pitchFamily="49" charset="0"/>
              <a:buChar char="o"/>
            </a:pPr>
            <a:r>
              <a:rPr lang="en-US" sz="2800" dirty="0" smtClean="0"/>
              <a:t>Less expensive</a:t>
            </a:r>
            <a:endParaRPr lang="en-US" sz="2800" dirty="0"/>
          </a:p>
        </p:txBody>
      </p:sp>
      <p:sp>
        <p:nvSpPr>
          <p:cNvPr id="12" name="TextBox 11"/>
          <p:cNvSpPr txBox="1"/>
          <p:nvPr/>
        </p:nvSpPr>
        <p:spPr>
          <a:xfrm>
            <a:off x="3886200" y="1219200"/>
            <a:ext cx="3721329" cy="286232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Drawbacks:</a:t>
            </a:r>
          </a:p>
          <a:p>
            <a:pPr marL="1028700" lvl="1" indent="-571500">
              <a:buFont typeface="Courier New" pitchFamily="49" charset="0"/>
              <a:buChar char="o"/>
            </a:pPr>
            <a:r>
              <a:rPr lang="en-US" sz="2800" dirty="0" smtClean="0"/>
              <a:t>Can’t be used with all plants</a:t>
            </a:r>
          </a:p>
          <a:p>
            <a:pPr marL="1028700" lvl="1" indent="-571500">
              <a:buFont typeface="Courier New" pitchFamily="49" charset="0"/>
              <a:buChar char="o"/>
            </a:pPr>
            <a:r>
              <a:rPr lang="en-US" sz="2800" dirty="0" smtClean="0"/>
              <a:t>No genetic diversity</a:t>
            </a:r>
          </a:p>
          <a:p>
            <a:pPr marL="1028700" lvl="1" indent="-571500">
              <a:buFont typeface="Courier New" pitchFamily="49" charset="0"/>
              <a:buChar char="o"/>
            </a:pPr>
            <a:endParaRPr lang="en-US" sz="2800" dirty="0"/>
          </a:p>
        </p:txBody>
      </p:sp>
    </p:spTree>
    <p:extLst>
      <p:ext uri="{BB962C8B-B14F-4D97-AF65-F5344CB8AC3E}">
        <p14:creationId xmlns:p14="http://schemas.microsoft.com/office/powerpoint/2010/main" val="250107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heel(1)">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heel(1)">
                                      <p:cBhvr>
                                        <p:cTn id="12" dur="2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wheel(1)">
                                      <p:cBhvr>
                                        <p:cTn id="17" dur="2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heel(1)">
                                      <p:cBhvr>
                                        <p:cTn id="22" dur="20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heel(1)">
                                      <p:cBhvr>
                                        <p:cTn id="27"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8108"/>
          <a:stretch>
            <a:fillRect/>
          </a:stretch>
        </p:blipFill>
        <p:spPr bwMode="auto">
          <a:xfrm>
            <a:off x="609600" y="3810001"/>
            <a:ext cx="6279466"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2585323"/>
          </a:xfrm>
          <a:prstGeom prst="rect">
            <a:avLst/>
          </a:prstGeom>
          <a:noFill/>
        </p:spPr>
        <p:txBody>
          <a:bodyPr wrap="square" rtlCol="0">
            <a:spAutoFit/>
          </a:bodyPr>
          <a:lstStyle/>
          <a:p>
            <a:r>
              <a:rPr lang="en-US" sz="5400" b="1" dirty="0" smtClean="0">
                <a:solidFill>
                  <a:srgbClr val="FF0000"/>
                </a:solidFill>
                <a:effectLst>
                  <a:outerShdw blurRad="38100" dist="38100" dir="2700000" algn="tl">
                    <a:srgbClr val="000000">
                      <a:alpha val="43137"/>
                    </a:srgbClr>
                  </a:outerShdw>
                </a:effectLst>
              </a:rPr>
              <a:t>Separation/Division:</a:t>
            </a:r>
          </a:p>
          <a:p>
            <a:pPr marL="1028700" lvl="1" indent="-571500">
              <a:buFont typeface="Courier New" pitchFamily="49" charset="0"/>
              <a:buChar char="o"/>
            </a:pPr>
            <a:r>
              <a:rPr lang="en-US" sz="3600" dirty="0" smtClean="0"/>
              <a:t>Separating or dividing one plant into several smaller plants</a:t>
            </a:r>
            <a:endParaRPr lang="en-US" sz="3600" dirty="0"/>
          </a:p>
        </p:txBody>
      </p:sp>
    </p:spTree>
    <p:extLst>
      <p:ext uri="{BB962C8B-B14F-4D97-AF65-F5344CB8AC3E}">
        <p14:creationId xmlns:p14="http://schemas.microsoft.com/office/powerpoint/2010/main" val="5554330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3231654"/>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Layering:</a:t>
            </a:r>
          </a:p>
          <a:p>
            <a:pPr marL="1028700" lvl="1" indent="-571500">
              <a:buFont typeface="Courier New" pitchFamily="49" charset="0"/>
              <a:buChar char="o"/>
            </a:pPr>
            <a:r>
              <a:rPr lang="en-US" sz="3600" dirty="0" smtClean="0"/>
              <a:t>Reproduce a new plant while offspring plant is still connected to parent.</a:t>
            </a:r>
          </a:p>
          <a:p>
            <a:pPr marL="1485900" lvl="2" indent="-571500">
              <a:buFont typeface="Arial" pitchFamily="34" charset="0"/>
              <a:buChar char="•"/>
            </a:pPr>
            <a:r>
              <a:rPr lang="en-US" sz="3200" dirty="0" smtClean="0"/>
              <a:t>Advantage: No water stress</a:t>
            </a:r>
            <a:endParaRPr lang="en-US" sz="3200" dirty="0"/>
          </a:p>
        </p:txBody>
      </p:sp>
      <p:pic>
        <p:nvPicPr>
          <p:cNvPr id="9218" name="Picture 2" descr="http://www.sciencebuddies.org/science-fair-projects/project_ideas/PlantBio_img031.jpg"/>
          <p:cNvPicPr>
            <a:picLocks noChangeAspect="1" noChangeArrowheads="1"/>
          </p:cNvPicPr>
          <p:nvPr/>
        </p:nvPicPr>
        <p:blipFill>
          <a:blip r:embed="rId2" cstate="print"/>
          <a:srcRect t="5461" b="5561"/>
          <a:stretch>
            <a:fillRect/>
          </a:stretch>
        </p:blipFill>
        <p:spPr bwMode="auto">
          <a:xfrm>
            <a:off x="228600" y="4377994"/>
            <a:ext cx="3810000" cy="225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Propagating Plants by Air Layer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61" b="4047"/>
          <a:stretch/>
        </p:blipFill>
        <p:spPr bwMode="auto">
          <a:xfrm>
            <a:off x="4876799" y="4270342"/>
            <a:ext cx="1823949" cy="2435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285105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7074128" cy="5262979"/>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Tissue Culture:</a:t>
            </a:r>
            <a:endParaRPr lang="en-US" sz="60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Also called “</a:t>
            </a:r>
            <a:r>
              <a:rPr lang="en-US" sz="3600" dirty="0" err="1" smtClean="0"/>
              <a:t>Micropropagation</a:t>
            </a:r>
            <a:r>
              <a:rPr lang="en-US" sz="3600" dirty="0" smtClean="0"/>
              <a:t>”</a:t>
            </a:r>
          </a:p>
          <a:p>
            <a:pPr marL="1028700" lvl="1" indent="-571500">
              <a:buFont typeface="Courier New" pitchFamily="49" charset="0"/>
              <a:buChar char="o"/>
            </a:pPr>
            <a:endParaRPr lang="en-US" sz="1200" dirty="0" smtClean="0"/>
          </a:p>
          <a:p>
            <a:pPr marL="1028700" lvl="1" indent="-571500">
              <a:buFont typeface="Courier New" pitchFamily="49" charset="0"/>
              <a:buChar char="o"/>
            </a:pPr>
            <a:r>
              <a:rPr lang="en-US" sz="3600" dirty="0" smtClean="0"/>
              <a:t>Propagation of plants from nearly microscopic parent plants</a:t>
            </a:r>
          </a:p>
          <a:p>
            <a:pPr marL="1028700" lvl="1" indent="-571500">
              <a:buFont typeface="Courier New" pitchFamily="49" charset="0"/>
              <a:buChar char="o"/>
            </a:pPr>
            <a:endParaRPr lang="en-US" sz="1200" dirty="0" smtClean="0"/>
          </a:p>
          <a:p>
            <a:pPr marL="1028700" lvl="1" indent="-571500">
              <a:buFont typeface="Courier New" pitchFamily="49" charset="0"/>
              <a:buChar char="o"/>
            </a:pPr>
            <a:r>
              <a:rPr lang="en-US" sz="3600" b="1" dirty="0" smtClean="0"/>
              <a:t>Benefit= </a:t>
            </a:r>
            <a:r>
              <a:rPr lang="en-US" sz="3600" dirty="0" smtClean="0"/>
              <a:t>Mass production of a cultivar from an extremely limited amount of parent stock</a:t>
            </a:r>
            <a:endParaRPr lang="en-US" sz="3600" dirty="0"/>
          </a:p>
        </p:txBody>
      </p:sp>
    </p:spTree>
    <p:extLst>
      <p:ext uri="{BB962C8B-B14F-4D97-AF65-F5344CB8AC3E}">
        <p14:creationId xmlns:p14="http://schemas.microsoft.com/office/powerpoint/2010/main" val="424027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Effect transition="in" filter="fade">
                                      <p:cBhvr>
                                        <p:cTn id="14" dur="1000"/>
                                        <p:tgtEl>
                                          <p:spTgt spid="10">
                                            <p:txEl>
                                              <p:pRg st="3" end="3"/>
                                            </p:txEl>
                                          </p:spTgt>
                                        </p:tgtEl>
                                      </p:cBhvr>
                                    </p:animEffect>
                                    <p:anim calcmode="lin" valueType="num">
                                      <p:cBhvr>
                                        <p:cTn id="1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1000"/>
                                        <p:tgtEl>
                                          <p:spTgt spid="10">
                                            <p:txEl>
                                              <p:pRg st="5" end="5"/>
                                            </p:txEl>
                                          </p:spTgt>
                                        </p:tgtEl>
                                      </p:cBhvr>
                                    </p:animEffect>
                                    <p:anim calcmode="lin" valueType="num">
                                      <p:cBhvr>
                                        <p:cTn id="22"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7074128" cy="1015663"/>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Tissue Culture:</a:t>
            </a:r>
            <a:endParaRPr lang="en-US" sz="6000" b="1" dirty="0" smtClean="0">
              <a:solidFill>
                <a:srgbClr val="FF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019" y="2297960"/>
            <a:ext cx="3384665" cy="4255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34863"/>
            <a:ext cx="3048000" cy="196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43400"/>
            <a:ext cx="3329337" cy="2274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4629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855"/>
          <a:stretch/>
        </p:blipFill>
        <p:spPr bwMode="auto">
          <a:xfrm>
            <a:off x="3810000" y="3505200"/>
            <a:ext cx="1827511"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937"/>
          <a:stretch/>
        </p:blipFill>
        <p:spPr bwMode="auto">
          <a:xfrm>
            <a:off x="1606319" y="3505200"/>
            <a:ext cx="2350437"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2677656"/>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Cuttings:</a:t>
            </a:r>
          </a:p>
          <a:p>
            <a:pPr marL="1028700" lvl="1" indent="-571500">
              <a:buFont typeface="Courier New" pitchFamily="49" charset="0"/>
              <a:buChar char="o"/>
            </a:pPr>
            <a:r>
              <a:rPr lang="en-US" sz="3600" dirty="0" smtClean="0"/>
              <a:t>Using a section of stem and/or leaf to produce a new plant</a:t>
            </a:r>
            <a:endParaRPr lang="en-US" sz="3600" dirty="0"/>
          </a:p>
        </p:txBody>
      </p:sp>
      <p:sp>
        <p:nvSpPr>
          <p:cNvPr id="8" name="TextBox 7"/>
          <p:cNvSpPr txBox="1"/>
          <p:nvPr/>
        </p:nvSpPr>
        <p:spPr>
          <a:xfrm>
            <a:off x="1219200" y="6400800"/>
            <a:ext cx="2590800" cy="461665"/>
          </a:xfrm>
          <a:prstGeom prst="rect">
            <a:avLst/>
          </a:prstGeom>
          <a:noFill/>
        </p:spPr>
        <p:txBody>
          <a:bodyPr wrap="square" rtlCol="0">
            <a:spAutoFit/>
          </a:bodyPr>
          <a:lstStyle/>
          <a:p>
            <a:pPr algn="ctr"/>
            <a:r>
              <a:rPr lang="en-US" sz="2400" b="1" dirty="0" smtClean="0">
                <a:solidFill>
                  <a:srgbClr val="FF0000"/>
                </a:solidFill>
              </a:rPr>
              <a:t>“Mother Plant”</a:t>
            </a:r>
            <a:endParaRPr lang="en-US" sz="2400" b="1" dirty="0">
              <a:solidFill>
                <a:srgbClr val="FF0000"/>
              </a:solidFill>
            </a:endParaRPr>
          </a:p>
        </p:txBody>
      </p:sp>
      <p:sp>
        <p:nvSpPr>
          <p:cNvPr id="14" name="TextBox 13"/>
          <p:cNvSpPr txBox="1"/>
          <p:nvPr/>
        </p:nvSpPr>
        <p:spPr>
          <a:xfrm>
            <a:off x="3956756" y="6396335"/>
            <a:ext cx="2590800" cy="461665"/>
          </a:xfrm>
          <a:prstGeom prst="rect">
            <a:avLst/>
          </a:prstGeom>
          <a:noFill/>
        </p:spPr>
        <p:txBody>
          <a:bodyPr wrap="square" rtlCol="0">
            <a:spAutoFit/>
          </a:bodyPr>
          <a:lstStyle/>
          <a:p>
            <a:pPr algn="ctr"/>
            <a:r>
              <a:rPr lang="en-US" sz="2400" b="1" dirty="0" smtClean="0">
                <a:solidFill>
                  <a:srgbClr val="FF0000"/>
                </a:solidFill>
              </a:rPr>
              <a:t>Offspring Plant</a:t>
            </a:r>
            <a:endParaRPr lang="en-US" sz="2400" b="1" dirty="0">
              <a:solidFill>
                <a:srgbClr val="FF0000"/>
              </a:solidFill>
            </a:endParaRPr>
          </a:p>
        </p:txBody>
      </p:sp>
    </p:spTree>
    <p:extLst>
      <p:ext uri="{BB962C8B-B14F-4D97-AF65-F5344CB8AC3E}">
        <p14:creationId xmlns:p14="http://schemas.microsoft.com/office/powerpoint/2010/main" val="3736141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1569660"/>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Cuttings:</a:t>
            </a:r>
          </a:p>
          <a:p>
            <a:pPr marL="1028700" lvl="1" indent="-571500">
              <a:buFont typeface="Courier New" pitchFamily="49" charset="0"/>
              <a:buChar char="o"/>
            </a:pPr>
            <a:r>
              <a:rPr lang="en-US" sz="3600" dirty="0" smtClean="0"/>
              <a:t>Cuttings placed in Oasis foam</a:t>
            </a:r>
            <a:endParaRPr lang="en-US" sz="3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9253" y="2971800"/>
            <a:ext cx="5116564"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6148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b="1" dirty="0" smtClean="0"/>
              <a:t>Sexual Plant Propagation</a:t>
            </a:r>
            <a:endParaRPr lang="en-US" b="1" dirty="0"/>
          </a:p>
        </p:txBody>
      </p:sp>
      <p:sp>
        <p:nvSpPr>
          <p:cNvPr id="3" name="Subtitle 2"/>
          <p:cNvSpPr>
            <a:spLocks noGrp="1"/>
          </p:cNvSpPr>
          <p:nvPr>
            <p:ph type="subTitle" idx="1"/>
          </p:nvPr>
        </p:nvSpPr>
        <p:spPr>
          <a:xfrm>
            <a:off x="152400" y="1371600"/>
            <a:ext cx="7010400" cy="5486400"/>
          </a:xfrm>
        </p:spPr>
        <p:txBody>
          <a:bodyPr>
            <a:normAutofit fontScale="92500"/>
          </a:bodyPr>
          <a:lstStyle/>
          <a:p>
            <a:pPr algn="l"/>
            <a:r>
              <a:rPr lang="en-US" sz="4400" b="1" dirty="0" smtClean="0">
                <a:solidFill>
                  <a:schemeClr val="tx1"/>
                </a:solidFill>
                <a:effectLst>
                  <a:outerShdw blurRad="38100" dist="38100" dir="2700000" algn="tl">
                    <a:srgbClr val="000000">
                      <a:alpha val="43137"/>
                    </a:srgbClr>
                  </a:outerShdw>
                </a:effectLst>
              </a:rPr>
              <a:t>Plant Propagation= </a:t>
            </a:r>
          </a:p>
          <a:p>
            <a:pPr marL="914400" lvl="1" indent="-457200" algn="l">
              <a:buFont typeface="Courier New" pitchFamily="49" charset="0"/>
              <a:buChar char="o"/>
            </a:pPr>
            <a:r>
              <a:rPr lang="en-US" sz="3600" dirty="0" smtClean="0">
                <a:solidFill>
                  <a:schemeClr val="tx1"/>
                </a:solidFill>
              </a:rPr>
              <a:t>Reproduction of plants</a:t>
            </a:r>
          </a:p>
          <a:p>
            <a:pPr algn="l"/>
            <a:endParaRPr lang="en-US" dirty="0" smtClean="0">
              <a:solidFill>
                <a:schemeClr val="tx1"/>
              </a:solidFill>
            </a:endParaRPr>
          </a:p>
          <a:p>
            <a:pPr algn="l">
              <a:buFont typeface="Arial" pitchFamily="34" charset="0"/>
              <a:buChar char="•"/>
            </a:pPr>
            <a:r>
              <a:rPr lang="en-US" sz="4400" b="1" dirty="0" smtClean="0">
                <a:solidFill>
                  <a:schemeClr val="tx1"/>
                </a:solidFill>
                <a:effectLst>
                  <a:outerShdw blurRad="38100" dist="38100" dir="2700000" algn="tl">
                    <a:srgbClr val="000000">
                      <a:alpha val="43137"/>
                    </a:srgbClr>
                  </a:outerShdw>
                </a:effectLst>
              </a:rPr>
              <a:t>Sexual Plant Propagation</a:t>
            </a:r>
          </a:p>
          <a:p>
            <a:pPr lvl="1" algn="l">
              <a:buFont typeface="Courier New" pitchFamily="49" charset="0"/>
              <a:buChar char="o"/>
            </a:pPr>
            <a:r>
              <a:rPr lang="en-US" sz="3600" dirty="0" smtClean="0">
                <a:solidFill>
                  <a:schemeClr val="tx1"/>
                </a:solidFill>
              </a:rPr>
              <a:t>Reproduction of plants by seed or spore by the uniting of 2 gametes</a:t>
            </a:r>
          </a:p>
          <a:p>
            <a:pPr lvl="1" algn="l">
              <a:buFont typeface="Courier New" pitchFamily="49" charset="0"/>
              <a:buChar char="o"/>
            </a:pPr>
            <a:endParaRPr lang="en-US" sz="3600" dirty="0" smtClean="0">
              <a:solidFill>
                <a:schemeClr val="tx1"/>
              </a:solidFill>
            </a:endParaRPr>
          </a:p>
          <a:p>
            <a:pPr lvl="1" algn="l">
              <a:buFont typeface="Courier New" pitchFamily="49" charset="0"/>
              <a:buChar char="o"/>
            </a:pPr>
            <a:r>
              <a:rPr lang="en-US" sz="3600" dirty="0" smtClean="0">
                <a:solidFill>
                  <a:schemeClr val="tx1"/>
                </a:solidFill>
              </a:rPr>
              <a:t>Offspring plants are genetically different than parent plants</a:t>
            </a:r>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Tree>
    <p:extLst>
      <p:ext uri="{BB962C8B-B14F-4D97-AF65-F5344CB8AC3E}">
        <p14:creationId xmlns:p14="http://schemas.microsoft.com/office/powerpoint/2010/main" val="4015971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Asexual Plant </a:t>
            </a:r>
            <a:r>
              <a:rPr lang="en-US" sz="4200" b="1" dirty="0"/>
              <a:t>Propagation</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F. </a:t>
            </a:r>
            <a:r>
              <a:rPr lang="en-US" dirty="0"/>
              <a:t>List &amp; describe methods of asexual plant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1569660"/>
          </a:xfrm>
          <a:prstGeom prst="rect">
            <a:avLst/>
          </a:prstGeom>
          <a:noFill/>
        </p:spPr>
        <p:txBody>
          <a:bodyPr wrap="square" rtlCol="0">
            <a:spAutoFit/>
          </a:bodyPr>
          <a:lstStyle/>
          <a:p>
            <a:r>
              <a:rPr lang="en-US" sz="6000" b="1" dirty="0" smtClean="0">
                <a:solidFill>
                  <a:srgbClr val="FF0000"/>
                </a:solidFill>
                <a:effectLst>
                  <a:outerShdw blurRad="38100" dist="38100" dir="2700000" algn="tl">
                    <a:srgbClr val="000000">
                      <a:alpha val="43137"/>
                    </a:srgbClr>
                  </a:outerShdw>
                </a:effectLst>
              </a:rPr>
              <a:t>FYI…</a:t>
            </a:r>
          </a:p>
          <a:p>
            <a:pPr marL="1028700" lvl="1" indent="-571500">
              <a:buFont typeface="Courier New" pitchFamily="49" charset="0"/>
              <a:buChar char="o"/>
            </a:pPr>
            <a:r>
              <a:rPr lang="en-US" sz="3600" dirty="0" smtClean="0"/>
              <a:t>Bulbs reproduce asexually</a:t>
            </a:r>
            <a:endParaRPr lang="en-US" sz="3600" dirty="0"/>
          </a:p>
        </p:txBody>
      </p:sp>
      <p:pic>
        <p:nvPicPr>
          <p:cNvPr id="2049"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45" r="8832"/>
          <a:stretch/>
        </p:blipFill>
        <p:spPr bwMode="auto">
          <a:xfrm>
            <a:off x="1828800" y="2743200"/>
            <a:ext cx="3337899"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64871" y="6019800"/>
            <a:ext cx="7074128" cy="830997"/>
          </a:xfrm>
          <a:prstGeom prst="rect">
            <a:avLst/>
          </a:prstGeom>
          <a:noFill/>
        </p:spPr>
        <p:txBody>
          <a:bodyPr wrap="square" rtlCol="0">
            <a:spAutoFit/>
          </a:bodyPr>
          <a:lstStyle/>
          <a:p>
            <a:pPr algn="ctr"/>
            <a:r>
              <a:rPr lang="en-US" sz="2400" b="1" dirty="0" smtClean="0">
                <a:solidFill>
                  <a:srgbClr val="FF0000"/>
                </a:solidFill>
              </a:rPr>
              <a:t>At the end of the season, the bulb splits and forms “</a:t>
            </a:r>
            <a:r>
              <a:rPr lang="en-US" sz="2400" b="1" dirty="0" err="1" smtClean="0">
                <a:solidFill>
                  <a:srgbClr val="FF0000"/>
                </a:solidFill>
              </a:rPr>
              <a:t>bulblets</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791701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Optimal Conditions</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G.  Describe optimal conditions for asexual </a:t>
            </a:r>
            <a:r>
              <a:rPr lang="en-US" dirty="0"/>
              <a:t>propagation</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905000"/>
            <a:ext cx="6931025" cy="2800767"/>
          </a:xfrm>
          <a:prstGeom prst="rect">
            <a:avLst/>
          </a:prstGeom>
          <a:noFill/>
        </p:spPr>
        <p:txBody>
          <a:bodyPr wrap="square" rtlCol="0">
            <a:spAutoFit/>
          </a:bodyPr>
          <a:lstStyle/>
          <a:p>
            <a:pPr algn="ctr"/>
            <a:r>
              <a:rPr lang="en-US" sz="4400" b="1" dirty="0" smtClean="0">
                <a:solidFill>
                  <a:srgbClr val="FF0000"/>
                </a:solidFill>
                <a:effectLst>
                  <a:outerShdw blurRad="38100" dist="38100" dir="2700000" algn="tl">
                    <a:srgbClr val="000000">
                      <a:alpha val="43137"/>
                    </a:srgbClr>
                  </a:outerShdw>
                </a:effectLst>
              </a:rPr>
              <a:t>Do asexual propagation methods need special environmental conditions to succeed??</a:t>
            </a:r>
          </a:p>
        </p:txBody>
      </p:sp>
    </p:spTree>
    <p:extLst>
      <p:ext uri="{BB962C8B-B14F-4D97-AF65-F5344CB8AC3E}">
        <p14:creationId xmlns:p14="http://schemas.microsoft.com/office/powerpoint/2010/main" val="2356403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Optimal Conditions</a:t>
            </a:r>
            <a:endParaRPr lang="en-US" sz="4200" b="1" dirty="0"/>
          </a:p>
        </p:txBody>
      </p:sp>
      <p:sp>
        <p:nvSpPr>
          <p:cNvPr id="4" name="Rectangle 3"/>
          <p:cNvSpPr/>
          <p:nvPr/>
        </p:nvSpPr>
        <p:spPr>
          <a:xfrm>
            <a:off x="21770" y="0"/>
            <a:ext cx="7217229" cy="646331"/>
          </a:xfrm>
          <a:prstGeom prst="rect">
            <a:avLst/>
          </a:prstGeom>
        </p:spPr>
        <p:txBody>
          <a:bodyPr wrap="square">
            <a:spAutoFit/>
          </a:bodyPr>
          <a:lstStyle/>
          <a:p>
            <a:r>
              <a:rPr lang="en-US" dirty="0" smtClean="0"/>
              <a:t>G.  Describe optimal conditions for asexual propagation</a:t>
            </a:r>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1770" y="1066800"/>
            <a:ext cx="7217229" cy="6186309"/>
          </a:xfrm>
          <a:prstGeom prst="rect">
            <a:avLst/>
          </a:prstGeom>
          <a:noFill/>
        </p:spPr>
        <p:txBody>
          <a:bodyPr wrap="square" rtlCol="0">
            <a:spAutoFit/>
          </a:bodyPr>
          <a:lstStyle/>
          <a:p>
            <a:pPr marL="571500" indent="-571500">
              <a:buFont typeface="Arial" pitchFamily="34" charset="0"/>
              <a:buChar char="•"/>
            </a:pPr>
            <a:r>
              <a:rPr lang="en-US" sz="4400" b="1" dirty="0" smtClean="0">
                <a:solidFill>
                  <a:srgbClr val="FF0000"/>
                </a:solidFill>
              </a:rPr>
              <a:t>Environment</a:t>
            </a:r>
          </a:p>
          <a:p>
            <a:pPr marL="1028700" lvl="1" indent="-571500">
              <a:buFont typeface="Arial" pitchFamily="34" charset="0"/>
              <a:buChar char="•"/>
            </a:pPr>
            <a:r>
              <a:rPr lang="en-US" sz="4800" dirty="0" smtClean="0"/>
              <a:t>Humidity &amp; Moisture</a:t>
            </a:r>
          </a:p>
          <a:p>
            <a:pPr lvl="2"/>
            <a:r>
              <a:rPr lang="en-US" sz="2400" dirty="0" smtClean="0"/>
              <a:t>*Remember, they don’t have roots anymore</a:t>
            </a:r>
          </a:p>
          <a:p>
            <a:pPr marL="1028700" lvl="2" indent="-571500">
              <a:buFont typeface="Arial" pitchFamily="34" charset="0"/>
              <a:buChar char="•"/>
            </a:pPr>
            <a:r>
              <a:rPr lang="en-US" sz="4800" dirty="0" smtClean="0"/>
              <a:t>Good draining soil</a:t>
            </a:r>
            <a:endParaRPr lang="en-US" sz="4400" b="1" dirty="0" smtClean="0"/>
          </a:p>
          <a:p>
            <a:pPr marL="571500" indent="-571500">
              <a:buFont typeface="Arial" pitchFamily="34" charset="0"/>
              <a:buChar char="•"/>
            </a:pPr>
            <a:r>
              <a:rPr lang="en-US" sz="4400" b="1" dirty="0" smtClean="0">
                <a:solidFill>
                  <a:srgbClr val="FF0000"/>
                </a:solidFill>
              </a:rPr>
              <a:t>Plants</a:t>
            </a:r>
          </a:p>
          <a:p>
            <a:pPr marL="1028700" lvl="1" indent="-571500">
              <a:buFont typeface="Arial" pitchFamily="34" charset="0"/>
              <a:buChar char="•"/>
            </a:pPr>
            <a:r>
              <a:rPr lang="en-US" sz="4000" b="1" dirty="0" smtClean="0"/>
              <a:t>Healthy &amp; strong mother plants</a:t>
            </a:r>
          </a:p>
          <a:p>
            <a:pPr marL="1028700" lvl="1" indent="-571500">
              <a:buFont typeface="Arial" pitchFamily="34" charset="0"/>
              <a:buChar char="•"/>
            </a:pPr>
            <a:r>
              <a:rPr lang="en-US" sz="4000" b="1" dirty="0" smtClean="0"/>
              <a:t>Correct plant </a:t>
            </a:r>
            <a:r>
              <a:rPr lang="en-US" sz="4000" b="1" dirty="0" err="1" smtClean="0"/>
              <a:t>varietes</a:t>
            </a:r>
            <a:endParaRPr lang="en-US" sz="4000" b="1" dirty="0" smtClean="0"/>
          </a:p>
          <a:p>
            <a:pPr lvl="2"/>
            <a:r>
              <a:rPr lang="en-US" sz="2400" dirty="0" smtClean="0"/>
              <a:t>*Some plants don’t propagate well asexually</a:t>
            </a:r>
          </a:p>
          <a:p>
            <a:pPr lvl="1"/>
            <a:endParaRPr lang="en-US" sz="4400" b="1" dirty="0" smtClean="0"/>
          </a:p>
        </p:txBody>
      </p:sp>
    </p:spTree>
    <p:extLst>
      <p:ext uri="{BB962C8B-B14F-4D97-AF65-F5344CB8AC3E}">
        <p14:creationId xmlns:p14="http://schemas.microsoft.com/office/powerpoint/2010/main" val="3277675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G.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332544"/>
            <a:ext cx="6931025" cy="126188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Cuttings:</a:t>
            </a:r>
          </a:p>
          <a:p>
            <a:pPr marL="1028700" lvl="1" indent="-571500">
              <a:buFont typeface="Courier New" pitchFamily="49" charset="0"/>
              <a:buChar char="o"/>
            </a:pPr>
            <a:r>
              <a:rPr lang="en-US" sz="3600" dirty="0" smtClean="0"/>
              <a:t>Label Stem Parts</a:t>
            </a:r>
            <a:endParaRPr lang="en-US" sz="3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370" y="2895600"/>
            <a:ext cx="553402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447800" y="4267200"/>
            <a:ext cx="1740129" cy="461665"/>
          </a:xfrm>
          <a:prstGeom prst="rect">
            <a:avLst/>
          </a:prstGeom>
          <a:noFill/>
        </p:spPr>
        <p:txBody>
          <a:bodyPr wrap="square" rtlCol="0">
            <a:spAutoFit/>
          </a:bodyPr>
          <a:lstStyle/>
          <a:p>
            <a:pPr algn="r"/>
            <a:r>
              <a:rPr lang="en-US" sz="2400" b="1" dirty="0" smtClean="0">
                <a:solidFill>
                  <a:srgbClr val="FF0000"/>
                </a:solidFill>
              </a:rPr>
              <a:t>Internode</a:t>
            </a:r>
            <a:endParaRPr lang="en-US" sz="2400" b="1" dirty="0">
              <a:solidFill>
                <a:srgbClr val="FF0000"/>
              </a:solidFill>
            </a:endParaRPr>
          </a:p>
        </p:txBody>
      </p:sp>
      <p:sp>
        <p:nvSpPr>
          <p:cNvPr id="15" name="TextBox 14"/>
          <p:cNvSpPr txBox="1"/>
          <p:nvPr/>
        </p:nvSpPr>
        <p:spPr>
          <a:xfrm>
            <a:off x="4038600" y="5253335"/>
            <a:ext cx="1740129" cy="461665"/>
          </a:xfrm>
          <a:prstGeom prst="rect">
            <a:avLst/>
          </a:prstGeom>
          <a:noFill/>
        </p:spPr>
        <p:txBody>
          <a:bodyPr wrap="square" rtlCol="0">
            <a:spAutoFit/>
          </a:bodyPr>
          <a:lstStyle/>
          <a:p>
            <a:r>
              <a:rPr lang="en-US" sz="2400" b="1" dirty="0" smtClean="0">
                <a:solidFill>
                  <a:srgbClr val="FF0000"/>
                </a:solidFill>
              </a:rPr>
              <a:t>Node</a:t>
            </a:r>
            <a:endParaRPr lang="en-US" sz="2400" b="1" dirty="0">
              <a:solidFill>
                <a:srgbClr val="FF0000"/>
              </a:solidFill>
            </a:endParaRPr>
          </a:p>
        </p:txBody>
      </p:sp>
      <p:sp>
        <p:nvSpPr>
          <p:cNvPr id="16" name="TextBox 15"/>
          <p:cNvSpPr txBox="1"/>
          <p:nvPr/>
        </p:nvSpPr>
        <p:spPr>
          <a:xfrm>
            <a:off x="5035663" y="2362200"/>
            <a:ext cx="1740129" cy="461665"/>
          </a:xfrm>
          <a:prstGeom prst="rect">
            <a:avLst/>
          </a:prstGeom>
          <a:noFill/>
        </p:spPr>
        <p:txBody>
          <a:bodyPr wrap="square" rtlCol="0">
            <a:spAutoFit/>
          </a:bodyPr>
          <a:lstStyle/>
          <a:p>
            <a:r>
              <a:rPr lang="en-US" sz="2400" b="1" dirty="0" smtClean="0">
                <a:solidFill>
                  <a:srgbClr val="FF0000"/>
                </a:solidFill>
              </a:rPr>
              <a:t>Leaf</a:t>
            </a:r>
            <a:endParaRPr lang="en-US" sz="2400" b="1" dirty="0">
              <a:solidFill>
                <a:srgbClr val="FF0000"/>
              </a:solidFill>
            </a:endParaRPr>
          </a:p>
        </p:txBody>
      </p:sp>
      <p:sp>
        <p:nvSpPr>
          <p:cNvPr id="17" name="TextBox 16"/>
          <p:cNvSpPr txBox="1"/>
          <p:nvPr/>
        </p:nvSpPr>
        <p:spPr>
          <a:xfrm>
            <a:off x="4054532" y="3962400"/>
            <a:ext cx="1740129" cy="461665"/>
          </a:xfrm>
          <a:prstGeom prst="rect">
            <a:avLst/>
          </a:prstGeom>
          <a:noFill/>
        </p:spPr>
        <p:txBody>
          <a:bodyPr wrap="square" rtlCol="0">
            <a:spAutoFit/>
          </a:bodyPr>
          <a:lstStyle/>
          <a:p>
            <a:r>
              <a:rPr lang="en-US" sz="2400" b="1" dirty="0" smtClean="0">
                <a:solidFill>
                  <a:srgbClr val="FF0000"/>
                </a:solidFill>
              </a:rPr>
              <a:t>Petiole</a:t>
            </a:r>
            <a:endParaRPr lang="en-US" sz="2400" b="1" dirty="0">
              <a:solidFill>
                <a:srgbClr val="FF0000"/>
              </a:solidFill>
            </a:endParaRPr>
          </a:p>
        </p:txBody>
      </p:sp>
      <p:cxnSp>
        <p:nvCxnSpPr>
          <p:cNvPr id="8" name="Straight Arrow Connector 7"/>
          <p:cNvCxnSpPr/>
          <p:nvPr/>
        </p:nvCxnSpPr>
        <p:spPr>
          <a:xfrm flipH="1">
            <a:off x="5061064" y="2749549"/>
            <a:ext cx="272936" cy="2984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962401" y="3581834"/>
            <a:ext cx="152398" cy="4512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982317" y="4424065"/>
            <a:ext cx="208683" cy="6813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56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175432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Stem Cuttings:</a:t>
            </a:r>
          </a:p>
          <a:p>
            <a:pPr marL="1200150" lvl="1" indent="-742950">
              <a:buFont typeface="+mj-lt"/>
              <a:buAutoNum type="arabicPeriod"/>
            </a:pPr>
            <a:r>
              <a:rPr lang="en-US" sz="3600" dirty="0" smtClean="0"/>
              <a:t>Cut a section of stem</a:t>
            </a:r>
          </a:p>
          <a:p>
            <a:pPr marL="1485900" lvl="2" indent="-571500">
              <a:buFont typeface="Courier New" pitchFamily="49" charset="0"/>
              <a:buChar char="o"/>
            </a:pPr>
            <a:r>
              <a:rPr lang="en-US" sz="3200" dirty="0" smtClean="0"/>
              <a:t>Be sure there are at least 2 nodes</a:t>
            </a:r>
            <a:endParaRPr lang="en-US" sz="3200" dirty="0"/>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01"/>
          <a:stretch/>
        </p:blipFill>
        <p:spPr bwMode="auto">
          <a:xfrm>
            <a:off x="1775178" y="3126732"/>
            <a:ext cx="3558822" cy="3609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155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126188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Stem Cuttings:</a:t>
            </a:r>
          </a:p>
          <a:p>
            <a:pPr lvl="1"/>
            <a:r>
              <a:rPr lang="en-US" sz="3600" dirty="0" smtClean="0"/>
              <a:t>2.  Strip leaves from bottom nodes</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889" y="2819593"/>
            <a:ext cx="3733800" cy="3696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919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126188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Stem Cuttings:</a:t>
            </a:r>
          </a:p>
          <a:p>
            <a:pPr lvl="1"/>
            <a:r>
              <a:rPr lang="en-US" sz="3600" dirty="0" smtClean="0"/>
              <a:t>3.  Dip in rooting hormone</a:t>
            </a:r>
          </a:p>
        </p:txBody>
      </p:sp>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428" y="2895600"/>
            <a:ext cx="18470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333" y="2895600"/>
            <a:ext cx="2694215" cy="3592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2689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Stem Cuttings:</a:t>
            </a:r>
          </a:p>
          <a:p>
            <a:pPr marL="1200150" lvl="1" indent="-742950">
              <a:buAutoNum type="arabicPeriod" startAt="4"/>
            </a:pPr>
            <a:r>
              <a:rPr lang="en-US" sz="3600" dirty="0" smtClean="0"/>
              <a:t>Plant in soil less media &amp; Water</a:t>
            </a:r>
          </a:p>
        </p:txBody>
      </p:sp>
      <p:pic>
        <p:nvPicPr>
          <p:cNvPr id="3074" name="Picture 2" descr="Water the 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3257772"/>
            <a:ext cx="3214688" cy="3504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0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Leaf Cuttings:</a:t>
            </a:r>
          </a:p>
          <a:p>
            <a:pPr lvl="1"/>
            <a:r>
              <a:rPr lang="en-US" sz="3600" dirty="0" smtClean="0"/>
              <a:t>1.  Cut a leaf from the stem and plant in soil less media</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3148426"/>
            <a:ext cx="3219450" cy="361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mizsuzee.files.wordpress.com/2008/09/september-08-0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86" r="2547"/>
          <a:stretch/>
        </p:blipFill>
        <p:spPr bwMode="auto">
          <a:xfrm>
            <a:off x="3468511" y="3342480"/>
            <a:ext cx="3692350" cy="3021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65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70788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Leaf Cuttings:</a:t>
            </a:r>
          </a:p>
        </p:txBody>
      </p:sp>
      <p:pic>
        <p:nvPicPr>
          <p:cNvPr id="7170" name="Picture 2" descr="http://www.carnivorousplants.org/howto/Propagation/Images/PPirouetteBefA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2362200"/>
            <a:ext cx="6999512"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5575" y="5810934"/>
            <a:ext cx="3453038" cy="707886"/>
          </a:xfrm>
          <a:prstGeom prst="rect">
            <a:avLst/>
          </a:prstGeom>
        </p:spPr>
        <p:txBody>
          <a:bodyPr wrap="square">
            <a:spAutoFit/>
          </a:bodyPr>
          <a:lstStyle/>
          <a:p>
            <a:pPr algn="ctr"/>
            <a:r>
              <a:rPr lang="en-US" sz="2000" b="1" i="1" dirty="0" err="1">
                <a:solidFill>
                  <a:srgbClr val="FF0000"/>
                </a:solidFill>
              </a:rPr>
              <a:t>Pinguicula</a:t>
            </a:r>
            <a:r>
              <a:rPr lang="en-US" sz="2000" b="1" dirty="0">
                <a:solidFill>
                  <a:srgbClr val="FF0000"/>
                </a:solidFill>
              </a:rPr>
              <a:t> 'Pirouette' before </a:t>
            </a:r>
            <a:r>
              <a:rPr lang="en-US" sz="2000" b="1" dirty="0" smtClean="0">
                <a:solidFill>
                  <a:srgbClr val="FF0000"/>
                </a:solidFill>
              </a:rPr>
              <a:t>leaf </a:t>
            </a:r>
            <a:r>
              <a:rPr lang="en-US" sz="2000" b="1" dirty="0" err="1">
                <a:solidFill>
                  <a:srgbClr val="FF0000"/>
                </a:solidFill>
              </a:rPr>
              <a:t>pullings</a:t>
            </a:r>
            <a:r>
              <a:rPr lang="en-US" sz="2000" b="1" dirty="0">
                <a:solidFill>
                  <a:srgbClr val="FF0000"/>
                </a:solidFill>
              </a:rPr>
              <a:t> </a:t>
            </a:r>
            <a:r>
              <a:rPr lang="en-US" sz="2000" b="1" dirty="0" smtClean="0">
                <a:solidFill>
                  <a:srgbClr val="FF0000"/>
                </a:solidFill>
              </a:rPr>
              <a:t>were taken</a:t>
            </a:r>
            <a:endParaRPr lang="en-US" sz="2000" b="1" dirty="0">
              <a:solidFill>
                <a:srgbClr val="FF0000"/>
              </a:solidFill>
            </a:endParaRPr>
          </a:p>
        </p:txBody>
      </p:sp>
      <p:sp>
        <p:nvSpPr>
          <p:cNvPr id="16" name="Rectangle 15"/>
          <p:cNvSpPr/>
          <p:nvPr/>
        </p:nvSpPr>
        <p:spPr>
          <a:xfrm>
            <a:off x="3663798" y="5808090"/>
            <a:ext cx="3453038" cy="400110"/>
          </a:xfrm>
          <a:prstGeom prst="rect">
            <a:avLst/>
          </a:prstGeom>
        </p:spPr>
        <p:txBody>
          <a:bodyPr wrap="square">
            <a:spAutoFit/>
          </a:bodyPr>
          <a:lstStyle/>
          <a:p>
            <a:pPr algn="ctr"/>
            <a:r>
              <a:rPr lang="en-US" sz="2000" b="1" i="1" dirty="0" smtClean="0">
                <a:solidFill>
                  <a:srgbClr val="FF0000"/>
                </a:solidFill>
              </a:rPr>
              <a:t>Pull away leaves</a:t>
            </a:r>
            <a:endParaRPr lang="en-US" sz="2000" b="1" dirty="0">
              <a:solidFill>
                <a:srgbClr val="FF0000"/>
              </a:solidFill>
            </a:endParaRPr>
          </a:p>
        </p:txBody>
      </p:sp>
    </p:spTree>
    <p:extLst>
      <p:ext uri="{BB962C8B-B14F-4D97-AF65-F5344CB8AC3E}">
        <p14:creationId xmlns:p14="http://schemas.microsoft.com/office/powerpoint/2010/main" val="41549220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b="1" dirty="0" smtClean="0"/>
              <a:t>Sexual Plant Propagation</a:t>
            </a:r>
            <a:endParaRPr lang="en-US" b="1" dirty="0"/>
          </a:p>
        </p:txBody>
      </p:sp>
      <p:sp>
        <p:nvSpPr>
          <p:cNvPr id="3" name="Subtitle 2"/>
          <p:cNvSpPr>
            <a:spLocks noGrp="1"/>
          </p:cNvSpPr>
          <p:nvPr>
            <p:ph type="subTitle" idx="1"/>
          </p:nvPr>
        </p:nvSpPr>
        <p:spPr>
          <a:xfrm>
            <a:off x="0" y="1143000"/>
            <a:ext cx="7010400" cy="3962400"/>
          </a:xfrm>
        </p:spPr>
        <p:txBody>
          <a:bodyPr>
            <a:normAutofit/>
          </a:bodyPr>
          <a:lstStyle/>
          <a:p>
            <a:pPr algn="l"/>
            <a:r>
              <a:rPr lang="en-US" b="1" dirty="0" smtClean="0">
                <a:solidFill>
                  <a:schemeClr val="tx1"/>
                </a:solidFill>
              </a:rPr>
              <a:t>Sexual Reproduction in Animals…</a:t>
            </a: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dirty="0" smtClean="0">
              <a:solidFill>
                <a:schemeClr val="tx1"/>
              </a:solidFill>
            </a:endParaRPr>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pic>
        <p:nvPicPr>
          <p:cNvPr id="1030" name="Picture 6" descr="http://imgs.sfgate.com/blogs/images/sfgate/pets/2010/06/11/border_collie3.jpg"/>
          <p:cNvPicPr>
            <a:picLocks noChangeAspect="1" noChangeArrowheads="1"/>
          </p:cNvPicPr>
          <p:nvPr/>
        </p:nvPicPr>
        <p:blipFill>
          <a:blip r:embed="rId3" cstate="print"/>
          <a:srcRect/>
          <a:stretch>
            <a:fillRect/>
          </a:stretch>
        </p:blipFill>
        <p:spPr bwMode="auto">
          <a:xfrm>
            <a:off x="685800" y="1828800"/>
            <a:ext cx="1731046"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2" name="Picture 8" descr="http://www.dogbreedinfo.com/images19/BorderCollieBordeauxMaletti2.JPG"/>
          <p:cNvPicPr>
            <a:picLocks noChangeAspect="1" noChangeArrowheads="1"/>
          </p:cNvPicPr>
          <p:nvPr/>
        </p:nvPicPr>
        <p:blipFill>
          <a:blip r:embed="rId4" cstate="print"/>
          <a:srcRect/>
          <a:stretch>
            <a:fillRect/>
          </a:stretch>
        </p:blipFill>
        <p:spPr bwMode="auto">
          <a:xfrm>
            <a:off x="2743200" y="1828800"/>
            <a:ext cx="1881286"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4" name="Picture 10" descr="http://stillmoorbordercollies.webs.com/Pups%20P2%20Red%20Jaff%20x%20Velvel%20alexa.jpg"/>
          <p:cNvPicPr>
            <a:picLocks noChangeAspect="1" noChangeArrowheads="1"/>
          </p:cNvPicPr>
          <p:nvPr/>
        </p:nvPicPr>
        <p:blipFill>
          <a:blip r:embed="rId5" cstate="print"/>
          <a:srcRect t="7476" r="2273" b="7710"/>
          <a:stretch>
            <a:fillRect/>
          </a:stretch>
        </p:blipFill>
        <p:spPr bwMode="auto">
          <a:xfrm>
            <a:off x="914400" y="4800600"/>
            <a:ext cx="3429000" cy="1754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a:xfrm>
            <a:off x="838200" y="4267200"/>
            <a:ext cx="838200" cy="8382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810000" y="4191000"/>
            <a:ext cx="685800" cy="9144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6800" y="2140857"/>
            <a:ext cx="2209800" cy="3785652"/>
          </a:xfrm>
          <a:prstGeom prst="rect">
            <a:avLst/>
          </a:prstGeom>
          <a:noFill/>
        </p:spPr>
        <p:txBody>
          <a:bodyPr wrap="square" rtlCol="0">
            <a:spAutoFit/>
          </a:bodyPr>
          <a:lstStyle/>
          <a:p>
            <a:pPr algn="ctr">
              <a:buFont typeface="Arial" pitchFamily="34" charset="0"/>
              <a:buChar char="•"/>
            </a:pPr>
            <a:r>
              <a:rPr lang="en-US" sz="2400" dirty="0" smtClean="0"/>
              <a:t>Offspring has ½ of it’s genes from it’s mother &amp; ½ from it’s father</a:t>
            </a:r>
          </a:p>
          <a:p>
            <a:pPr algn="ctr"/>
            <a:endParaRPr lang="en-US" sz="2400" dirty="0" smtClean="0"/>
          </a:p>
          <a:p>
            <a:pPr algn="ctr">
              <a:buFont typeface="Arial" pitchFamily="34" charset="0"/>
              <a:buChar char="•"/>
            </a:pPr>
            <a:r>
              <a:rPr lang="en-US" sz="2400" dirty="0" smtClean="0"/>
              <a:t>Offspring is genetically different than both parents</a:t>
            </a:r>
            <a:endParaRPr lang="en-US" sz="2400" dirty="0"/>
          </a:p>
        </p:txBody>
      </p:sp>
      <p:sp>
        <p:nvSpPr>
          <p:cNvPr id="19" name="Subtitle 2"/>
          <p:cNvSpPr txBox="1">
            <a:spLocks/>
          </p:cNvSpPr>
          <p:nvPr/>
        </p:nvSpPr>
        <p:spPr>
          <a:xfrm rot="21060472">
            <a:off x="40015" y="1692480"/>
            <a:ext cx="2209800" cy="685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rgbClr val="FF0000"/>
                </a:solidFill>
                <a:effectLst/>
                <a:uLnTx/>
                <a:uFillTx/>
                <a:latin typeface="+mn-lt"/>
                <a:ea typeface="+mn-ea"/>
                <a:cs typeface="+mn-cs"/>
              </a:rPr>
              <a:t>Example: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4015971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70788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Leaf Cuttings:</a:t>
            </a:r>
          </a:p>
        </p:txBody>
      </p:sp>
      <p:pic>
        <p:nvPicPr>
          <p:cNvPr id="8194" name="Picture 2" descr="http://www.carnivorousplants.org/howto/Propagation/Images/PingLfCutsPlast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238021"/>
            <a:ext cx="6115050" cy="3924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62000" y="6304844"/>
            <a:ext cx="5962650" cy="400110"/>
          </a:xfrm>
          <a:prstGeom prst="rect">
            <a:avLst/>
          </a:prstGeom>
        </p:spPr>
        <p:txBody>
          <a:bodyPr wrap="square">
            <a:spAutoFit/>
          </a:bodyPr>
          <a:lstStyle/>
          <a:p>
            <a:pPr algn="ctr"/>
            <a:r>
              <a:rPr lang="en-US" sz="2000" b="1" i="1" dirty="0" smtClean="0">
                <a:solidFill>
                  <a:srgbClr val="FF0000"/>
                </a:solidFill>
              </a:rPr>
              <a:t>Place on Vermiculite &amp; cover to create humidity</a:t>
            </a:r>
            <a:endParaRPr lang="en-US" sz="2000" b="1" dirty="0">
              <a:solidFill>
                <a:srgbClr val="FF0000"/>
              </a:solidFill>
            </a:endParaRPr>
          </a:p>
        </p:txBody>
      </p:sp>
    </p:spTree>
    <p:extLst>
      <p:ext uri="{BB962C8B-B14F-4D97-AF65-F5344CB8AC3E}">
        <p14:creationId xmlns:p14="http://schemas.microsoft.com/office/powerpoint/2010/main" val="2428503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70788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Leaf Cuttings: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2140856"/>
            <a:ext cx="6625735" cy="4107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 y="6324600"/>
            <a:ext cx="7304312" cy="400110"/>
          </a:xfrm>
          <a:prstGeom prst="rect">
            <a:avLst/>
          </a:prstGeom>
        </p:spPr>
        <p:txBody>
          <a:bodyPr wrap="square">
            <a:spAutoFit/>
          </a:bodyPr>
          <a:lstStyle/>
          <a:p>
            <a:pPr algn="ctr"/>
            <a:r>
              <a:rPr lang="en-US" sz="2000" b="1" i="1" dirty="0" smtClean="0">
                <a:solidFill>
                  <a:srgbClr val="FF0000"/>
                </a:solidFill>
              </a:rPr>
              <a:t>After a month or so, leaf starts to root and sprout new growth</a:t>
            </a:r>
            <a:endParaRPr lang="en-US" sz="2000" b="1" dirty="0">
              <a:solidFill>
                <a:srgbClr val="FF0000"/>
              </a:solidFill>
            </a:endParaRPr>
          </a:p>
        </p:txBody>
      </p:sp>
    </p:spTree>
    <p:extLst>
      <p:ext uri="{BB962C8B-B14F-4D97-AF65-F5344CB8AC3E}">
        <p14:creationId xmlns:p14="http://schemas.microsoft.com/office/powerpoint/2010/main" val="32224986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332544"/>
            <a:ext cx="7217228" cy="70788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Leaf Cuttings:</a:t>
            </a:r>
          </a:p>
        </p:txBody>
      </p:sp>
      <p:sp>
        <p:nvSpPr>
          <p:cNvPr id="14" name="Rectangle 13"/>
          <p:cNvSpPr/>
          <p:nvPr/>
        </p:nvSpPr>
        <p:spPr>
          <a:xfrm>
            <a:off x="2" y="6324600"/>
            <a:ext cx="7304312" cy="400110"/>
          </a:xfrm>
          <a:prstGeom prst="rect">
            <a:avLst/>
          </a:prstGeom>
        </p:spPr>
        <p:txBody>
          <a:bodyPr wrap="square">
            <a:spAutoFit/>
          </a:bodyPr>
          <a:lstStyle/>
          <a:p>
            <a:pPr algn="ctr"/>
            <a:r>
              <a:rPr lang="en-US" sz="2000" b="1" i="1" dirty="0" smtClean="0">
                <a:solidFill>
                  <a:srgbClr val="FF0000"/>
                </a:solidFill>
              </a:rPr>
              <a:t>Leaf Cutting of Tuberous Begonia</a:t>
            </a:r>
            <a:endParaRPr lang="en-US" sz="2000" b="1"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12" y="2040430"/>
            <a:ext cx="3389327" cy="33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423" y="2895600"/>
            <a:ext cx="3428783" cy="341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8506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7061654" cy="95410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Other Types of Cuttings:</a:t>
            </a:r>
          </a:p>
          <a:p>
            <a:endParaRPr lang="en-US" sz="1600" b="1" dirty="0" smtClean="0">
              <a:solidFill>
                <a:srgbClr val="FF0000"/>
              </a:solidFill>
              <a:effectLst>
                <a:outerShdw blurRad="38100" dist="38100" dir="2700000" algn="tl">
                  <a:srgbClr val="000000">
                    <a:alpha val="43137"/>
                  </a:srgbClr>
                </a:outerShdw>
              </a:effectLst>
            </a:endParaRPr>
          </a:p>
        </p:txBody>
      </p:sp>
      <p:pic>
        <p:nvPicPr>
          <p:cNvPr id="15" name="Picture 7" descr="scan001001"/>
          <p:cNvPicPr>
            <a:picLocks noChangeAspect="1" noChangeArrowheads="1"/>
          </p:cNvPicPr>
          <p:nvPr/>
        </p:nvPicPr>
        <p:blipFill>
          <a:blip r:embed="rId3" cstate="print"/>
          <a:srcRect l="29411" t="69153" r="15686" b="8790"/>
          <a:stretch>
            <a:fillRect/>
          </a:stretch>
        </p:blipFill>
        <p:spPr bwMode="auto">
          <a:xfrm>
            <a:off x="166983" y="2140857"/>
            <a:ext cx="6883260" cy="3802743"/>
          </a:xfrm>
          <a:prstGeom prst="rect">
            <a:avLst/>
          </a:prstGeom>
          <a:noFill/>
          <a:ln w="9525">
            <a:noFill/>
            <a:miter lim="800000"/>
            <a:headEnd/>
            <a:tailEnd/>
          </a:ln>
        </p:spPr>
      </p:pic>
      <p:sp>
        <p:nvSpPr>
          <p:cNvPr id="16" name="Rectangle 15"/>
          <p:cNvSpPr/>
          <p:nvPr/>
        </p:nvSpPr>
        <p:spPr>
          <a:xfrm>
            <a:off x="10549" y="6015545"/>
            <a:ext cx="7304312" cy="646331"/>
          </a:xfrm>
          <a:prstGeom prst="rect">
            <a:avLst/>
          </a:prstGeom>
        </p:spPr>
        <p:txBody>
          <a:bodyPr wrap="square">
            <a:spAutoFit/>
          </a:bodyPr>
          <a:lstStyle/>
          <a:p>
            <a:pPr algn="ctr"/>
            <a:r>
              <a:rPr lang="en-US" sz="3600" b="1" i="1" dirty="0" smtClean="0">
                <a:solidFill>
                  <a:srgbClr val="FF0000"/>
                </a:solidFill>
              </a:rPr>
              <a:t>Leaf Section Cuttings</a:t>
            </a:r>
            <a:endParaRPr lang="en-US" sz="3600" b="1" dirty="0">
              <a:solidFill>
                <a:srgbClr val="FF0000"/>
              </a:solidFill>
            </a:endParaRPr>
          </a:p>
        </p:txBody>
      </p:sp>
    </p:spTree>
    <p:extLst>
      <p:ext uri="{BB962C8B-B14F-4D97-AF65-F5344CB8AC3E}">
        <p14:creationId xmlns:p14="http://schemas.microsoft.com/office/powerpoint/2010/main" val="10871563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7061654" cy="95410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Other Types of Cuttings:</a:t>
            </a:r>
          </a:p>
          <a:p>
            <a:endParaRPr lang="en-US" sz="1600" b="1" dirty="0" smtClean="0">
              <a:solidFill>
                <a:srgbClr val="FF0000"/>
              </a:solidFill>
              <a:effectLst>
                <a:outerShdw blurRad="38100" dist="38100" dir="2700000" algn="tl">
                  <a:srgbClr val="000000">
                    <a:alpha val="43137"/>
                  </a:srgbClr>
                </a:outerShdw>
              </a:effectLst>
            </a:endParaRPr>
          </a:p>
        </p:txBody>
      </p:sp>
      <p:sp>
        <p:nvSpPr>
          <p:cNvPr id="16" name="Rectangle 15"/>
          <p:cNvSpPr/>
          <p:nvPr/>
        </p:nvSpPr>
        <p:spPr>
          <a:xfrm>
            <a:off x="10549" y="6015545"/>
            <a:ext cx="7304312" cy="646331"/>
          </a:xfrm>
          <a:prstGeom prst="rect">
            <a:avLst/>
          </a:prstGeom>
        </p:spPr>
        <p:txBody>
          <a:bodyPr wrap="square">
            <a:spAutoFit/>
          </a:bodyPr>
          <a:lstStyle/>
          <a:p>
            <a:pPr algn="ctr"/>
            <a:r>
              <a:rPr lang="en-US" sz="3600" b="1" i="1" dirty="0" smtClean="0">
                <a:solidFill>
                  <a:srgbClr val="FF0000"/>
                </a:solidFill>
              </a:rPr>
              <a:t>Root Cuttings</a:t>
            </a:r>
            <a:endParaRPr lang="en-US" sz="3600" b="1" dirty="0">
              <a:solidFill>
                <a:srgbClr val="FF0000"/>
              </a:solidFill>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444" y="3466147"/>
            <a:ext cx="2971800" cy="277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6962" y="2100664"/>
            <a:ext cx="3986315" cy="178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25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7061654" cy="95410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Other Types of Cuttings:</a:t>
            </a:r>
          </a:p>
          <a:p>
            <a:endParaRPr lang="en-US" sz="1600" b="1" dirty="0" smtClean="0">
              <a:solidFill>
                <a:srgbClr val="FF0000"/>
              </a:solidFill>
              <a:effectLst>
                <a:outerShdw blurRad="38100" dist="38100" dir="2700000" algn="tl">
                  <a:srgbClr val="000000">
                    <a:alpha val="43137"/>
                  </a:srgbClr>
                </a:outerShdw>
              </a:effectLst>
            </a:endParaRPr>
          </a:p>
        </p:txBody>
      </p:sp>
      <p:sp>
        <p:nvSpPr>
          <p:cNvPr id="16" name="Rectangle 15"/>
          <p:cNvSpPr/>
          <p:nvPr/>
        </p:nvSpPr>
        <p:spPr>
          <a:xfrm>
            <a:off x="10549" y="6015545"/>
            <a:ext cx="7304312" cy="646331"/>
          </a:xfrm>
          <a:prstGeom prst="rect">
            <a:avLst/>
          </a:prstGeom>
        </p:spPr>
        <p:txBody>
          <a:bodyPr wrap="square">
            <a:spAutoFit/>
          </a:bodyPr>
          <a:lstStyle/>
          <a:p>
            <a:pPr algn="ctr"/>
            <a:r>
              <a:rPr lang="en-US" sz="3600" b="1" i="1" dirty="0" smtClean="0">
                <a:solidFill>
                  <a:srgbClr val="FF0000"/>
                </a:solidFill>
              </a:rPr>
              <a:t>Heel Cuttings</a:t>
            </a:r>
            <a:endParaRPr lang="en-US" sz="3600" b="1" dirty="0">
              <a:solidFill>
                <a:srgbClr val="FF0000"/>
              </a:solidFill>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319338"/>
            <a:ext cx="5410200" cy="263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612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7061654" cy="95410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Other Types of Cuttings:</a:t>
            </a:r>
          </a:p>
          <a:p>
            <a:endParaRPr lang="en-US" sz="1600" b="1" dirty="0" smtClean="0">
              <a:solidFill>
                <a:srgbClr val="FF0000"/>
              </a:solidFill>
              <a:effectLst>
                <a:outerShdw blurRad="38100" dist="38100" dir="2700000" algn="tl">
                  <a:srgbClr val="000000">
                    <a:alpha val="43137"/>
                  </a:srgbClr>
                </a:outerShdw>
              </a:effectLst>
            </a:endParaRPr>
          </a:p>
        </p:txBody>
      </p:sp>
      <p:sp>
        <p:nvSpPr>
          <p:cNvPr id="16" name="Rectangle 15"/>
          <p:cNvSpPr/>
          <p:nvPr/>
        </p:nvSpPr>
        <p:spPr>
          <a:xfrm>
            <a:off x="10549" y="6015545"/>
            <a:ext cx="7304312" cy="646331"/>
          </a:xfrm>
          <a:prstGeom prst="rect">
            <a:avLst/>
          </a:prstGeom>
        </p:spPr>
        <p:txBody>
          <a:bodyPr wrap="square">
            <a:spAutoFit/>
          </a:bodyPr>
          <a:lstStyle/>
          <a:p>
            <a:pPr algn="ctr"/>
            <a:r>
              <a:rPr lang="en-US" sz="3600" b="1" i="1" dirty="0" smtClean="0">
                <a:solidFill>
                  <a:srgbClr val="FF0000"/>
                </a:solidFill>
              </a:rPr>
              <a:t>Eye Cuttings</a:t>
            </a:r>
            <a:endParaRPr lang="en-US" sz="3600" b="1" dirty="0">
              <a:solidFill>
                <a:srgbClr val="FF0000"/>
              </a:solidFill>
            </a:endParaRPr>
          </a:p>
        </p:txBody>
      </p:sp>
      <p:pic>
        <p:nvPicPr>
          <p:cNvPr id="14" name="Picture 5" descr="Single Eye"/>
          <p:cNvPicPr>
            <a:picLocks noChangeAspect="1" noChangeArrowheads="1"/>
          </p:cNvPicPr>
          <p:nvPr/>
        </p:nvPicPr>
        <p:blipFill>
          <a:blip r:embed="rId3" cstate="print"/>
          <a:srcRect/>
          <a:stretch>
            <a:fillRect/>
          </a:stretch>
        </p:blipFill>
        <p:spPr bwMode="auto">
          <a:xfrm>
            <a:off x="10549" y="2596443"/>
            <a:ext cx="3240088" cy="2398565"/>
          </a:xfrm>
          <a:prstGeom prst="rect">
            <a:avLst/>
          </a:prstGeom>
          <a:noFill/>
          <a:ln w="9525">
            <a:noFill/>
            <a:miter lim="800000"/>
            <a:headEnd/>
            <a:tailEnd/>
          </a:ln>
        </p:spPr>
      </p:pic>
      <p:pic>
        <p:nvPicPr>
          <p:cNvPr id="15" name="Picture 8" descr="Double Eye"/>
          <p:cNvPicPr>
            <a:picLocks noChangeAspect="1" noChangeArrowheads="1"/>
          </p:cNvPicPr>
          <p:nvPr/>
        </p:nvPicPr>
        <p:blipFill>
          <a:blip r:embed="rId4" cstate="print"/>
          <a:srcRect/>
          <a:stretch>
            <a:fillRect/>
          </a:stretch>
        </p:blipFill>
        <p:spPr bwMode="auto">
          <a:xfrm>
            <a:off x="3179634" y="2543968"/>
            <a:ext cx="3525966" cy="2309019"/>
          </a:xfrm>
          <a:prstGeom prst="rect">
            <a:avLst/>
          </a:prstGeom>
          <a:noFill/>
          <a:ln w="9525">
            <a:noFill/>
            <a:miter lim="800000"/>
            <a:headEnd/>
            <a:tailEnd/>
          </a:ln>
        </p:spPr>
      </p:pic>
    </p:spTree>
    <p:extLst>
      <p:ext uri="{BB962C8B-B14F-4D97-AF65-F5344CB8AC3E}">
        <p14:creationId xmlns:p14="http://schemas.microsoft.com/office/powerpoint/2010/main" val="2308785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How to take cuttings…</a:t>
            </a:r>
            <a:endParaRPr lang="en-US" sz="4200" b="1" dirty="0"/>
          </a:p>
        </p:txBody>
      </p:sp>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923330"/>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7061654" cy="464742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Tips for Cuttings:</a:t>
            </a:r>
          </a:p>
          <a:p>
            <a:endParaRPr lang="en-US" sz="1600" b="1" dirty="0" smtClean="0">
              <a:solidFill>
                <a:srgbClr val="FF0000"/>
              </a:solidFill>
              <a:effectLst>
                <a:outerShdw blurRad="38100" dist="38100" dir="2700000" algn="tl">
                  <a:srgbClr val="000000">
                    <a:alpha val="43137"/>
                  </a:srgbClr>
                </a:outerShdw>
              </a:effectLst>
            </a:endParaRPr>
          </a:p>
          <a:p>
            <a:pPr marL="571500" indent="-571500">
              <a:buFont typeface="Arial" pitchFamily="34" charset="0"/>
              <a:buChar char="•"/>
            </a:pPr>
            <a:r>
              <a:rPr lang="en-US" sz="4000" b="1" dirty="0" smtClean="0">
                <a:effectLst>
                  <a:outerShdw blurRad="38100" dist="38100" dir="2700000" algn="tl">
                    <a:srgbClr val="000000">
                      <a:alpha val="43137"/>
                    </a:srgbClr>
                  </a:outerShdw>
                </a:effectLst>
              </a:rPr>
              <a:t>Rooting Hormone isn’t always necessary, but may increase speed of root formation</a:t>
            </a:r>
          </a:p>
          <a:p>
            <a:pPr marL="571500" indent="-571500">
              <a:buFont typeface="Arial" pitchFamily="34" charset="0"/>
              <a:buChar char="•"/>
            </a:pPr>
            <a:r>
              <a:rPr lang="en-US" sz="4000" b="1" dirty="0" smtClean="0">
                <a:effectLst>
                  <a:outerShdw blurRad="38100" dist="38100" dir="2700000" algn="tl">
                    <a:srgbClr val="000000">
                      <a:alpha val="43137"/>
                    </a:srgbClr>
                  </a:outerShdw>
                </a:effectLst>
              </a:rPr>
              <a:t>Remove ALL flowers</a:t>
            </a:r>
          </a:p>
          <a:p>
            <a:pPr marL="571500" indent="-571500">
              <a:buFont typeface="Arial" pitchFamily="34" charset="0"/>
              <a:buChar char="•"/>
            </a:pPr>
            <a:r>
              <a:rPr lang="en-US" sz="4000" b="1" dirty="0" smtClean="0">
                <a:effectLst>
                  <a:outerShdw blurRad="38100" dist="38100" dir="2700000" algn="tl">
                    <a:srgbClr val="000000">
                      <a:alpha val="43137"/>
                    </a:srgbClr>
                  </a:outerShdw>
                </a:effectLst>
              </a:rPr>
              <a:t>Remove excessive leaves</a:t>
            </a:r>
          </a:p>
        </p:txBody>
      </p:sp>
    </p:spTree>
    <p:extLst>
      <p:ext uri="{BB962C8B-B14F-4D97-AF65-F5344CB8AC3E}">
        <p14:creationId xmlns:p14="http://schemas.microsoft.com/office/powerpoint/2010/main" val="2156319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45506"/>
            <a:ext cx="5715000"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How to Separate Plants</a:t>
            </a:r>
            <a:endParaRPr lang="en-US" sz="4200" b="1" dirty="0"/>
          </a:p>
        </p:txBody>
      </p:sp>
      <p:sp>
        <p:nvSpPr>
          <p:cNvPr id="4" name="Rectangle 3"/>
          <p:cNvSpPr/>
          <p:nvPr/>
        </p:nvSpPr>
        <p:spPr>
          <a:xfrm>
            <a:off x="-1" y="-22411"/>
            <a:ext cx="7217229" cy="646331"/>
          </a:xfrm>
          <a:prstGeom prst="rect">
            <a:avLst/>
          </a:prstGeom>
        </p:spPr>
        <p:txBody>
          <a:bodyPr wrap="square">
            <a:spAutoFit/>
          </a:bodyPr>
          <a:lstStyle/>
          <a:p>
            <a:r>
              <a:rPr lang="en-US" dirty="0" smtClean="0"/>
              <a:t>H.  Demonstrate </a:t>
            </a:r>
            <a:r>
              <a:rPr lang="en-US" dirty="0"/>
              <a:t>techniques used to propagate plants by cuttings, division, separation, and layering</a:t>
            </a:r>
            <a:r>
              <a:rPr lang="en-US" dirty="0" smtClean="0"/>
              <a:t>.</a:t>
            </a:r>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143000"/>
            <a:ext cx="6931025"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pPr lvl="1"/>
            <a:r>
              <a:rPr lang="en-US" sz="3600" dirty="0" smtClean="0"/>
              <a:t>1.  Dig up plant with as many roots as possible</a:t>
            </a:r>
            <a:endParaRPr lang="en-US" sz="3600" dirty="0"/>
          </a:p>
        </p:txBody>
      </p:sp>
    </p:spTree>
    <p:extLst>
      <p:ext uri="{BB962C8B-B14F-4D97-AF65-F5344CB8AC3E}">
        <p14:creationId xmlns:p14="http://schemas.microsoft.com/office/powerpoint/2010/main" val="2725656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a:t>How to Separate Plants</a:t>
            </a:r>
          </a:p>
        </p:txBody>
      </p:sp>
      <p:sp>
        <p:nvSpPr>
          <p:cNvPr id="4" name="Rectangle 3"/>
          <p:cNvSpPr/>
          <p:nvPr/>
        </p:nvSpPr>
        <p:spPr>
          <a:xfrm>
            <a:off x="-1" y="-22411"/>
            <a:ext cx="7217229" cy="646331"/>
          </a:xfrm>
          <a:prstGeom prst="rect">
            <a:avLst/>
          </a:prstGeom>
        </p:spPr>
        <p:txBody>
          <a:bodyPr wrap="square">
            <a:spAutoFit/>
          </a:bodyPr>
          <a:lstStyle/>
          <a:p>
            <a:r>
              <a:rPr lang="en-US" dirty="0" smtClean="0"/>
              <a:t>H.  Demonstrate </a:t>
            </a:r>
            <a:r>
              <a:rPr lang="en-US" dirty="0"/>
              <a:t>techniques used to propagate plants by cuttings, division, separation, and layering</a:t>
            </a:r>
            <a:r>
              <a:rPr lang="en-US" dirty="0" smtClean="0"/>
              <a:t>.</a:t>
            </a:r>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143000"/>
            <a:ext cx="6931025"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pPr lvl="1"/>
            <a:r>
              <a:rPr lang="en-US" sz="3600" dirty="0" smtClean="0"/>
              <a:t>2.  Wash off excess soil and split roots at the natural separation</a:t>
            </a:r>
            <a:endParaRPr lang="en-US" sz="36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967037"/>
            <a:ext cx="57150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211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b="1" dirty="0" smtClean="0"/>
              <a:t>Sexual Plant Propagation</a:t>
            </a:r>
            <a:endParaRPr lang="en-US" b="1" dirty="0"/>
          </a:p>
        </p:txBody>
      </p:sp>
      <p:sp>
        <p:nvSpPr>
          <p:cNvPr id="3" name="Subtitle 2"/>
          <p:cNvSpPr>
            <a:spLocks noGrp="1"/>
          </p:cNvSpPr>
          <p:nvPr>
            <p:ph type="subTitle" idx="1"/>
          </p:nvPr>
        </p:nvSpPr>
        <p:spPr>
          <a:xfrm>
            <a:off x="0" y="1143000"/>
            <a:ext cx="7010400" cy="3962400"/>
          </a:xfrm>
        </p:spPr>
        <p:txBody>
          <a:bodyPr>
            <a:normAutofit/>
          </a:bodyPr>
          <a:lstStyle/>
          <a:p>
            <a:pPr algn="l"/>
            <a:r>
              <a:rPr lang="en-US" b="1" dirty="0" smtClean="0">
                <a:solidFill>
                  <a:schemeClr val="tx1"/>
                </a:solidFill>
              </a:rPr>
              <a:t>Sexual Reproduction in Plants…</a:t>
            </a: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dirty="0" smtClean="0">
              <a:solidFill>
                <a:schemeClr val="tx1"/>
              </a:solidFill>
            </a:endParaRPr>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1" name="TextBox 20"/>
          <p:cNvSpPr txBox="1"/>
          <p:nvPr/>
        </p:nvSpPr>
        <p:spPr>
          <a:xfrm>
            <a:off x="4794248" y="1577590"/>
            <a:ext cx="2444749" cy="5293757"/>
          </a:xfrm>
          <a:prstGeom prst="rect">
            <a:avLst/>
          </a:prstGeom>
          <a:noFill/>
        </p:spPr>
        <p:txBody>
          <a:bodyPr wrap="square" rtlCol="0">
            <a:spAutoFit/>
          </a:bodyPr>
          <a:lstStyle/>
          <a:p>
            <a:pPr algn="ctr">
              <a:buFont typeface="Arial" pitchFamily="34" charset="0"/>
              <a:buChar char="•"/>
            </a:pPr>
            <a:r>
              <a:rPr lang="en-US" sz="2600" dirty="0" smtClean="0"/>
              <a:t>Flower Produces </a:t>
            </a:r>
            <a:r>
              <a:rPr lang="en-US" sz="2600" b="1" u="sng" dirty="0" smtClean="0"/>
              <a:t>Seeds</a:t>
            </a:r>
          </a:p>
          <a:p>
            <a:pPr algn="ctr"/>
            <a:endParaRPr lang="en-US" sz="2600" dirty="0" smtClean="0"/>
          </a:p>
          <a:p>
            <a:pPr algn="ctr">
              <a:buFont typeface="Arial" pitchFamily="34" charset="0"/>
              <a:buChar char="•"/>
            </a:pPr>
            <a:r>
              <a:rPr lang="en-US" sz="2600" dirty="0" smtClean="0"/>
              <a:t>Seeds are pollinated (fertilized) by </a:t>
            </a:r>
            <a:r>
              <a:rPr lang="en-US" sz="2600" b="1" u="sng" dirty="0" smtClean="0"/>
              <a:t>insects/wind</a:t>
            </a:r>
          </a:p>
          <a:p>
            <a:pPr algn="ctr">
              <a:buFont typeface="Arial" pitchFamily="34" charset="0"/>
              <a:buChar char="•"/>
            </a:pPr>
            <a:endParaRPr lang="en-US" sz="2600" dirty="0" smtClean="0"/>
          </a:p>
          <a:p>
            <a:pPr algn="ctr">
              <a:buFont typeface="Arial" pitchFamily="34" charset="0"/>
              <a:buChar char="•"/>
            </a:pPr>
            <a:r>
              <a:rPr lang="en-US" sz="2600" dirty="0" smtClean="0"/>
              <a:t>Seed is harvested &amp; planted to produce </a:t>
            </a:r>
            <a:r>
              <a:rPr lang="en-US" sz="2600" b="1" u="sng" dirty="0" smtClean="0"/>
              <a:t>new</a:t>
            </a:r>
            <a:r>
              <a:rPr lang="en-US" sz="2600" dirty="0" smtClean="0"/>
              <a:t> plant</a:t>
            </a:r>
            <a:endParaRPr lang="en-US" sz="2600" dirty="0"/>
          </a:p>
        </p:txBody>
      </p:sp>
      <p:pic>
        <p:nvPicPr>
          <p:cNvPr id="20484" name="Picture 4" descr="http://intricateart.com/wp-content/uploads/500random3.jpg"/>
          <p:cNvPicPr>
            <a:picLocks noChangeAspect="1" noChangeArrowheads="1"/>
          </p:cNvPicPr>
          <p:nvPr/>
        </p:nvPicPr>
        <p:blipFill>
          <a:blip r:embed="rId3" cstate="print"/>
          <a:srcRect l="42168"/>
          <a:stretch>
            <a:fillRect/>
          </a:stretch>
        </p:blipFill>
        <p:spPr bwMode="auto">
          <a:xfrm>
            <a:off x="2667000" y="1828800"/>
            <a:ext cx="2057400" cy="270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6" name="Picture 6" descr="http://img2.etsystatic.com/il_fullxfull.225944022.jpg"/>
          <p:cNvPicPr>
            <a:picLocks noChangeAspect="1" noChangeArrowheads="1"/>
          </p:cNvPicPr>
          <p:nvPr/>
        </p:nvPicPr>
        <p:blipFill>
          <a:blip r:embed="rId4" cstate="print"/>
          <a:srcRect/>
          <a:stretch>
            <a:fillRect/>
          </a:stretch>
        </p:blipFill>
        <p:spPr bwMode="auto">
          <a:xfrm>
            <a:off x="1447800" y="4724400"/>
            <a:ext cx="2133600" cy="199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90" name="Picture 10" descr="http://www.smart-landscapes.co.uk/images/uploads/205210617_e8d430994d.jpg"/>
          <p:cNvPicPr>
            <a:picLocks noChangeAspect="1" noChangeArrowheads="1"/>
          </p:cNvPicPr>
          <p:nvPr/>
        </p:nvPicPr>
        <p:blipFill>
          <a:blip r:embed="rId5" cstate="print"/>
          <a:srcRect l="19182" t="6400" r="23382"/>
          <a:stretch>
            <a:fillRect/>
          </a:stretch>
        </p:blipFill>
        <p:spPr bwMode="auto">
          <a:xfrm>
            <a:off x="152400" y="1828799"/>
            <a:ext cx="2209800" cy="270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a:xfrm>
            <a:off x="914400" y="4191000"/>
            <a:ext cx="762000" cy="9144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352800" y="4191000"/>
            <a:ext cx="685800" cy="9144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966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 calcmode="lin" valueType="num">
                                      <p:cBhvr additive="base">
                                        <p:cTn id="12"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xEl>
                                              <p:pRg st="4" end="4"/>
                                            </p:txEl>
                                          </p:spTgt>
                                        </p:tgtEl>
                                        <p:attrNameLst>
                                          <p:attrName>style.visibility</p:attrName>
                                        </p:attrNameLst>
                                      </p:cBhvr>
                                      <p:to>
                                        <p:strVal val="visible"/>
                                      </p:to>
                                    </p:set>
                                    <p:animEffect transition="in" filter="fade">
                                      <p:cBhvr>
                                        <p:cTn id="18" dur="1000"/>
                                        <p:tgtEl>
                                          <p:spTgt spid="21">
                                            <p:txEl>
                                              <p:pRg st="4" end="4"/>
                                            </p:txEl>
                                          </p:spTgt>
                                        </p:tgtEl>
                                      </p:cBhvr>
                                    </p:animEffect>
                                    <p:anim calcmode="lin" valueType="num">
                                      <p:cBhvr>
                                        <p:cTn id="1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a:t>How to Separate Plants</a:t>
            </a:r>
          </a:p>
        </p:txBody>
      </p:sp>
      <p:sp>
        <p:nvSpPr>
          <p:cNvPr id="4" name="Rectangle 3"/>
          <p:cNvSpPr/>
          <p:nvPr/>
        </p:nvSpPr>
        <p:spPr>
          <a:xfrm>
            <a:off x="-1" y="-22411"/>
            <a:ext cx="7217229" cy="646331"/>
          </a:xfrm>
          <a:prstGeom prst="rect">
            <a:avLst/>
          </a:prstGeom>
        </p:spPr>
        <p:txBody>
          <a:bodyPr wrap="square">
            <a:spAutoFit/>
          </a:bodyPr>
          <a:lstStyle/>
          <a:p>
            <a:r>
              <a:rPr lang="en-US" dirty="0" smtClean="0"/>
              <a:t>H.  Demonstrate </a:t>
            </a:r>
            <a:r>
              <a:rPr lang="en-US" dirty="0"/>
              <a:t>techniques used to propagate plants by cuttings, division, separation, and layering</a:t>
            </a:r>
            <a:r>
              <a:rPr lang="en-US" dirty="0" smtClean="0"/>
              <a:t>.</a:t>
            </a:r>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143000"/>
            <a:ext cx="6931025"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pPr lvl="1"/>
            <a:r>
              <a:rPr lang="en-US" sz="3600" dirty="0" smtClean="0"/>
              <a:t>3. Replant, water well, and keep in shade </a:t>
            </a:r>
            <a:r>
              <a:rPr lang="en-US" sz="3600" dirty="0" err="1" smtClean="0"/>
              <a:t>til</a:t>
            </a:r>
            <a:r>
              <a:rPr lang="en-US" sz="3600" dirty="0" smtClean="0"/>
              <a:t> completely re-rooted</a:t>
            </a:r>
            <a:endParaRPr lang="en-US" sz="36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987457"/>
            <a:ext cx="5715000" cy="3762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666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143000"/>
            <a:ext cx="6931025" cy="2985433"/>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endParaRPr lang="en-US" sz="4000" b="1" dirty="0" smtClean="0">
              <a:solidFill>
                <a:srgbClr val="FF0000"/>
              </a:solidFill>
              <a:effectLst>
                <a:outerShdw blurRad="38100" dist="38100" dir="2700000" algn="tl">
                  <a:srgbClr val="000000">
                    <a:alpha val="43137"/>
                  </a:srgbClr>
                </a:outerShdw>
              </a:effectLst>
            </a:endParaRPr>
          </a:p>
          <a:p>
            <a:pPr marL="1028700" lvl="1" indent="-571500">
              <a:buFont typeface="Arial" pitchFamily="34" charset="0"/>
              <a:buChar char="•"/>
            </a:pPr>
            <a:r>
              <a:rPr lang="en-US" sz="3600" dirty="0" smtClean="0"/>
              <a:t>Be sure each separation has it’s own root system</a:t>
            </a:r>
          </a:p>
          <a:p>
            <a:pPr marL="1028700" lvl="1" indent="-571500">
              <a:buFont typeface="Arial" pitchFamily="34" charset="0"/>
              <a:buChar char="•"/>
            </a:pPr>
            <a:endParaRPr lang="en-US" sz="3600" dirty="0"/>
          </a:p>
        </p:txBody>
      </p:sp>
    </p:spTree>
    <p:extLst>
      <p:ext uri="{BB962C8B-B14F-4D97-AF65-F5344CB8AC3E}">
        <p14:creationId xmlns:p14="http://schemas.microsoft.com/office/powerpoint/2010/main" val="2853678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143000"/>
            <a:ext cx="7095896"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pPr marL="1028700" lvl="1" indent="-571500">
              <a:buFont typeface="Arial" pitchFamily="34" charset="0"/>
              <a:buChar char="•"/>
            </a:pPr>
            <a:r>
              <a:rPr lang="en-US" sz="3600" dirty="0" smtClean="0"/>
              <a:t>Plants that are easily separated:</a:t>
            </a:r>
          </a:p>
          <a:p>
            <a:pPr marL="1028700" lvl="1" indent="-571500">
              <a:buFont typeface="Arial" pitchFamily="34" charset="0"/>
              <a:buChar char="•"/>
            </a:pPr>
            <a:endParaRPr lang="en-US" sz="3600" dirty="0"/>
          </a:p>
        </p:txBody>
      </p:sp>
      <p:pic>
        <p:nvPicPr>
          <p:cNvPr id="2050" name="Picture 2" descr="http://www.herbaltreatmentcare.com/wp-content/uploads/2011/05/aloe-veraat-home.jpg"/>
          <p:cNvPicPr>
            <a:picLocks noChangeAspect="1" noChangeArrowheads="1"/>
          </p:cNvPicPr>
          <p:nvPr/>
        </p:nvPicPr>
        <p:blipFill>
          <a:blip r:embed="rId8" cstate="print"/>
          <a:srcRect/>
          <a:stretch>
            <a:fillRect/>
          </a:stretch>
        </p:blipFill>
        <p:spPr bwMode="auto">
          <a:xfrm>
            <a:off x="228600" y="2743201"/>
            <a:ext cx="3256877" cy="3200400"/>
          </a:xfrm>
          <a:prstGeom prst="rect">
            <a:avLst/>
          </a:prstGeom>
          <a:ln>
            <a:noFill/>
          </a:ln>
          <a:effectLst>
            <a:outerShdw blurRad="292100" dist="139700" dir="2700000" algn="tl" rotWithShape="0">
              <a:srgbClr val="333333">
                <a:alpha val="65000"/>
              </a:srgbClr>
            </a:outerShdw>
          </a:effectLst>
        </p:spPr>
      </p:pic>
      <p:pic>
        <p:nvPicPr>
          <p:cNvPr id="2052" name="Picture 4" descr="http://grumpygardener.southernliving.com/.a/6a00e55131bf2a88330133f3718482970b-500wi"/>
          <p:cNvPicPr>
            <a:picLocks noChangeAspect="1" noChangeArrowheads="1"/>
          </p:cNvPicPr>
          <p:nvPr/>
        </p:nvPicPr>
        <p:blipFill>
          <a:blip r:embed="rId9" cstate="print"/>
          <a:srcRect l="5208" r="11458"/>
          <a:stretch>
            <a:fillRect/>
          </a:stretch>
        </p:blipFill>
        <p:spPr bwMode="auto">
          <a:xfrm>
            <a:off x="3581399" y="2743200"/>
            <a:ext cx="3555999" cy="3200399"/>
          </a:xfrm>
          <a:prstGeom prst="rect">
            <a:avLst/>
          </a:prstGeom>
          <a:ln>
            <a:noFill/>
          </a:ln>
          <a:effectLst>
            <a:outerShdw blurRad="292100" dist="139700" dir="2700000" algn="tl" rotWithShape="0">
              <a:srgbClr val="333333">
                <a:alpha val="65000"/>
              </a:srgbClr>
            </a:outerShdw>
          </a:effectLst>
        </p:spPr>
      </p:pic>
      <p:sp>
        <p:nvSpPr>
          <p:cNvPr id="14" name="Rectangle 3"/>
          <p:cNvSpPr>
            <a:spLocks noChangeArrowheads="1"/>
          </p:cNvSpPr>
          <p:nvPr/>
        </p:nvSpPr>
        <p:spPr bwMode="auto">
          <a:xfrm>
            <a:off x="457200" y="5943600"/>
            <a:ext cx="2895599" cy="609600"/>
          </a:xfrm>
          <a:prstGeom prst="rect">
            <a:avLst/>
          </a:prstGeom>
          <a:noFill/>
          <a:ln w="9525">
            <a:noFill/>
            <a:miter lim="800000"/>
            <a:headEnd/>
            <a:tailEnd/>
          </a:ln>
        </p:spPr>
        <p:txBody>
          <a:bodyPr/>
          <a:lstStyle/>
          <a:p>
            <a:pPr algn="ctr" eaLnBrk="1" hangingPunct="1"/>
            <a:r>
              <a:rPr lang="en-US" sz="2800" b="1" dirty="0" smtClean="0"/>
              <a:t>Aloe Vera</a:t>
            </a:r>
            <a:r>
              <a:rPr lang="en-US" dirty="0"/>
              <a:t/>
            </a:r>
            <a:br>
              <a:rPr lang="en-US" dirty="0"/>
            </a:br>
            <a:r>
              <a:rPr lang="en-US" dirty="0"/>
              <a:t>  </a:t>
            </a:r>
            <a:r>
              <a:rPr lang="en-US" sz="8100" dirty="0"/>
              <a:t> </a:t>
            </a:r>
            <a:r>
              <a:rPr lang="en-US" dirty="0"/>
              <a:t>                                   </a:t>
            </a:r>
          </a:p>
        </p:txBody>
      </p:sp>
      <p:sp>
        <p:nvSpPr>
          <p:cNvPr id="15" name="Rectangle 3"/>
          <p:cNvSpPr>
            <a:spLocks noChangeArrowheads="1"/>
          </p:cNvSpPr>
          <p:nvPr/>
        </p:nvSpPr>
        <p:spPr bwMode="auto">
          <a:xfrm>
            <a:off x="3886200" y="5943600"/>
            <a:ext cx="2895599" cy="609600"/>
          </a:xfrm>
          <a:prstGeom prst="rect">
            <a:avLst/>
          </a:prstGeom>
          <a:noFill/>
          <a:ln w="9525">
            <a:noFill/>
            <a:miter lim="800000"/>
            <a:headEnd/>
            <a:tailEnd/>
          </a:ln>
        </p:spPr>
        <p:txBody>
          <a:bodyPr/>
          <a:lstStyle/>
          <a:p>
            <a:pPr algn="ctr" eaLnBrk="1" hangingPunct="1"/>
            <a:r>
              <a:rPr lang="en-US" sz="2800" b="1" dirty="0" err="1" smtClean="0"/>
              <a:t>Hostas</a:t>
            </a:r>
            <a:r>
              <a:rPr lang="en-US" dirty="0"/>
              <a:t/>
            </a:r>
            <a:br>
              <a:rPr lang="en-US" dirty="0"/>
            </a:br>
            <a:r>
              <a:rPr lang="en-US" dirty="0"/>
              <a:t>  </a:t>
            </a:r>
            <a:r>
              <a:rPr lang="en-US" sz="8100" dirty="0"/>
              <a:t> </a:t>
            </a:r>
            <a:r>
              <a:rPr lang="en-US" dirty="0"/>
              <a:t>                                   </a:t>
            </a:r>
          </a:p>
        </p:txBody>
      </p:sp>
    </p:spTree>
    <p:extLst>
      <p:ext uri="{BB962C8B-B14F-4D97-AF65-F5344CB8AC3E}">
        <p14:creationId xmlns:p14="http://schemas.microsoft.com/office/powerpoint/2010/main" val="2853678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 y="1143000"/>
            <a:ext cx="7095896" cy="181588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Division/Separation:</a:t>
            </a:r>
          </a:p>
          <a:p>
            <a:pPr marL="1028700" lvl="1" indent="-571500">
              <a:buFont typeface="Arial" pitchFamily="34" charset="0"/>
              <a:buChar char="•"/>
            </a:pPr>
            <a:r>
              <a:rPr lang="en-US" sz="3600" dirty="0" smtClean="0"/>
              <a:t>Plants that are easily separated:</a:t>
            </a:r>
          </a:p>
          <a:p>
            <a:pPr marL="1028700" lvl="1" indent="-571500">
              <a:buFont typeface="Arial" pitchFamily="34" charset="0"/>
              <a:buChar char="•"/>
            </a:pPr>
            <a:endParaRPr lang="en-US" sz="3600" dirty="0"/>
          </a:p>
        </p:txBody>
      </p:sp>
      <p:pic>
        <p:nvPicPr>
          <p:cNvPr id="129026" name="Picture 2" descr="http://green-living-made-easy.com/image-files/plantdivision1.jpg"/>
          <p:cNvPicPr>
            <a:picLocks noChangeAspect="1" noChangeArrowheads="1"/>
          </p:cNvPicPr>
          <p:nvPr/>
        </p:nvPicPr>
        <p:blipFill>
          <a:blip r:embed="rId8" cstate="print"/>
          <a:srcRect/>
          <a:stretch>
            <a:fillRect/>
          </a:stretch>
        </p:blipFill>
        <p:spPr bwMode="auto">
          <a:xfrm>
            <a:off x="381000" y="2438400"/>
            <a:ext cx="2905125" cy="3829051"/>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3657600" y="2819400"/>
            <a:ext cx="3276600" cy="3108543"/>
          </a:xfrm>
          <a:prstGeom prst="rect">
            <a:avLst/>
          </a:prstGeom>
          <a:noFill/>
        </p:spPr>
        <p:txBody>
          <a:bodyPr wrap="square" rtlCol="0">
            <a:spAutoFit/>
          </a:bodyPr>
          <a:lstStyle/>
          <a:p>
            <a:pPr algn="ctr"/>
            <a:r>
              <a:rPr lang="en-US" sz="2800" dirty="0" smtClean="0"/>
              <a:t>**Some perennial flower beds need to be trimmed back after a few years of establishment so they don’t overgrow the area.***</a:t>
            </a:r>
            <a:endParaRPr lang="en-US" sz="2800" dirty="0"/>
          </a:p>
        </p:txBody>
      </p:sp>
      <p:sp>
        <p:nvSpPr>
          <p:cNvPr id="16" name="Rectangle 3"/>
          <p:cNvSpPr>
            <a:spLocks noChangeArrowheads="1"/>
          </p:cNvSpPr>
          <p:nvPr/>
        </p:nvSpPr>
        <p:spPr bwMode="auto">
          <a:xfrm>
            <a:off x="381000" y="6248400"/>
            <a:ext cx="2895599" cy="609600"/>
          </a:xfrm>
          <a:prstGeom prst="rect">
            <a:avLst/>
          </a:prstGeom>
          <a:noFill/>
          <a:ln w="9525">
            <a:noFill/>
            <a:miter lim="800000"/>
            <a:headEnd/>
            <a:tailEnd/>
          </a:ln>
        </p:spPr>
        <p:txBody>
          <a:bodyPr/>
          <a:lstStyle/>
          <a:p>
            <a:pPr algn="ctr" eaLnBrk="1" hangingPunct="1"/>
            <a:r>
              <a:rPr lang="en-US" sz="2800" b="1" dirty="0" smtClean="0"/>
              <a:t>Many Perennials</a:t>
            </a:r>
            <a:r>
              <a:rPr lang="en-US" dirty="0"/>
              <a:t/>
            </a:r>
            <a:br>
              <a:rPr lang="en-US" dirty="0"/>
            </a:br>
            <a:r>
              <a:rPr lang="en-US" dirty="0"/>
              <a:t>  </a:t>
            </a:r>
            <a:r>
              <a:rPr lang="en-US" sz="8100" dirty="0"/>
              <a:t> </a:t>
            </a:r>
            <a:r>
              <a:rPr lang="en-US" dirty="0"/>
              <a:t>                                   </a:t>
            </a:r>
          </a:p>
        </p:txBody>
      </p:sp>
    </p:spTree>
    <p:extLst>
      <p:ext uri="{BB962C8B-B14F-4D97-AF65-F5344CB8AC3E}">
        <p14:creationId xmlns:p14="http://schemas.microsoft.com/office/powerpoint/2010/main" val="2853678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367314"/>
            <a:ext cx="3048000" cy="331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descr="http://chestofbooks.com/gardening-horticulture/Journal-14/images/Propagating-Plants-By-Layers-22001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871" y="3440311"/>
            <a:ext cx="352420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332544"/>
            <a:ext cx="6931025" cy="292387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Ground Layering:</a:t>
            </a:r>
          </a:p>
          <a:p>
            <a:pPr marL="1028700" lvl="1" indent="-571500">
              <a:buFont typeface="Courier New" pitchFamily="49" charset="0"/>
              <a:buChar char="o"/>
            </a:pPr>
            <a:r>
              <a:rPr lang="en-US" sz="3600" dirty="0" smtClean="0"/>
              <a:t>Often done with vine plants</a:t>
            </a:r>
          </a:p>
          <a:p>
            <a:pPr marL="1028700" lvl="1" indent="-571500">
              <a:buFont typeface="Courier New" pitchFamily="49" charset="0"/>
              <a:buChar char="o"/>
            </a:pPr>
            <a:r>
              <a:rPr lang="en-US" sz="3600" dirty="0" smtClean="0"/>
              <a:t>Take section of vine &amp; place under soil</a:t>
            </a:r>
          </a:p>
          <a:p>
            <a:pPr marL="1028700" lvl="1" indent="-571500">
              <a:buFont typeface="Courier New" pitchFamily="49" charset="0"/>
              <a:buChar char="o"/>
            </a:pPr>
            <a:r>
              <a:rPr lang="en-US" sz="3600" dirty="0" smtClean="0"/>
              <a:t>In time, new roots form</a:t>
            </a:r>
            <a:endParaRPr lang="en-US" sz="3600" dirty="0"/>
          </a:p>
        </p:txBody>
      </p:sp>
    </p:spTree>
    <p:extLst>
      <p:ext uri="{BB962C8B-B14F-4D97-AF65-F5344CB8AC3E}">
        <p14:creationId xmlns:p14="http://schemas.microsoft.com/office/powerpoint/2010/main" val="2725656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332544"/>
            <a:ext cx="3099211" cy="4893647"/>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Air Layering: </a:t>
            </a:r>
            <a:r>
              <a:rPr lang="en-US" sz="3400" dirty="0" smtClean="0"/>
              <a:t>1 &amp; 2: With sharp knife, cut away outer layer</a:t>
            </a:r>
          </a:p>
          <a:p>
            <a:r>
              <a:rPr lang="en-US" sz="3400" dirty="0" smtClean="0"/>
              <a:t>3. Cover in wet sphagnum peat moss</a:t>
            </a:r>
          </a:p>
          <a:p>
            <a:r>
              <a:rPr lang="en-US" sz="3400" dirty="0"/>
              <a:t>4</a:t>
            </a:r>
            <a:r>
              <a:rPr lang="en-US" sz="3400" dirty="0" smtClean="0"/>
              <a:t>. Cover tightly with plastic</a:t>
            </a:r>
            <a:endParaRPr lang="en-US" sz="3400" dirty="0"/>
          </a:p>
        </p:txBody>
      </p:sp>
      <p:pic>
        <p:nvPicPr>
          <p:cNvPr id="1536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082" y="2438400"/>
            <a:ext cx="3953146" cy="395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24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332544"/>
            <a:ext cx="4026129" cy="3477875"/>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Air Layering:</a:t>
            </a:r>
          </a:p>
          <a:p>
            <a:pPr marL="1028700" lvl="1" indent="-571500">
              <a:buFont typeface="Courier New" pitchFamily="49" charset="0"/>
              <a:buChar char="o"/>
            </a:pPr>
            <a:r>
              <a:rPr lang="en-US" sz="3600" dirty="0" smtClean="0"/>
              <a:t>Result</a:t>
            </a:r>
          </a:p>
          <a:p>
            <a:pPr lvl="1"/>
            <a:endParaRPr lang="en-US" sz="3600" dirty="0" smtClean="0"/>
          </a:p>
          <a:p>
            <a:pPr marL="1028700" lvl="1" indent="-571500">
              <a:buFont typeface="Courier New" pitchFamily="49" charset="0"/>
              <a:buChar char="o"/>
            </a:pPr>
            <a:r>
              <a:rPr lang="en-US" sz="3600" dirty="0" smtClean="0"/>
              <a:t>Will take at least 1 month or more</a:t>
            </a:r>
            <a:endParaRPr lang="en-US" sz="3600" dirty="0"/>
          </a:p>
        </p:txBody>
      </p:sp>
      <p:pic>
        <p:nvPicPr>
          <p:cNvPr id="153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999" y="1905000"/>
            <a:ext cx="2964859" cy="395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015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314" y="914400"/>
            <a:ext cx="1839686" cy="2452914"/>
          </a:xfrm>
          <a:prstGeom prst="rect">
            <a:avLst/>
          </a:prstGeom>
        </p:spPr>
      </p:pic>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1"/>
          <a:stretch/>
        </p:blipFill>
        <p:spPr bwMode="auto">
          <a:xfrm>
            <a:off x="7360546" y="3990975"/>
            <a:ext cx="1793662"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5408" y="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gardeningfamily.com/wp-content/uploads/2011/12/planting-seeds_beginners-guide-to-organic-gardenin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90" r="16237" b="8038"/>
          <a:stretch/>
        </p:blipFill>
        <p:spPr bwMode="auto">
          <a:xfrm>
            <a:off x="7332430" y="5410200"/>
            <a:ext cx="182177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2881" t="6644" r="9834" b="15456"/>
          <a:stretch/>
        </p:blipFill>
        <p:spPr>
          <a:xfrm>
            <a:off x="7325408" y="2616199"/>
            <a:ext cx="1818592" cy="1374776"/>
          </a:xfrm>
          <a:prstGeom prst="rect">
            <a:avLst/>
          </a:prstGeom>
        </p:spPr>
      </p:pic>
      <p:cxnSp>
        <p:nvCxnSpPr>
          <p:cNvPr id="9" name="Straight Connector 8"/>
          <p:cNvCxnSpPr/>
          <p:nvPr/>
        </p:nvCxnSpPr>
        <p:spPr>
          <a:xfrm>
            <a:off x="7304314" y="0"/>
            <a:ext cx="21094" cy="685800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332544"/>
            <a:ext cx="6616929" cy="707886"/>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Other Types of Layering:</a:t>
            </a:r>
          </a:p>
        </p:txBody>
      </p:sp>
      <p:pic>
        <p:nvPicPr>
          <p:cNvPr id="13" name="Picture 4" descr="Stolons and Runners"/>
          <p:cNvPicPr>
            <a:picLocks noChangeAspect="1" noChangeArrowheads="1"/>
          </p:cNvPicPr>
          <p:nvPr/>
        </p:nvPicPr>
        <p:blipFill>
          <a:blip r:embed="rId8" cstate="print"/>
          <a:srcRect/>
          <a:stretch>
            <a:fillRect/>
          </a:stretch>
        </p:blipFill>
        <p:spPr bwMode="auto">
          <a:xfrm>
            <a:off x="173038" y="1981200"/>
            <a:ext cx="3107244" cy="1756456"/>
          </a:xfrm>
          <a:prstGeom prst="rect">
            <a:avLst/>
          </a:prstGeom>
          <a:noFill/>
          <a:ln w="9525">
            <a:noFill/>
            <a:miter lim="800000"/>
            <a:headEnd/>
            <a:tailEnd/>
          </a:ln>
        </p:spPr>
      </p:pic>
      <p:sp>
        <p:nvSpPr>
          <p:cNvPr id="14" name="Rectangle 3"/>
          <p:cNvSpPr>
            <a:spLocks noChangeArrowheads="1"/>
          </p:cNvSpPr>
          <p:nvPr/>
        </p:nvSpPr>
        <p:spPr bwMode="auto">
          <a:xfrm>
            <a:off x="304800" y="3737656"/>
            <a:ext cx="2895599" cy="739775"/>
          </a:xfrm>
          <a:prstGeom prst="rect">
            <a:avLst/>
          </a:prstGeom>
          <a:noFill/>
          <a:ln w="9525">
            <a:noFill/>
            <a:miter lim="800000"/>
            <a:headEnd/>
            <a:tailEnd/>
          </a:ln>
        </p:spPr>
        <p:txBody>
          <a:bodyPr/>
          <a:lstStyle/>
          <a:p>
            <a:pPr algn="ctr" eaLnBrk="1" hangingPunct="1"/>
            <a:r>
              <a:rPr lang="en-US" sz="2800" b="1" dirty="0" err="1"/>
              <a:t>Stolons</a:t>
            </a:r>
            <a:r>
              <a:rPr lang="en-US" sz="2800" b="1" dirty="0"/>
              <a:t> and Runners</a:t>
            </a:r>
            <a:r>
              <a:rPr lang="en-US" dirty="0"/>
              <a:t/>
            </a:r>
            <a:br>
              <a:rPr lang="en-US" dirty="0"/>
            </a:br>
            <a:r>
              <a:rPr lang="en-US" dirty="0"/>
              <a:t>  </a:t>
            </a:r>
            <a:r>
              <a:rPr lang="en-US" sz="8100" dirty="0"/>
              <a:t> </a:t>
            </a:r>
            <a:r>
              <a:rPr lang="en-US" dirty="0"/>
              <a:t>                                   </a:t>
            </a:r>
          </a:p>
        </p:txBody>
      </p:sp>
      <p:pic>
        <p:nvPicPr>
          <p:cNvPr id="15" name="Picture 4" descr="Tip Layering"/>
          <p:cNvPicPr>
            <a:picLocks noChangeAspect="1" noChangeArrowheads="1"/>
          </p:cNvPicPr>
          <p:nvPr/>
        </p:nvPicPr>
        <p:blipFill>
          <a:blip r:embed="rId9" cstate="print"/>
          <a:srcRect/>
          <a:stretch>
            <a:fillRect/>
          </a:stretch>
        </p:blipFill>
        <p:spPr bwMode="auto">
          <a:xfrm>
            <a:off x="3819071" y="1949450"/>
            <a:ext cx="2657929" cy="1860550"/>
          </a:xfrm>
          <a:prstGeom prst="rect">
            <a:avLst/>
          </a:prstGeom>
          <a:noFill/>
          <a:ln w="9525">
            <a:noFill/>
            <a:miter lim="800000"/>
            <a:headEnd/>
            <a:tailEnd/>
          </a:ln>
        </p:spPr>
      </p:pic>
      <p:sp>
        <p:nvSpPr>
          <p:cNvPr id="16" name="Rectangle 3"/>
          <p:cNvSpPr>
            <a:spLocks noChangeArrowheads="1"/>
          </p:cNvSpPr>
          <p:nvPr/>
        </p:nvSpPr>
        <p:spPr bwMode="auto">
          <a:xfrm>
            <a:off x="4070916" y="3732012"/>
            <a:ext cx="2154237" cy="739775"/>
          </a:xfrm>
          <a:prstGeom prst="rect">
            <a:avLst/>
          </a:prstGeom>
          <a:noFill/>
          <a:ln w="9525">
            <a:noFill/>
            <a:miter lim="800000"/>
            <a:headEnd/>
            <a:tailEnd/>
          </a:ln>
        </p:spPr>
        <p:txBody>
          <a:bodyPr/>
          <a:lstStyle/>
          <a:p>
            <a:pPr algn="ctr" eaLnBrk="1" hangingPunct="1"/>
            <a:r>
              <a:rPr lang="en-US" sz="2800" b="1" dirty="0" smtClean="0"/>
              <a:t>Tip Layering</a:t>
            </a:r>
            <a:r>
              <a:rPr lang="en-US" dirty="0"/>
              <a:t/>
            </a:r>
            <a:br>
              <a:rPr lang="en-US" dirty="0"/>
            </a:br>
            <a:r>
              <a:rPr lang="en-US" dirty="0"/>
              <a:t>  </a:t>
            </a:r>
            <a:r>
              <a:rPr lang="en-US" sz="8100" dirty="0"/>
              <a:t> </a:t>
            </a:r>
            <a:r>
              <a:rPr lang="en-US" dirty="0"/>
              <a:t>                                   </a:t>
            </a:r>
          </a:p>
        </p:txBody>
      </p:sp>
      <p:pic>
        <p:nvPicPr>
          <p:cNvPr id="17" name="Picture 7" descr="Simple Layering"/>
          <p:cNvPicPr>
            <a:picLocks noChangeAspect="1" noChangeArrowheads="1"/>
          </p:cNvPicPr>
          <p:nvPr/>
        </p:nvPicPr>
        <p:blipFill>
          <a:blip r:embed="rId10" cstate="print"/>
          <a:srcRect/>
          <a:stretch>
            <a:fillRect/>
          </a:stretch>
        </p:blipFill>
        <p:spPr bwMode="auto">
          <a:xfrm>
            <a:off x="381000" y="4637945"/>
            <a:ext cx="2514600" cy="1634490"/>
          </a:xfrm>
          <a:prstGeom prst="rect">
            <a:avLst/>
          </a:prstGeom>
          <a:noFill/>
          <a:ln w="9525">
            <a:noFill/>
            <a:miter lim="800000"/>
            <a:headEnd/>
            <a:tailEnd/>
          </a:ln>
        </p:spPr>
      </p:pic>
      <p:pic>
        <p:nvPicPr>
          <p:cNvPr id="18" name="Picture 10" descr="Compound Layering"/>
          <p:cNvPicPr>
            <a:picLocks noChangeAspect="1" noChangeArrowheads="1"/>
          </p:cNvPicPr>
          <p:nvPr/>
        </p:nvPicPr>
        <p:blipFill>
          <a:blip r:embed="rId11" cstate="print"/>
          <a:srcRect/>
          <a:stretch>
            <a:fillRect/>
          </a:stretch>
        </p:blipFill>
        <p:spPr bwMode="auto">
          <a:xfrm>
            <a:off x="3819071" y="4929912"/>
            <a:ext cx="2958607" cy="901965"/>
          </a:xfrm>
          <a:prstGeom prst="rect">
            <a:avLst/>
          </a:prstGeom>
          <a:noFill/>
          <a:ln w="9525">
            <a:noFill/>
            <a:miter lim="800000"/>
            <a:headEnd/>
            <a:tailEnd/>
          </a:ln>
        </p:spPr>
      </p:pic>
      <p:sp>
        <p:nvSpPr>
          <p:cNvPr id="19" name="Rectangle 3"/>
          <p:cNvSpPr>
            <a:spLocks noChangeArrowheads="1"/>
          </p:cNvSpPr>
          <p:nvPr/>
        </p:nvSpPr>
        <p:spPr bwMode="auto">
          <a:xfrm>
            <a:off x="190500" y="6113614"/>
            <a:ext cx="2895599" cy="739775"/>
          </a:xfrm>
          <a:prstGeom prst="rect">
            <a:avLst/>
          </a:prstGeom>
          <a:noFill/>
          <a:ln w="9525">
            <a:noFill/>
            <a:miter lim="800000"/>
            <a:headEnd/>
            <a:tailEnd/>
          </a:ln>
        </p:spPr>
        <p:txBody>
          <a:bodyPr/>
          <a:lstStyle/>
          <a:p>
            <a:pPr algn="ctr" eaLnBrk="1" hangingPunct="1"/>
            <a:r>
              <a:rPr lang="en-US" sz="2800" b="1" dirty="0" smtClean="0"/>
              <a:t>Simple Layering</a:t>
            </a:r>
            <a:r>
              <a:rPr lang="en-US" dirty="0"/>
              <a:t/>
            </a:r>
            <a:br>
              <a:rPr lang="en-US" dirty="0"/>
            </a:br>
            <a:r>
              <a:rPr lang="en-US" dirty="0"/>
              <a:t>  </a:t>
            </a:r>
            <a:r>
              <a:rPr lang="en-US" sz="8100" dirty="0"/>
              <a:t> </a:t>
            </a:r>
            <a:r>
              <a:rPr lang="en-US" dirty="0"/>
              <a:t>                                   </a:t>
            </a:r>
          </a:p>
        </p:txBody>
      </p:sp>
      <p:sp>
        <p:nvSpPr>
          <p:cNvPr id="20" name="Rectangle 3"/>
          <p:cNvSpPr>
            <a:spLocks noChangeArrowheads="1"/>
          </p:cNvSpPr>
          <p:nvPr/>
        </p:nvSpPr>
        <p:spPr bwMode="auto">
          <a:xfrm>
            <a:off x="3962400" y="5902547"/>
            <a:ext cx="2895599" cy="739775"/>
          </a:xfrm>
          <a:prstGeom prst="rect">
            <a:avLst/>
          </a:prstGeom>
          <a:noFill/>
          <a:ln w="9525">
            <a:noFill/>
            <a:miter lim="800000"/>
            <a:headEnd/>
            <a:tailEnd/>
          </a:ln>
        </p:spPr>
        <p:txBody>
          <a:bodyPr/>
          <a:lstStyle/>
          <a:p>
            <a:pPr algn="ctr" eaLnBrk="1" hangingPunct="1"/>
            <a:r>
              <a:rPr lang="en-US" sz="2800" b="1" dirty="0" smtClean="0"/>
              <a:t>Compound Layering</a:t>
            </a:r>
            <a:r>
              <a:rPr lang="en-US" dirty="0"/>
              <a:t/>
            </a:r>
            <a:br>
              <a:rPr lang="en-US" dirty="0"/>
            </a:br>
            <a:r>
              <a:rPr lang="en-US" dirty="0"/>
              <a:t>  </a:t>
            </a:r>
            <a:r>
              <a:rPr lang="en-US" sz="8100" dirty="0"/>
              <a:t> </a:t>
            </a:r>
            <a:r>
              <a:rPr lang="en-US" dirty="0"/>
              <a:t>                                   </a:t>
            </a:r>
          </a:p>
        </p:txBody>
      </p:sp>
    </p:spTree>
    <p:extLst>
      <p:ext uri="{BB962C8B-B14F-4D97-AF65-F5344CB8AC3E}">
        <p14:creationId xmlns:p14="http://schemas.microsoft.com/office/powerpoint/2010/main" val="21954143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33" y="228600"/>
            <a:ext cx="7325408" cy="1470025"/>
          </a:xfrm>
        </p:spPr>
        <p:txBody>
          <a:bodyPr>
            <a:normAutofit/>
          </a:bodyPr>
          <a:lstStyle/>
          <a:p>
            <a:r>
              <a:rPr lang="en-US" sz="4200" b="1" dirty="0" smtClean="0"/>
              <a:t>Steps</a:t>
            </a:r>
            <a:endParaRPr lang="en-US" sz="4200" b="1" dirty="0"/>
          </a:p>
        </p:txBody>
      </p:sp>
      <p:sp>
        <p:nvSpPr>
          <p:cNvPr id="4" name="Rectangle 3"/>
          <p:cNvSpPr/>
          <p:nvPr/>
        </p:nvSpPr>
        <p:spPr>
          <a:xfrm>
            <a:off x="-1" y="-22411"/>
            <a:ext cx="7217229" cy="1200329"/>
          </a:xfrm>
          <a:prstGeom prst="rect">
            <a:avLst/>
          </a:prstGeom>
        </p:spPr>
        <p:txBody>
          <a:bodyPr wrap="square">
            <a:spAutoFit/>
          </a:bodyPr>
          <a:lstStyle/>
          <a:p>
            <a:r>
              <a:rPr lang="en-US" dirty="0" smtClean="0"/>
              <a:t>H.  Demonstrate </a:t>
            </a:r>
            <a:r>
              <a:rPr lang="en-US" dirty="0"/>
              <a:t>techniques used to propagate plants by cuttings, division, separation, and layering.</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1332544"/>
            <a:ext cx="6845529" cy="5201424"/>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Air Layering:</a:t>
            </a:r>
          </a:p>
          <a:p>
            <a:endParaRPr lang="en-US" sz="40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Successful with woody stemmed plants</a:t>
            </a:r>
          </a:p>
          <a:p>
            <a:pPr marL="1028700" lvl="1" indent="-571500">
              <a:buFont typeface="Courier New" pitchFamily="49" charset="0"/>
              <a:buChar char="o"/>
            </a:pPr>
            <a:endParaRPr lang="en-US" sz="3600" dirty="0" smtClean="0"/>
          </a:p>
          <a:p>
            <a:pPr marL="1028700" lvl="1" indent="-571500">
              <a:buFont typeface="Courier New" pitchFamily="49" charset="0"/>
              <a:buChar char="o"/>
            </a:pPr>
            <a:r>
              <a:rPr lang="en-US" sz="3600" dirty="0" smtClean="0"/>
              <a:t>Decreases plant stress because it’s connected to mother plant until rooted</a:t>
            </a:r>
          </a:p>
          <a:p>
            <a:pPr marL="1028700" lvl="1" indent="-571500">
              <a:buFont typeface="Courier New" pitchFamily="49" charset="0"/>
              <a:buChar char="o"/>
            </a:pPr>
            <a:endParaRPr lang="en-US" sz="3600" dirty="0"/>
          </a:p>
        </p:txBody>
      </p:sp>
    </p:spTree>
    <p:extLst>
      <p:ext uri="{BB962C8B-B14F-4D97-AF65-F5344CB8AC3E}">
        <p14:creationId xmlns:p14="http://schemas.microsoft.com/office/powerpoint/2010/main" val="7667397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381000"/>
            <a:ext cx="6931025" cy="1938992"/>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What kind of trees are in bloom in this orchard?</a:t>
            </a:r>
            <a:endParaRPr lang="en-US" sz="3200" b="1" dirty="0" smtClean="0">
              <a:solidFill>
                <a:srgbClr val="FF0000"/>
              </a:solidFill>
              <a:effectLst>
                <a:outerShdw blurRad="38100" dist="38100" dir="2700000" algn="tl">
                  <a:srgbClr val="000000">
                    <a:alpha val="43137"/>
                  </a:srgbClr>
                </a:outerShdw>
              </a:effectLst>
            </a:endParaRPr>
          </a:p>
          <a:p>
            <a:endParaRPr lang="en-US" sz="4000" b="1" dirty="0" smtClean="0">
              <a:solidFill>
                <a:srgbClr val="FF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828800"/>
            <a:ext cx="6096000" cy="4789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453151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b="1" dirty="0" smtClean="0"/>
              <a:t>Sexual Plant Propagation</a:t>
            </a:r>
            <a:endParaRPr lang="en-US" b="1" dirty="0"/>
          </a:p>
        </p:txBody>
      </p:sp>
      <p:sp>
        <p:nvSpPr>
          <p:cNvPr id="3" name="Subtitle 2"/>
          <p:cNvSpPr>
            <a:spLocks noGrp="1"/>
          </p:cNvSpPr>
          <p:nvPr>
            <p:ph type="subTitle" idx="1"/>
          </p:nvPr>
        </p:nvSpPr>
        <p:spPr>
          <a:xfrm>
            <a:off x="0" y="1143000"/>
            <a:ext cx="7010400" cy="3962400"/>
          </a:xfrm>
        </p:spPr>
        <p:txBody>
          <a:bodyPr>
            <a:normAutofit/>
          </a:bodyPr>
          <a:lstStyle/>
          <a:p>
            <a:pPr algn="l"/>
            <a:r>
              <a:rPr lang="en-US" b="1" dirty="0" smtClean="0">
                <a:solidFill>
                  <a:schemeClr val="tx1"/>
                </a:solidFill>
              </a:rPr>
              <a:t>Sexual Reproduction in Plants…</a:t>
            </a: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dirty="0" smtClean="0">
              <a:solidFill>
                <a:schemeClr val="tx1"/>
              </a:solidFill>
            </a:endParaRPr>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pic>
        <p:nvPicPr>
          <p:cNvPr id="20484" name="Picture 4" descr="http://intricateart.com/wp-content/uploads/500random3.jpg"/>
          <p:cNvPicPr>
            <a:picLocks noChangeAspect="1" noChangeArrowheads="1"/>
          </p:cNvPicPr>
          <p:nvPr/>
        </p:nvPicPr>
        <p:blipFill>
          <a:blip r:embed="rId2" cstate="print"/>
          <a:srcRect l="42168"/>
          <a:stretch>
            <a:fillRect/>
          </a:stretch>
        </p:blipFill>
        <p:spPr bwMode="auto">
          <a:xfrm>
            <a:off x="2667000" y="1828800"/>
            <a:ext cx="2057400" cy="2703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6" name="Picture 6" descr="http://img2.etsystatic.com/il_fullxfull.225944022.jpg"/>
          <p:cNvPicPr>
            <a:picLocks noChangeAspect="1" noChangeArrowheads="1"/>
          </p:cNvPicPr>
          <p:nvPr/>
        </p:nvPicPr>
        <p:blipFill>
          <a:blip r:embed="rId3" cstate="print"/>
          <a:srcRect/>
          <a:stretch>
            <a:fillRect/>
          </a:stretch>
        </p:blipFill>
        <p:spPr bwMode="auto">
          <a:xfrm>
            <a:off x="1447800" y="4724400"/>
            <a:ext cx="2133600" cy="199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90" name="Picture 10" descr="http://www.smart-landscapes.co.uk/images/uploads/205210617_e8d430994d.jpg"/>
          <p:cNvPicPr>
            <a:picLocks noChangeAspect="1" noChangeArrowheads="1"/>
          </p:cNvPicPr>
          <p:nvPr/>
        </p:nvPicPr>
        <p:blipFill>
          <a:blip r:embed="rId4" cstate="print"/>
          <a:srcRect l="19182" t="6400" r="23382"/>
          <a:stretch>
            <a:fillRect/>
          </a:stretch>
        </p:blipFill>
        <p:spPr bwMode="auto">
          <a:xfrm>
            <a:off x="152400" y="1828799"/>
            <a:ext cx="2209800" cy="270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a:xfrm>
            <a:off x="914400" y="4191000"/>
            <a:ext cx="762000" cy="9144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352800" y="4191000"/>
            <a:ext cx="685800" cy="914400"/>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76800" y="2140857"/>
            <a:ext cx="2209800" cy="4154984"/>
          </a:xfrm>
          <a:prstGeom prst="rect">
            <a:avLst/>
          </a:prstGeom>
          <a:noFill/>
        </p:spPr>
        <p:txBody>
          <a:bodyPr wrap="square" rtlCol="0">
            <a:spAutoFit/>
          </a:bodyPr>
          <a:lstStyle/>
          <a:p>
            <a:pPr algn="ctr">
              <a:buFont typeface="Arial" pitchFamily="34" charset="0"/>
              <a:buChar char="•"/>
            </a:pPr>
            <a:r>
              <a:rPr lang="en-US" sz="2400" dirty="0" smtClean="0"/>
              <a:t>Offspring plant has ½ of it’s genes from 1 plant &amp; ½ from another</a:t>
            </a:r>
          </a:p>
          <a:p>
            <a:pPr algn="ctr"/>
            <a:endParaRPr lang="en-US" sz="2400" dirty="0" smtClean="0"/>
          </a:p>
          <a:p>
            <a:pPr algn="ctr">
              <a:buFont typeface="Arial" pitchFamily="34" charset="0"/>
              <a:buChar char="•"/>
            </a:pPr>
            <a:r>
              <a:rPr lang="en-US" sz="2400" dirty="0" smtClean="0"/>
              <a:t>Offspring plant is genetically </a:t>
            </a:r>
            <a:r>
              <a:rPr lang="en-US" sz="2400" u="sng" dirty="0" smtClean="0"/>
              <a:t>DIFFERENT</a:t>
            </a:r>
            <a:r>
              <a:rPr lang="en-US" sz="2400" dirty="0" smtClean="0"/>
              <a:t> than both parent plants</a:t>
            </a:r>
            <a:endParaRPr lang="en-US" sz="2400" dirty="0"/>
          </a:p>
        </p:txBody>
      </p:sp>
    </p:spTree>
    <p:extLst>
      <p:ext uri="{BB962C8B-B14F-4D97-AF65-F5344CB8AC3E}">
        <p14:creationId xmlns:p14="http://schemas.microsoft.com/office/powerpoint/2010/main" val="212287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55575" y="381000"/>
            <a:ext cx="6931025" cy="1938992"/>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What kind of trees are in bloom in this orchard?</a:t>
            </a:r>
            <a:endParaRPr lang="en-US" sz="3200" b="1" dirty="0" smtClean="0">
              <a:solidFill>
                <a:srgbClr val="FF0000"/>
              </a:solidFill>
              <a:effectLst>
                <a:outerShdw blurRad="38100" dist="38100" dir="2700000" algn="tl">
                  <a:srgbClr val="000000">
                    <a:alpha val="43137"/>
                  </a:srgbClr>
                </a:outerShdw>
              </a:effectLst>
            </a:endParaRPr>
          </a:p>
          <a:p>
            <a:endParaRPr lang="en-US" sz="4000" b="1" dirty="0" smtClean="0">
              <a:solidFill>
                <a:srgbClr val="FF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4850" y="1828800"/>
            <a:ext cx="2812473"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164871" y="4191000"/>
            <a:ext cx="6931025" cy="2800767"/>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Almonds!</a:t>
            </a:r>
          </a:p>
          <a:p>
            <a:pPr algn="ctr"/>
            <a:endParaRPr lang="en-US" sz="4000" b="1" dirty="0">
              <a:solidFill>
                <a:srgbClr val="FF0000"/>
              </a:solidFill>
              <a:effectLst>
                <a:outerShdw blurRad="38100" dist="38100" dir="2700000" algn="tl">
                  <a:srgbClr val="000000">
                    <a:alpha val="43137"/>
                  </a:srgbClr>
                </a:outerShdw>
              </a:effectLst>
            </a:endParaRPr>
          </a:p>
          <a:p>
            <a:pPr algn="ctr"/>
            <a:r>
              <a:rPr lang="en-US" sz="2800" b="1" dirty="0" smtClean="0">
                <a:solidFill>
                  <a:srgbClr val="FF0000"/>
                </a:solidFill>
                <a:effectLst>
                  <a:outerShdw blurRad="38100" dist="38100" dir="2700000" algn="tl">
                    <a:srgbClr val="000000">
                      <a:alpha val="43137"/>
                    </a:srgbClr>
                  </a:outerShdw>
                </a:effectLst>
              </a:rPr>
              <a:t>BUT… did you know every tree actually has the trunk and roots of a peach tree?</a:t>
            </a:r>
          </a:p>
          <a:p>
            <a:endParaRPr lang="en-US" sz="4000" b="1" dirty="0" smtClean="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72696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heel(1)">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3645129" cy="483209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Grafting:</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Connecting 2 pieces of living plant material together to form a single plant</a:t>
            </a:r>
            <a:endParaRPr lang="en-US"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6525" y="1828800"/>
            <a:ext cx="2876550" cy="4032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75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3645129" cy="4832092"/>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Grafting:</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Scion= New plant material</a:t>
            </a:r>
          </a:p>
          <a:p>
            <a:pPr marL="1028700" lvl="1" indent="-571500">
              <a:buFont typeface="Courier New" pitchFamily="49" charset="0"/>
              <a:buChar char="o"/>
            </a:pPr>
            <a:endParaRPr lang="en-US" sz="3600" dirty="0" smtClean="0"/>
          </a:p>
          <a:p>
            <a:pPr marL="1028700" lvl="1" indent="-571500">
              <a:buFont typeface="Courier New" pitchFamily="49" charset="0"/>
              <a:buChar char="o"/>
            </a:pPr>
            <a:r>
              <a:rPr lang="en-US" sz="3600" dirty="0" smtClean="0"/>
              <a:t>Rootstock= old plant material</a:t>
            </a:r>
            <a:endParaRPr lang="en-US" sz="3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1828800"/>
            <a:ext cx="2876550" cy="4032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630384" y="2286000"/>
            <a:ext cx="2008416" cy="15240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00400" y="5105400"/>
            <a:ext cx="2184400" cy="7620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868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845529" cy="4708981"/>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Benefits of Grafting:</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Increase the strength and disease resistance of roots</a:t>
            </a:r>
          </a:p>
          <a:p>
            <a:pPr marL="1485900" lvl="2" indent="-571500">
              <a:buFont typeface="Courier New" pitchFamily="49" charset="0"/>
              <a:buChar char="o"/>
            </a:pPr>
            <a:r>
              <a:rPr lang="en-US" sz="2000" dirty="0" smtClean="0"/>
              <a:t>Peach trees have stronger roots that are more resistant to root rot than almond tree roots</a:t>
            </a:r>
          </a:p>
          <a:p>
            <a:pPr marL="1485900" lvl="2" indent="-571500">
              <a:buFont typeface="Courier New" pitchFamily="49" charset="0"/>
              <a:buChar char="o"/>
            </a:pPr>
            <a:endParaRPr lang="en-US" sz="2000" dirty="0" smtClean="0"/>
          </a:p>
          <a:p>
            <a:pPr marL="1028700" lvl="1" indent="-571500">
              <a:buFont typeface="Courier New" pitchFamily="49" charset="0"/>
              <a:buChar char="o"/>
            </a:pPr>
            <a:r>
              <a:rPr lang="en-US" sz="3600" dirty="0" smtClean="0"/>
              <a:t>Several Varieties grown on one tree/bush</a:t>
            </a:r>
          </a:p>
          <a:p>
            <a:pPr marL="1485900" lvl="2" indent="-571500">
              <a:buFont typeface="Courier New" pitchFamily="49" charset="0"/>
              <a:buChar char="o"/>
            </a:pPr>
            <a:r>
              <a:rPr lang="en-US" sz="2000" dirty="0" smtClean="0"/>
              <a:t>Apple trees with 2-3  varieties of apple</a:t>
            </a:r>
          </a:p>
          <a:p>
            <a:pPr marL="1485900" lvl="2" indent="-571500">
              <a:buFont typeface="Courier New" pitchFamily="49" charset="0"/>
              <a:buChar char="o"/>
            </a:pPr>
            <a:r>
              <a:rPr lang="en-US" sz="2000" dirty="0" smtClean="0"/>
              <a:t>Rose bushes with multiple colors of roses</a:t>
            </a:r>
            <a:endParaRPr lang="en-US" sz="2000" dirty="0"/>
          </a:p>
        </p:txBody>
      </p:sp>
    </p:spTree>
    <p:extLst>
      <p:ext uri="{BB962C8B-B14F-4D97-AF65-F5344CB8AC3E}">
        <p14:creationId xmlns:p14="http://schemas.microsoft.com/office/powerpoint/2010/main" val="21646519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914400"/>
            <a:ext cx="6845529" cy="4031873"/>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Types of Grafts:</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Wedge Graft</a:t>
            </a:r>
          </a:p>
          <a:p>
            <a:pPr marL="1028700" lvl="1" indent="-571500">
              <a:buFont typeface="Courier New" pitchFamily="49" charset="0"/>
              <a:buChar char="o"/>
            </a:pPr>
            <a:endParaRPr lang="en-US" sz="3600" dirty="0"/>
          </a:p>
          <a:p>
            <a:pPr lvl="1"/>
            <a:endParaRPr lang="en-US" sz="3600" dirty="0" smtClean="0"/>
          </a:p>
          <a:p>
            <a:pPr lvl="1"/>
            <a:endParaRPr lang="en-US" sz="3600" dirty="0" smtClean="0"/>
          </a:p>
          <a:p>
            <a:pPr marL="1485900" lvl="2" indent="-571500">
              <a:buFont typeface="Courier New" pitchFamily="49" charset="0"/>
              <a:buChar char="o"/>
            </a:pPr>
            <a:endParaRPr lang="en-US" sz="2000" dirty="0" smtClean="0"/>
          </a:p>
          <a:p>
            <a:pPr marL="1028700" lvl="1" indent="-571500">
              <a:buFont typeface="Courier New" pitchFamily="49" charset="0"/>
              <a:buChar char="o"/>
            </a:pPr>
            <a:r>
              <a:rPr lang="en-US" sz="3600" dirty="0" smtClean="0"/>
              <a:t>Saw Kerf Graft</a:t>
            </a:r>
            <a:endParaRPr lang="en-US" sz="20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963621"/>
            <a:ext cx="2085975" cy="2818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C:\WINDOWS\TEMP\auto0.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8" r="55722" b="21030"/>
          <a:stretch/>
        </p:blipFill>
        <p:spPr bwMode="auto">
          <a:xfrm>
            <a:off x="1459089" y="4852677"/>
            <a:ext cx="2334984" cy="18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WINDOWS\TEMP\auto0.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950" t="13954" r="7619" b="19379"/>
          <a:stretch/>
        </p:blipFill>
        <p:spPr bwMode="auto">
          <a:xfrm>
            <a:off x="1597527" y="2362200"/>
            <a:ext cx="2058107" cy="19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anpsa.org.au/APOL7/qu-graft.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727"/>
          <a:stretch/>
        </p:blipFill>
        <p:spPr bwMode="auto">
          <a:xfrm>
            <a:off x="4470590" y="1123876"/>
            <a:ext cx="2539810" cy="283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5581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914400"/>
            <a:ext cx="6845529" cy="3477875"/>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Types of Grafts:</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Whip &amp; Tongue Graft</a:t>
            </a:r>
          </a:p>
          <a:p>
            <a:pPr marL="1028700" lvl="1" indent="-571500">
              <a:buFont typeface="Courier New" pitchFamily="49" charset="0"/>
              <a:buChar char="o"/>
            </a:pPr>
            <a:endParaRPr lang="en-US" sz="3600" dirty="0"/>
          </a:p>
          <a:p>
            <a:pPr lvl="1"/>
            <a:endParaRPr lang="en-US" sz="3600" dirty="0" smtClean="0"/>
          </a:p>
          <a:p>
            <a:pPr lvl="1"/>
            <a:endParaRPr lang="en-US" sz="3600" dirty="0" smtClean="0"/>
          </a:p>
          <a:p>
            <a:pPr marL="1485900" lvl="2" indent="-571500">
              <a:buFont typeface="Courier New" pitchFamily="49" charset="0"/>
              <a:buChar char="o"/>
            </a:pPr>
            <a:endParaRPr lang="en-US" sz="2000" dirty="0" smtClean="0"/>
          </a:p>
        </p:txBody>
      </p:sp>
      <p:pic>
        <p:nvPicPr>
          <p:cNvPr id="8194" name="Picture 2" descr="http://2.bp.blogspot.com/-HpblEWIrQA4/TXRv_gpZMyI/AAAAAAAAAVc/S9j15WHLiVw/s1600/w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30" b="20642"/>
          <a:stretch/>
        </p:blipFill>
        <p:spPr bwMode="auto">
          <a:xfrm>
            <a:off x="2971800" y="3276600"/>
            <a:ext cx="3884038"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00" y="2438400"/>
            <a:ext cx="1143000" cy="422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357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Grafting</a:t>
            </a:r>
            <a:endParaRPr lang="en-US" sz="4200" b="1" dirty="0"/>
          </a:p>
        </p:txBody>
      </p:sp>
      <p:sp>
        <p:nvSpPr>
          <p:cNvPr id="4" name="Rectangle 3"/>
          <p:cNvSpPr/>
          <p:nvPr/>
        </p:nvSpPr>
        <p:spPr>
          <a:xfrm>
            <a:off x="21770" y="0"/>
            <a:ext cx="7217229" cy="923330"/>
          </a:xfrm>
          <a:prstGeom prst="rect">
            <a:avLst/>
          </a:prstGeom>
        </p:spPr>
        <p:txBody>
          <a:bodyPr wrap="square">
            <a:spAutoFit/>
          </a:bodyPr>
          <a:lstStyle/>
          <a:p>
            <a:r>
              <a:rPr lang="en-US" dirty="0" smtClean="0"/>
              <a:t>I.  Describe </a:t>
            </a:r>
            <a:r>
              <a:rPr lang="en-US" dirty="0"/>
              <a:t>grafting techniques. </a:t>
            </a:r>
          </a:p>
          <a:p>
            <a:endParaRPr lang="en-US" dirty="0"/>
          </a:p>
          <a:p>
            <a:endParaRPr lang="en-US"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143000"/>
            <a:ext cx="6845529" cy="4585871"/>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rPr>
              <a:t>Budding:</a:t>
            </a:r>
          </a:p>
          <a:p>
            <a:endParaRPr lang="en-US" sz="1600" b="1" dirty="0" smtClean="0">
              <a:solidFill>
                <a:srgbClr val="FF0000"/>
              </a:solidFill>
              <a:effectLst>
                <a:outerShdw blurRad="38100" dist="38100" dir="2700000" algn="tl">
                  <a:srgbClr val="000000">
                    <a:alpha val="43137"/>
                  </a:srgbClr>
                </a:outerShdw>
              </a:effectLst>
            </a:endParaRPr>
          </a:p>
          <a:p>
            <a:pPr marL="1028700" lvl="1" indent="-571500">
              <a:buFont typeface="Courier New" pitchFamily="49" charset="0"/>
              <a:buChar char="o"/>
            </a:pPr>
            <a:r>
              <a:rPr lang="en-US" sz="3600" dirty="0" smtClean="0"/>
              <a:t>Grafting technique where only a single bud is transferred</a:t>
            </a:r>
          </a:p>
          <a:p>
            <a:pPr marL="1028700" lvl="1" indent="-571500">
              <a:buFont typeface="Courier New" pitchFamily="49" charset="0"/>
              <a:buChar char="o"/>
            </a:pPr>
            <a:endParaRPr lang="en-US" sz="3600" dirty="0"/>
          </a:p>
          <a:p>
            <a:pPr lvl="1"/>
            <a:endParaRPr lang="en-US" sz="3600" dirty="0" smtClean="0"/>
          </a:p>
          <a:p>
            <a:pPr lvl="1"/>
            <a:endParaRPr lang="en-US" sz="3600" dirty="0" smtClean="0"/>
          </a:p>
          <a:p>
            <a:pPr marL="1485900" lvl="2" indent="-571500">
              <a:buFont typeface="Courier New" pitchFamily="49" charset="0"/>
              <a:buChar char="o"/>
            </a:pPr>
            <a:endParaRPr lang="en-US" sz="2000" dirty="0" smtClean="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2228" y="3581400"/>
            <a:ext cx="3138046"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829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20" y="-391"/>
            <a:ext cx="7325408" cy="685839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solidFill>
                  <a:srgbClr val="FF0000"/>
                </a:solidFill>
              </a:rPr>
              <a:t>What is Genetic Engineering?</a:t>
            </a:r>
          </a:p>
          <a:p>
            <a:endParaRPr lang="en-US" sz="4200" b="1" dirty="0">
              <a:solidFill>
                <a:srgbClr val="FF0000"/>
              </a:solidFill>
            </a:endParaRPr>
          </a:p>
          <a:p>
            <a:r>
              <a:rPr lang="en-US" sz="4200" b="1" dirty="0" smtClean="0">
                <a:solidFill>
                  <a:srgbClr val="FF0000"/>
                </a:solidFill>
              </a:rPr>
              <a:t>Does it apply to plants?</a:t>
            </a:r>
          </a:p>
          <a:p>
            <a:endParaRPr lang="en-US" sz="4200" b="1" dirty="0">
              <a:solidFill>
                <a:srgbClr val="FF0000"/>
              </a:solidFill>
            </a:endParaRPr>
          </a:p>
          <a:p>
            <a:r>
              <a:rPr lang="en-US" sz="4200" b="1" dirty="0" smtClean="0">
                <a:solidFill>
                  <a:srgbClr val="FF0000"/>
                </a:solidFill>
              </a:rPr>
              <a:t>How?</a:t>
            </a:r>
            <a:endParaRPr lang="en-US" sz="4200" b="1" dirty="0">
              <a:solidFill>
                <a:srgbClr val="FF0000"/>
              </a:solidFill>
            </a:endParaRPr>
          </a:p>
        </p:txBody>
      </p:sp>
    </p:spTree>
    <p:extLst>
      <p:ext uri="{BB962C8B-B14F-4D97-AF65-F5344CB8AC3E}">
        <p14:creationId xmlns:p14="http://schemas.microsoft.com/office/powerpoint/2010/main" val="17697321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4" name="Rectangle 2"/>
          <p:cNvSpPr>
            <a:spLocks noGrp="1" noChangeArrowheads="1"/>
          </p:cNvSpPr>
          <p:nvPr>
            <p:ph type="title"/>
          </p:nvPr>
        </p:nvSpPr>
        <p:spPr>
          <a:xfrm>
            <a:off x="457200" y="274638"/>
            <a:ext cx="6781800" cy="1143000"/>
          </a:xfrm>
        </p:spPr>
        <p:txBody>
          <a:bodyPr/>
          <a:lstStyle/>
          <a:p>
            <a:pPr>
              <a:spcBef>
                <a:spcPts val="1200"/>
              </a:spcBef>
              <a:spcAft>
                <a:spcPts val="300"/>
              </a:spcAft>
            </a:pPr>
            <a:r>
              <a:rPr lang="en-US" dirty="0"/>
              <a:t>GENETIC ENGINEERING </a:t>
            </a:r>
          </a:p>
        </p:txBody>
      </p:sp>
      <p:sp>
        <p:nvSpPr>
          <p:cNvPr id="1293315" name="Rectangle 3"/>
          <p:cNvSpPr>
            <a:spLocks noGrp="1" noChangeArrowheads="1"/>
          </p:cNvSpPr>
          <p:nvPr>
            <p:ph type="body" idx="1"/>
          </p:nvPr>
        </p:nvSpPr>
        <p:spPr>
          <a:xfrm>
            <a:off x="76200" y="1371600"/>
            <a:ext cx="7162800" cy="5334000"/>
          </a:xfrm>
        </p:spPr>
        <p:txBody>
          <a:bodyPr>
            <a:normAutofit fontScale="85000" lnSpcReduction="20000"/>
          </a:bodyPr>
          <a:lstStyle/>
          <a:p>
            <a:pPr>
              <a:spcBef>
                <a:spcPts val="1200"/>
              </a:spcBef>
              <a:spcAft>
                <a:spcPts val="300"/>
              </a:spcAft>
            </a:pPr>
            <a:r>
              <a:rPr lang="en-US" dirty="0">
                <a:solidFill>
                  <a:srgbClr val="000000"/>
                </a:solidFill>
              </a:rPr>
              <a:t>Genetic engineering</a:t>
            </a:r>
            <a:r>
              <a:rPr lang="en-US" dirty="0"/>
              <a:t> can harness the biological machinery of bacteria and viruses to…</a:t>
            </a:r>
          </a:p>
          <a:p>
            <a:pPr lvl="1">
              <a:lnSpc>
                <a:spcPct val="60000"/>
              </a:lnSpc>
              <a:spcBef>
                <a:spcPts val="1200"/>
              </a:spcBef>
              <a:spcAft>
                <a:spcPts val="300"/>
              </a:spcAft>
            </a:pPr>
            <a:r>
              <a:rPr lang="en-US" dirty="0"/>
              <a:t>Manufacture otherwise hard-to-obtain plant products.</a:t>
            </a:r>
          </a:p>
          <a:p>
            <a:pPr lvl="1">
              <a:lnSpc>
                <a:spcPct val="60000"/>
              </a:lnSpc>
              <a:spcBef>
                <a:spcPts val="1200"/>
              </a:spcBef>
              <a:spcAft>
                <a:spcPts val="300"/>
              </a:spcAft>
            </a:pPr>
            <a:r>
              <a:rPr lang="en-US" dirty="0"/>
              <a:t>Combat genetically caused diseases.</a:t>
            </a:r>
          </a:p>
          <a:p>
            <a:pPr lvl="1">
              <a:lnSpc>
                <a:spcPct val="60000"/>
              </a:lnSpc>
              <a:spcBef>
                <a:spcPts val="1200"/>
              </a:spcBef>
              <a:spcAft>
                <a:spcPts val="300"/>
              </a:spcAft>
            </a:pPr>
            <a:r>
              <a:rPr lang="en-US" dirty="0"/>
              <a:t>Improve tolerance of plants to </a:t>
            </a:r>
            <a:r>
              <a:rPr lang="en-US" dirty="0" err="1"/>
              <a:t>adverses</a:t>
            </a:r>
            <a:r>
              <a:rPr lang="en-US" dirty="0"/>
              <a:t>.</a:t>
            </a:r>
          </a:p>
          <a:p>
            <a:pPr lvl="1">
              <a:lnSpc>
                <a:spcPct val="60000"/>
              </a:lnSpc>
              <a:spcBef>
                <a:spcPts val="1200"/>
              </a:spcBef>
              <a:spcAft>
                <a:spcPts val="300"/>
              </a:spcAft>
            </a:pPr>
            <a:r>
              <a:rPr lang="en-US" dirty="0"/>
              <a:t>Attain other similar commendable goals.</a:t>
            </a:r>
          </a:p>
          <a:p>
            <a:pPr>
              <a:spcBef>
                <a:spcPts val="1200"/>
              </a:spcBef>
              <a:spcAft>
                <a:spcPts val="300"/>
              </a:spcAft>
            </a:pPr>
            <a:r>
              <a:rPr lang="en-US" dirty="0"/>
              <a:t>For plant improvement, it changes the genetic makeup of plants, without breeding or selection.</a:t>
            </a:r>
          </a:p>
          <a:p>
            <a:pPr>
              <a:spcBef>
                <a:spcPts val="1200"/>
              </a:spcBef>
              <a:spcAft>
                <a:spcPts val="300"/>
              </a:spcAft>
            </a:pPr>
            <a:r>
              <a:rPr lang="en-US" dirty="0"/>
              <a:t>Its main advantage is that it makes possible the transfer of genes between completely unrelated plants or bacteria.</a:t>
            </a:r>
          </a:p>
          <a:p>
            <a:pPr lvl="1">
              <a:lnSpc>
                <a:spcPct val="40000"/>
              </a:lnSpc>
              <a:spcBef>
                <a:spcPts val="1200"/>
              </a:spcBef>
              <a:spcAft>
                <a:spcPts val="300"/>
              </a:spcAft>
            </a:pPr>
            <a:r>
              <a:rPr lang="en-US" dirty="0"/>
              <a:t>In rare cases, even from animals to plants.</a:t>
            </a:r>
          </a:p>
        </p:txBody>
      </p:sp>
      <p:sp>
        <p:nvSpPr>
          <p:cNvPr id="2" name="Slide Number Placeholder 1"/>
          <p:cNvSpPr>
            <a:spLocks noGrp="1"/>
          </p:cNvSpPr>
          <p:nvPr>
            <p:ph type="sldNum" sz="quarter" idx="12"/>
          </p:nvPr>
        </p:nvSpPr>
        <p:spPr/>
        <p:txBody>
          <a:bodyPr/>
          <a:lstStyle/>
          <a:p>
            <a:fld id="{D72F39BD-2FAD-447F-8A11-388AA5E9D4F8}" type="slidenum">
              <a:rPr lang="en-US" smtClean="0"/>
              <a:pPr/>
              <a:t>78</a:t>
            </a:fld>
            <a:endParaRPr lang="en-US"/>
          </a:p>
        </p:txBody>
      </p:sp>
    </p:spTree>
    <p:extLst>
      <p:ext uri="{BB962C8B-B14F-4D97-AF65-F5344CB8AC3E}">
        <p14:creationId xmlns:p14="http://schemas.microsoft.com/office/powerpoint/2010/main" val="172244972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a:xfrm>
            <a:off x="0" y="0"/>
            <a:ext cx="7315200" cy="1417638"/>
          </a:xfrm>
        </p:spPr>
        <p:txBody>
          <a:bodyPr>
            <a:normAutofit fontScale="90000"/>
          </a:bodyPr>
          <a:lstStyle/>
          <a:p>
            <a:pPr>
              <a:spcBef>
                <a:spcPts val="1200"/>
              </a:spcBef>
              <a:spcAft>
                <a:spcPts val="300"/>
              </a:spcAft>
            </a:pPr>
            <a:r>
              <a:rPr lang="en-US" dirty="0"/>
              <a:t>COMMERCIAL APPLICATION OF GENETIC ENGINEERING</a:t>
            </a:r>
          </a:p>
        </p:txBody>
      </p:sp>
      <p:sp>
        <p:nvSpPr>
          <p:cNvPr id="1295363" name="Rectangle 3"/>
          <p:cNvSpPr>
            <a:spLocks noGrp="1" noChangeArrowheads="1"/>
          </p:cNvSpPr>
          <p:nvPr>
            <p:ph type="body" idx="1"/>
          </p:nvPr>
        </p:nvSpPr>
        <p:spPr>
          <a:xfrm>
            <a:off x="0" y="1600200"/>
            <a:ext cx="7239000" cy="5257800"/>
          </a:xfrm>
        </p:spPr>
        <p:txBody>
          <a:bodyPr/>
          <a:lstStyle/>
          <a:p>
            <a:pPr>
              <a:spcBef>
                <a:spcPts val="1200"/>
              </a:spcBef>
              <a:spcAft>
                <a:spcPts val="300"/>
              </a:spcAft>
            </a:pPr>
            <a:r>
              <a:rPr lang="en-US" dirty="0">
                <a:solidFill>
                  <a:srgbClr val="000000"/>
                </a:solidFill>
              </a:rPr>
              <a:t>In commercial horticultural production, research has centered mainly on vegetable and fruit crop genetic engineering.</a:t>
            </a:r>
          </a:p>
          <a:p>
            <a:pPr lvl="1">
              <a:lnSpc>
                <a:spcPct val="70000"/>
              </a:lnSpc>
              <a:spcBef>
                <a:spcPts val="1200"/>
              </a:spcBef>
              <a:spcAft>
                <a:spcPts val="300"/>
              </a:spcAft>
            </a:pPr>
            <a:r>
              <a:rPr lang="en-US" dirty="0">
                <a:solidFill>
                  <a:srgbClr val="000000"/>
                </a:solidFill>
              </a:rPr>
              <a:t>With a limited amount on flowers and other crops.</a:t>
            </a:r>
          </a:p>
          <a:p>
            <a:pPr>
              <a:spcBef>
                <a:spcPts val="1200"/>
              </a:spcBef>
              <a:spcAft>
                <a:spcPts val="300"/>
              </a:spcAft>
            </a:pPr>
            <a:r>
              <a:rPr lang="en-US" dirty="0">
                <a:solidFill>
                  <a:srgbClr val="000000"/>
                </a:solidFill>
              </a:rPr>
              <a:t>Although genetically engineered crops are in widespread cultivation, most are not horticultural.</a:t>
            </a:r>
            <a:endParaRPr lang="en-US" dirty="0"/>
          </a:p>
        </p:txBody>
      </p:sp>
      <p:sp>
        <p:nvSpPr>
          <p:cNvPr id="2" name="Slide Number Placeholder 1"/>
          <p:cNvSpPr>
            <a:spLocks noGrp="1"/>
          </p:cNvSpPr>
          <p:nvPr>
            <p:ph type="sldNum" sz="quarter" idx="12"/>
          </p:nvPr>
        </p:nvSpPr>
        <p:spPr/>
        <p:txBody>
          <a:bodyPr/>
          <a:lstStyle/>
          <a:p>
            <a:fld id="{D72F39BD-2FAD-447F-8A11-388AA5E9D4F8}" type="slidenum">
              <a:rPr lang="en-US" smtClean="0"/>
              <a:pPr/>
              <a:t>79</a:t>
            </a:fld>
            <a:endParaRPr lang="en-US"/>
          </a:p>
        </p:txBody>
      </p:sp>
    </p:spTree>
    <p:extLst>
      <p:ext uri="{BB962C8B-B14F-4D97-AF65-F5344CB8AC3E}">
        <p14:creationId xmlns:p14="http://schemas.microsoft.com/office/powerpoint/2010/main" val="219304199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10" y="10886"/>
            <a:ext cx="7325408" cy="1470025"/>
          </a:xfrm>
        </p:spPr>
        <p:txBody>
          <a:bodyPr>
            <a:normAutofit/>
          </a:bodyPr>
          <a:lstStyle/>
          <a:p>
            <a:r>
              <a:rPr lang="en-US" b="1" dirty="0" smtClean="0"/>
              <a:t>Sexual Plant Propagation</a:t>
            </a:r>
            <a:endParaRPr lang="en-US" b="1" dirty="0"/>
          </a:p>
        </p:txBody>
      </p:sp>
      <p:sp>
        <p:nvSpPr>
          <p:cNvPr id="3" name="Subtitle 2"/>
          <p:cNvSpPr>
            <a:spLocks noGrp="1"/>
          </p:cNvSpPr>
          <p:nvPr>
            <p:ph type="subTitle" idx="1"/>
          </p:nvPr>
        </p:nvSpPr>
        <p:spPr>
          <a:xfrm>
            <a:off x="0" y="1143000"/>
            <a:ext cx="7010400" cy="5562600"/>
          </a:xfrm>
        </p:spPr>
        <p:txBody>
          <a:bodyPr>
            <a:normAutofit/>
          </a:bodyPr>
          <a:lstStyle/>
          <a:p>
            <a:r>
              <a:rPr lang="en-US" sz="5400" b="1" dirty="0" smtClean="0">
                <a:solidFill>
                  <a:srgbClr val="FF0000"/>
                </a:solidFill>
              </a:rPr>
              <a:t>Genetics Review</a:t>
            </a:r>
          </a:p>
          <a:p>
            <a:pPr marL="457200" indent="-457200" algn="l">
              <a:buFont typeface="Arial" pitchFamily="34" charset="0"/>
              <a:buChar char="•"/>
            </a:pPr>
            <a:r>
              <a:rPr lang="en-US" b="1" dirty="0" smtClean="0">
                <a:solidFill>
                  <a:schemeClr val="tx1"/>
                </a:solidFill>
              </a:rPr>
              <a:t>Who is </a:t>
            </a:r>
            <a:r>
              <a:rPr lang="en-US" b="1" dirty="0" err="1" smtClean="0">
                <a:solidFill>
                  <a:schemeClr val="tx1"/>
                </a:solidFill>
              </a:rPr>
              <a:t>Gregor</a:t>
            </a:r>
            <a:r>
              <a:rPr lang="en-US" b="1" dirty="0" smtClean="0">
                <a:solidFill>
                  <a:schemeClr val="tx1"/>
                </a:solidFill>
              </a:rPr>
              <a:t> Mendel?</a:t>
            </a:r>
          </a:p>
          <a:p>
            <a:pPr marL="457200" indent="-457200" algn="l">
              <a:buFont typeface="Arial" pitchFamily="34" charset="0"/>
              <a:buChar char="•"/>
            </a:pPr>
            <a:r>
              <a:rPr lang="en-US" b="1" dirty="0" smtClean="0">
                <a:solidFill>
                  <a:schemeClr val="tx1"/>
                </a:solidFill>
              </a:rPr>
              <a:t>What did he study?</a:t>
            </a:r>
          </a:p>
          <a:p>
            <a:pPr marL="457200" indent="-457200" algn="l">
              <a:buFont typeface="Arial" pitchFamily="34" charset="0"/>
              <a:buChar char="•"/>
            </a:pPr>
            <a:r>
              <a:rPr lang="en-US" b="1" dirty="0" smtClean="0">
                <a:solidFill>
                  <a:schemeClr val="tx1"/>
                </a:solidFill>
              </a:rPr>
              <a:t>What is a phenotype?</a:t>
            </a:r>
          </a:p>
          <a:p>
            <a:pPr marL="457200" indent="-457200" algn="l">
              <a:buFont typeface="Arial" pitchFamily="34" charset="0"/>
              <a:buChar char="•"/>
            </a:pPr>
            <a:r>
              <a:rPr lang="en-US" b="1" dirty="0" smtClean="0">
                <a:solidFill>
                  <a:schemeClr val="tx1"/>
                </a:solidFill>
              </a:rPr>
              <a:t>What is genotype?</a:t>
            </a:r>
          </a:p>
          <a:p>
            <a:pPr marL="457200" indent="-457200" algn="l">
              <a:buFont typeface="Arial" pitchFamily="34" charset="0"/>
              <a:buChar char="•"/>
            </a:pPr>
            <a:r>
              <a:rPr lang="en-US" b="1" dirty="0" smtClean="0">
                <a:solidFill>
                  <a:schemeClr val="tx1"/>
                </a:solidFill>
              </a:rPr>
              <a:t>Why are offspring NOT genetically identical to their parents?</a:t>
            </a:r>
          </a:p>
          <a:p>
            <a:pPr marL="914400" lvl="1" indent="-457200" algn="l">
              <a:buFont typeface="Arial" pitchFamily="34" charset="0"/>
              <a:buChar char="•"/>
            </a:pPr>
            <a:r>
              <a:rPr lang="en-US" b="1" dirty="0" smtClean="0">
                <a:solidFill>
                  <a:schemeClr val="tx1"/>
                </a:solidFill>
              </a:rPr>
              <a:t>What causes genetic variation?</a:t>
            </a:r>
          </a:p>
          <a:p>
            <a:pPr marL="457200" indent="-457200" algn="l">
              <a:buFont typeface="Arial" pitchFamily="34" charset="0"/>
              <a:buChar char="•"/>
            </a:pPr>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b="1" dirty="0" smtClean="0">
              <a:solidFill>
                <a:schemeClr val="tx1"/>
              </a:solidFill>
            </a:endParaRPr>
          </a:p>
          <a:p>
            <a:pPr algn="l"/>
            <a:endParaRPr lang="en-US" dirty="0" smtClean="0">
              <a:solidFill>
                <a:schemeClr val="tx1"/>
              </a:solidFill>
            </a:endParaRPr>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Tree>
    <p:extLst>
      <p:ext uri="{BB962C8B-B14F-4D97-AF65-F5344CB8AC3E}">
        <p14:creationId xmlns:p14="http://schemas.microsoft.com/office/powerpoint/2010/main" val="2616587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9986" name="Rectangle 2"/>
          <p:cNvSpPr>
            <a:spLocks noGrp="1" noChangeArrowheads="1"/>
          </p:cNvSpPr>
          <p:nvPr>
            <p:ph type="title"/>
          </p:nvPr>
        </p:nvSpPr>
        <p:spPr>
          <a:xfrm>
            <a:off x="0" y="274638"/>
            <a:ext cx="7239000" cy="1143000"/>
          </a:xfrm>
        </p:spPr>
        <p:txBody>
          <a:bodyPr>
            <a:normAutofit fontScale="90000"/>
          </a:bodyPr>
          <a:lstStyle/>
          <a:p>
            <a:pPr>
              <a:spcBef>
                <a:spcPts val="1200"/>
              </a:spcBef>
              <a:spcAft>
                <a:spcPts val="300"/>
              </a:spcAft>
            </a:pPr>
            <a:r>
              <a:rPr lang="en-US" dirty="0"/>
              <a:t>COMMERCIAL APPLICATION OF GENETIC ENGINEERING</a:t>
            </a:r>
          </a:p>
        </p:txBody>
      </p:sp>
      <p:sp>
        <p:nvSpPr>
          <p:cNvPr id="1449987" name="Rectangle 3"/>
          <p:cNvSpPr>
            <a:spLocks noGrp="1" noChangeArrowheads="1"/>
          </p:cNvSpPr>
          <p:nvPr>
            <p:ph type="body" idx="1"/>
          </p:nvPr>
        </p:nvSpPr>
        <p:spPr/>
        <p:txBody>
          <a:bodyPr>
            <a:normAutofit fontScale="92500" lnSpcReduction="10000"/>
          </a:bodyPr>
          <a:lstStyle/>
          <a:p>
            <a:pPr>
              <a:spcBef>
                <a:spcPts val="1200"/>
              </a:spcBef>
              <a:spcAft>
                <a:spcPts val="300"/>
              </a:spcAft>
            </a:pPr>
            <a:r>
              <a:rPr lang="en-US" dirty="0">
                <a:solidFill>
                  <a:srgbClr val="000000"/>
                </a:solidFill>
              </a:rPr>
              <a:t>Generally, genetic engineering of horticultural crops has focused on </a:t>
            </a:r>
          </a:p>
          <a:p>
            <a:pPr lvl="1">
              <a:spcBef>
                <a:spcPts val="1200"/>
              </a:spcBef>
              <a:spcAft>
                <a:spcPts val="300"/>
              </a:spcAft>
            </a:pPr>
            <a:r>
              <a:rPr lang="en-US" dirty="0">
                <a:solidFill>
                  <a:srgbClr val="000000"/>
                </a:solidFill>
              </a:rPr>
              <a:t>Imparting disease and pest resistance.</a:t>
            </a:r>
          </a:p>
          <a:p>
            <a:pPr lvl="1">
              <a:spcBef>
                <a:spcPts val="1200"/>
              </a:spcBef>
              <a:spcAft>
                <a:spcPts val="300"/>
              </a:spcAft>
            </a:pPr>
            <a:r>
              <a:rPr lang="en-US" dirty="0">
                <a:solidFill>
                  <a:srgbClr val="000000"/>
                </a:solidFill>
              </a:rPr>
              <a:t>Imparting resistance to herbicides.</a:t>
            </a:r>
          </a:p>
          <a:p>
            <a:pPr lvl="1">
              <a:spcBef>
                <a:spcPts val="1200"/>
              </a:spcBef>
              <a:spcAft>
                <a:spcPts val="300"/>
              </a:spcAft>
            </a:pPr>
            <a:r>
              <a:rPr lang="en-US" dirty="0">
                <a:solidFill>
                  <a:srgbClr val="000000"/>
                </a:solidFill>
              </a:rPr>
              <a:t>Extending the length of product </a:t>
            </a:r>
            <a:r>
              <a:rPr lang="en-US" i="1" dirty="0">
                <a:solidFill>
                  <a:srgbClr val="000000"/>
                </a:solidFill>
              </a:rPr>
              <a:t>shelf life</a:t>
            </a:r>
            <a:r>
              <a:rPr lang="en-US" dirty="0">
                <a:solidFill>
                  <a:srgbClr val="000000"/>
                </a:solidFill>
              </a:rPr>
              <a:t>.</a:t>
            </a:r>
          </a:p>
          <a:p>
            <a:pPr lvl="1">
              <a:spcBef>
                <a:spcPts val="1200"/>
              </a:spcBef>
              <a:spcAft>
                <a:spcPts val="300"/>
              </a:spcAft>
            </a:pPr>
            <a:r>
              <a:rPr lang="en-US" dirty="0">
                <a:solidFill>
                  <a:srgbClr val="000000"/>
                </a:solidFill>
              </a:rPr>
              <a:t>Altering color.</a:t>
            </a:r>
          </a:p>
          <a:p>
            <a:pPr lvl="2">
              <a:lnSpc>
                <a:spcPct val="70000"/>
              </a:lnSpc>
              <a:spcBef>
                <a:spcPts val="1200"/>
              </a:spcBef>
              <a:spcAft>
                <a:spcPts val="300"/>
              </a:spcAft>
            </a:pPr>
            <a:r>
              <a:rPr lang="en-US" dirty="0">
                <a:solidFill>
                  <a:srgbClr val="000000"/>
                </a:solidFill>
              </a:rPr>
              <a:t>In flowers.</a:t>
            </a:r>
          </a:p>
          <a:p>
            <a:pPr lvl="1">
              <a:spcBef>
                <a:spcPts val="1200"/>
              </a:spcBef>
              <a:spcAft>
                <a:spcPts val="300"/>
              </a:spcAft>
            </a:pPr>
            <a:r>
              <a:rPr lang="en-US" dirty="0">
                <a:solidFill>
                  <a:srgbClr val="000000"/>
                </a:solidFill>
              </a:rPr>
              <a:t>Imparting cold-temperature resistance.</a:t>
            </a:r>
          </a:p>
          <a:p>
            <a:pPr lvl="2">
              <a:lnSpc>
                <a:spcPct val="70000"/>
              </a:lnSpc>
              <a:spcBef>
                <a:spcPts val="1200"/>
              </a:spcBef>
              <a:spcAft>
                <a:spcPts val="300"/>
              </a:spcAft>
            </a:pPr>
            <a:r>
              <a:rPr lang="en-US" dirty="0">
                <a:solidFill>
                  <a:srgbClr val="000000"/>
                </a:solidFill>
              </a:rPr>
              <a:t>In strawberries and eucalyptus trees.</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80</a:t>
            </a:fld>
            <a:endParaRPr lang="en-US"/>
          </a:p>
        </p:txBody>
      </p:sp>
    </p:spTree>
    <p:extLst>
      <p:ext uri="{BB962C8B-B14F-4D97-AF65-F5344CB8AC3E}">
        <p14:creationId xmlns:p14="http://schemas.microsoft.com/office/powerpoint/2010/main" val="366770027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9987">
                                            <p:txEl>
                                              <p:pRg st="0" end="0"/>
                                            </p:txEl>
                                          </p:spTgt>
                                        </p:tgtEl>
                                        <p:attrNameLst>
                                          <p:attrName>style.visibility</p:attrName>
                                        </p:attrNameLst>
                                      </p:cBhvr>
                                      <p:to>
                                        <p:strVal val="visible"/>
                                      </p:to>
                                    </p:set>
                                    <p:anim calcmode="lin" valueType="num">
                                      <p:cBhvr additive="base">
                                        <p:cTn id="7" dur="500" fill="hold"/>
                                        <p:tgtEl>
                                          <p:spTgt spid="1449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49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49987">
                                            <p:txEl>
                                              <p:pRg st="1" end="1"/>
                                            </p:txEl>
                                          </p:spTgt>
                                        </p:tgtEl>
                                        <p:attrNameLst>
                                          <p:attrName>style.visibility</p:attrName>
                                        </p:attrNameLst>
                                      </p:cBhvr>
                                      <p:to>
                                        <p:strVal val="visible"/>
                                      </p:to>
                                    </p:set>
                                    <p:anim calcmode="lin" valueType="num">
                                      <p:cBhvr additive="base">
                                        <p:cTn id="13" dur="500" fill="hold"/>
                                        <p:tgtEl>
                                          <p:spTgt spid="1449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49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49987">
                                            <p:txEl>
                                              <p:pRg st="2" end="2"/>
                                            </p:txEl>
                                          </p:spTgt>
                                        </p:tgtEl>
                                        <p:attrNameLst>
                                          <p:attrName>style.visibility</p:attrName>
                                        </p:attrNameLst>
                                      </p:cBhvr>
                                      <p:to>
                                        <p:strVal val="visible"/>
                                      </p:to>
                                    </p:set>
                                    <p:anim calcmode="lin" valueType="num">
                                      <p:cBhvr additive="base">
                                        <p:cTn id="19" dur="500" fill="hold"/>
                                        <p:tgtEl>
                                          <p:spTgt spid="1449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49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49987">
                                            <p:txEl>
                                              <p:pRg st="3" end="3"/>
                                            </p:txEl>
                                          </p:spTgt>
                                        </p:tgtEl>
                                        <p:attrNameLst>
                                          <p:attrName>style.visibility</p:attrName>
                                        </p:attrNameLst>
                                      </p:cBhvr>
                                      <p:to>
                                        <p:strVal val="visible"/>
                                      </p:to>
                                    </p:set>
                                    <p:anim calcmode="lin" valueType="num">
                                      <p:cBhvr additive="base">
                                        <p:cTn id="25" dur="500" fill="hold"/>
                                        <p:tgtEl>
                                          <p:spTgt spid="1449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49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49987">
                                            <p:txEl>
                                              <p:pRg st="4" end="4"/>
                                            </p:txEl>
                                          </p:spTgt>
                                        </p:tgtEl>
                                        <p:attrNameLst>
                                          <p:attrName>style.visibility</p:attrName>
                                        </p:attrNameLst>
                                      </p:cBhvr>
                                      <p:to>
                                        <p:strVal val="visible"/>
                                      </p:to>
                                    </p:set>
                                    <p:anim calcmode="lin" valueType="num">
                                      <p:cBhvr additive="base">
                                        <p:cTn id="31" dur="500" fill="hold"/>
                                        <p:tgtEl>
                                          <p:spTgt spid="14499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49987">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49987">
                                            <p:txEl>
                                              <p:pRg st="5" end="5"/>
                                            </p:txEl>
                                          </p:spTgt>
                                        </p:tgtEl>
                                        <p:attrNameLst>
                                          <p:attrName>style.visibility</p:attrName>
                                        </p:attrNameLst>
                                      </p:cBhvr>
                                      <p:to>
                                        <p:strVal val="visible"/>
                                      </p:to>
                                    </p:set>
                                    <p:anim calcmode="lin" valueType="num">
                                      <p:cBhvr additive="base">
                                        <p:cTn id="35" dur="500" fill="hold"/>
                                        <p:tgtEl>
                                          <p:spTgt spid="1449987">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4499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49987">
                                            <p:txEl>
                                              <p:pRg st="6" end="6"/>
                                            </p:txEl>
                                          </p:spTgt>
                                        </p:tgtEl>
                                        <p:attrNameLst>
                                          <p:attrName>style.visibility</p:attrName>
                                        </p:attrNameLst>
                                      </p:cBhvr>
                                      <p:to>
                                        <p:strVal val="visible"/>
                                      </p:to>
                                    </p:set>
                                    <p:anim calcmode="lin" valueType="num">
                                      <p:cBhvr additive="base">
                                        <p:cTn id="41" dur="500" fill="hold"/>
                                        <p:tgtEl>
                                          <p:spTgt spid="144998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449987">
                                            <p:txEl>
                                              <p:pRg st="6" end="6"/>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49987">
                                            <p:txEl>
                                              <p:pRg st="7" end="7"/>
                                            </p:txEl>
                                          </p:spTgt>
                                        </p:tgtEl>
                                        <p:attrNameLst>
                                          <p:attrName>style.visibility</p:attrName>
                                        </p:attrNameLst>
                                      </p:cBhvr>
                                      <p:to>
                                        <p:strVal val="visible"/>
                                      </p:to>
                                    </p:set>
                                    <p:anim calcmode="lin" valueType="num">
                                      <p:cBhvr additive="base">
                                        <p:cTn id="45" dur="500" fill="hold"/>
                                        <p:tgtEl>
                                          <p:spTgt spid="1449987">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4998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987" grpId="0" build="p" bldLvl="2"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a:xfrm>
            <a:off x="0" y="274638"/>
            <a:ext cx="7162800" cy="1143000"/>
          </a:xfrm>
        </p:spPr>
        <p:txBody>
          <a:bodyPr>
            <a:normAutofit fontScale="90000"/>
          </a:bodyPr>
          <a:lstStyle/>
          <a:p>
            <a:pPr>
              <a:spcBef>
                <a:spcPts val="1200"/>
              </a:spcBef>
              <a:spcAft>
                <a:spcPts val="300"/>
              </a:spcAft>
            </a:pPr>
            <a:r>
              <a:rPr lang="en-US" dirty="0"/>
              <a:t>COMMERCIAL APPLICATION OF GENETIC ENGINEERING</a:t>
            </a:r>
          </a:p>
        </p:txBody>
      </p:sp>
      <p:sp>
        <p:nvSpPr>
          <p:cNvPr id="1451011" name="Rectangle 3"/>
          <p:cNvSpPr>
            <a:spLocks noGrp="1" noChangeArrowheads="1"/>
          </p:cNvSpPr>
          <p:nvPr>
            <p:ph type="body" idx="1"/>
          </p:nvPr>
        </p:nvSpPr>
        <p:spPr>
          <a:xfrm>
            <a:off x="0" y="1600200"/>
            <a:ext cx="7239000" cy="4953000"/>
          </a:xfrm>
        </p:spPr>
        <p:txBody>
          <a:bodyPr>
            <a:normAutofit fontScale="85000" lnSpcReduction="20000"/>
          </a:bodyPr>
          <a:lstStyle/>
          <a:p>
            <a:pPr>
              <a:spcBef>
                <a:spcPts val="1200"/>
              </a:spcBef>
              <a:spcAft>
                <a:spcPts val="300"/>
              </a:spcAft>
            </a:pPr>
            <a:r>
              <a:rPr lang="en-US" dirty="0"/>
              <a:t>One of the best known genetically engineered horticultural crops is the ‘</a:t>
            </a:r>
            <a:r>
              <a:rPr lang="en-US" dirty="0" err="1"/>
              <a:t>Flavr</a:t>
            </a:r>
            <a:r>
              <a:rPr lang="en-US" dirty="0"/>
              <a:t> </a:t>
            </a:r>
            <a:r>
              <a:rPr lang="en-US" dirty="0" err="1"/>
              <a:t>Savr</a:t>
            </a:r>
            <a:r>
              <a:rPr lang="en-US" dirty="0"/>
              <a:t>’ tomato.</a:t>
            </a:r>
          </a:p>
          <a:p>
            <a:pPr lvl="1">
              <a:lnSpc>
                <a:spcPct val="80000"/>
              </a:lnSpc>
              <a:spcBef>
                <a:spcPts val="1200"/>
              </a:spcBef>
              <a:spcAft>
                <a:spcPts val="300"/>
              </a:spcAft>
            </a:pPr>
            <a:r>
              <a:rPr lang="en-US" dirty="0"/>
              <a:t>Engineered to retain a firm texture longer than normal.</a:t>
            </a:r>
          </a:p>
          <a:p>
            <a:pPr>
              <a:spcBef>
                <a:spcPts val="1200"/>
              </a:spcBef>
              <a:spcAft>
                <a:spcPts val="300"/>
              </a:spcAft>
            </a:pPr>
            <a:r>
              <a:rPr lang="en-US" dirty="0"/>
              <a:t>Tomatoes destined for fresh eating must be hand-harvested to prevent bruising.</a:t>
            </a:r>
          </a:p>
          <a:p>
            <a:pPr lvl="1">
              <a:spcBef>
                <a:spcPts val="1200"/>
              </a:spcBef>
              <a:spcAft>
                <a:spcPts val="300"/>
              </a:spcAft>
            </a:pPr>
            <a:r>
              <a:rPr lang="en-US" dirty="0"/>
              <a:t>Unlike canning tomatoes that can be harvested mechanically—a less expensive process.</a:t>
            </a:r>
          </a:p>
          <a:p>
            <a:pPr>
              <a:spcBef>
                <a:spcPts val="1200"/>
              </a:spcBef>
              <a:spcAft>
                <a:spcPts val="300"/>
              </a:spcAft>
            </a:pPr>
            <a:r>
              <a:rPr lang="en-US" dirty="0"/>
              <a:t>Fresh tomatoes must also be transported quickly and with careful packaging.</a:t>
            </a:r>
          </a:p>
          <a:p>
            <a:pPr lvl="1">
              <a:spcBef>
                <a:spcPts val="1200"/>
              </a:spcBef>
              <a:spcAft>
                <a:spcPts val="300"/>
              </a:spcAft>
            </a:pPr>
            <a:r>
              <a:rPr lang="en-US" dirty="0"/>
              <a:t>To ensure that they arrive at the supermarket in an attractive condition, appealing to the buyer.</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81</a:t>
            </a:fld>
            <a:endParaRPr lang="en-US"/>
          </a:p>
        </p:txBody>
      </p:sp>
    </p:spTree>
    <p:extLst>
      <p:ext uri="{BB962C8B-B14F-4D97-AF65-F5344CB8AC3E}">
        <p14:creationId xmlns:p14="http://schemas.microsoft.com/office/powerpoint/2010/main" val="321587548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a:xfrm>
            <a:off x="0" y="274638"/>
            <a:ext cx="7239000" cy="1143000"/>
          </a:xfrm>
        </p:spPr>
        <p:txBody>
          <a:bodyPr>
            <a:normAutofit fontScale="90000"/>
          </a:bodyPr>
          <a:lstStyle/>
          <a:p>
            <a:pPr>
              <a:spcBef>
                <a:spcPts val="1200"/>
              </a:spcBef>
              <a:spcAft>
                <a:spcPts val="300"/>
              </a:spcAft>
            </a:pPr>
            <a:r>
              <a:rPr lang="en-US" dirty="0"/>
              <a:t>COMMERCIAL APPLICATION OF GENETIC ENGINEERING</a:t>
            </a:r>
          </a:p>
        </p:txBody>
      </p:sp>
      <p:sp>
        <p:nvSpPr>
          <p:cNvPr id="1452035" name="Rectangle 3"/>
          <p:cNvSpPr>
            <a:spLocks noGrp="1" noChangeArrowheads="1"/>
          </p:cNvSpPr>
          <p:nvPr>
            <p:ph type="body" idx="1"/>
          </p:nvPr>
        </p:nvSpPr>
        <p:spPr>
          <a:xfrm>
            <a:off x="0" y="1600200"/>
            <a:ext cx="7315200" cy="4525963"/>
          </a:xfrm>
        </p:spPr>
        <p:txBody>
          <a:bodyPr/>
          <a:lstStyle/>
          <a:p>
            <a:pPr>
              <a:spcBef>
                <a:spcPts val="1200"/>
              </a:spcBef>
              <a:spcAft>
                <a:spcPts val="300"/>
              </a:spcAft>
            </a:pPr>
            <a:r>
              <a:rPr lang="en-US" dirty="0"/>
              <a:t>The ‘</a:t>
            </a:r>
            <a:r>
              <a:rPr lang="en-US" dirty="0" err="1"/>
              <a:t>Flavr</a:t>
            </a:r>
            <a:r>
              <a:rPr lang="en-US" dirty="0"/>
              <a:t> </a:t>
            </a:r>
            <a:r>
              <a:rPr lang="en-US" dirty="0" err="1"/>
              <a:t>Savr</a:t>
            </a:r>
            <a:r>
              <a:rPr lang="en-US" dirty="0"/>
              <a:t>’ inhibits expression of the genetic material that causes fruit to soften when it ripens.</a:t>
            </a:r>
          </a:p>
          <a:p>
            <a:pPr lvl="1">
              <a:spcBef>
                <a:spcPts val="1200"/>
              </a:spcBef>
              <a:spcAft>
                <a:spcPts val="300"/>
              </a:spcAft>
            </a:pPr>
            <a:r>
              <a:rPr lang="en-US" dirty="0"/>
              <a:t>The softening part of ripening is slowed, although the flavor continues to develop.</a:t>
            </a:r>
          </a:p>
          <a:p>
            <a:pPr>
              <a:spcBef>
                <a:spcPts val="1200"/>
              </a:spcBef>
              <a:spcAft>
                <a:spcPts val="300"/>
              </a:spcAft>
            </a:pPr>
            <a:r>
              <a:rPr lang="en-US" dirty="0"/>
              <a:t>This allows mechanical harvesting, increased transport time, and longer fresh shelf life in the supermarket.</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82</a:t>
            </a:fld>
            <a:endParaRPr lang="en-US"/>
          </a:p>
        </p:txBody>
      </p:sp>
    </p:spTree>
    <p:extLst>
      <p:ext uri="{BB962C8B-B14F-4D97-AF65-F5344CB8AC3E}">
        <p14:creationId xmlns:p14="http://schemas.microsoft.com/office/powerpoint/2010/main" val="353850830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a:xfrm>
            <a:off x="0" y="274638"/>
            <a:ext cx="7239000" cy="1143000"/>
          </a:xfrm>
        </p:spPr>
        <p:txBody>
          <a:bodyPr>
            <a:normAutofit fontScale="90000"/>
          </a:bodyPr>
          <a:lstStyle/>
          <a:p>
            <a:pPr>
              <a:spcBef>
                <a:spcPts val="1200"/>
              </a:spcBef>
              <a:spcAft>
                <a:spcPts val="300"/>
              </a:spcAft>
            </a:pPr>
            <a:r>
              <a:rPr lang="en-US" dirty="0"/>
              <a:t>COMMERCIAL APPLICATION OF GENETIC ENGINEERING</a:t>
            </a:r>
          </a:p>
        </p:txBody>
      </p:sp>
      <p:sp>
        <p:nvSpPr>
          <p:cNvPr id="1453059" name="Rectangle 3"/>
          <p:cNvSpPr>
            <a:spLocks noGrp="1" noChangeArrowheads="1"/>
          </p:cNvSpPr>
          <p:nvPr>
            <p:ph type="body" idx="1"/>
          </p:nvPr>
        </p:nvSpPr>
        <p:spPr>
          <a:xfrm>
            <a:off x="0" y="1600200"/>
            <a:ext cx="7162800" cy="5105400"/>
          </a:xfrm>
        </p:spPr>
        <p:txBody>
          <a:bodyPr/>
          <a:lstStyle/>
          <a:p>
            <a:pPr>
              <a:spcBef>
                <a:spcPts val="1200"/>
              </a:spcBef>
              <a:spcAft>
                <a:spcPts val="300"/>
              </a:spcAft>
            </a:pPr>
            <a:r>
              <a:rPr lang="en-US" dirty="0"/>
              <a:t>A second genetically engineered crop receiving widespread attention is a Thompson </a:t>
            </a:r>
            <a:r>
              <a:rPr lang="en-US" dirty="0" smtClean="0"/>
              <a:t>Seedless grape </a:t>
            </a:r>
            <a:r>
              <a:rPr lang="en-US" dirty="0"/>
              <a:t>variety engineered to be virus resistant.</a:t>
            </a:r>
          </a:p>
          <a:p>
            <a:pPr lvl="1">
              <a:lnSpc>
                <a:spcPct val="80000"/>
              </a:lnSpc>
              <a:spcBef>
                <a:spcPts val="1200"/>
              </a:spcBef>
              <a:spcAft>
                <a:spcPts val="300"/>
              </a:spcAft>
            </a:pPr>
            <a:r>
              <a:rPr lang="en-US" dirty="0"/>
              <a:t>One of the most commonly cultivated table grapes.</a:t>
            </a:r>
          </a:p>
          <a:p>
            <a:pPr lvl="2">
              <a:lnSpc>
                <a:spcPct val="70000"/>
              </a:lnSpc>
              <a:spcBef>
                <a:spcPts val="1200"/>
              </a:spcBef>
              <a:spcAft>
                <a:spcPts val="300"/>
              </a:spcAft>
            </a:pPr>
            <a:r>
              <a:rPr lang="en-US" dirty="0"/>
              <a:t>Also a component of blended wines.</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83</a:t>
            </a:fld>
            <a:endParaRPr lang="en-US"/>
          </a:p>
        </p:txBody>
      </p:sp>
    </p:spTree>
    <p:extLst>
      <p:ext uri="{BB962C8B-B14F-4D97-AF65-F5344CB8AC3E}">
        <p14:creationId xmlns:p14="http://schemas.microsoft.com/office/powerpoint/2010/main" val="23508374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a:xfrm>
            <a:off x="0" y="274638"/>
            <a:ext cx="7239000" cy="1143000"/>
          </a:xfrm>
        </p:spPr>
        <p:txBody>
          <a:bodyPr>
            <a:normAutofit fontScale="90000"/>
          </a:bodyPr>
          <a:lstStyle/>
          <a:p>
            <a:pPr>
              <a:spcBef>
                <a:spcPts val="1200"/>
              </a:spcBef>
              <a:spcAft>
                <a:spcPts val="300"/>
              </a:spcAft>
            </a:pPr>
            <a:r>
              <a:rPr lang="en-US" dirty="0"/>
              <a:t>COMMERCIAL APPLICATION OF GENETIC ENGINEERING</a:t>
            </a:r>
          </a:p>
        </p:txBody>
      </p:sp>
      <p:sp>
        <p:nvSpPr>
          <p:cNvPr id="1454083" name="Rectangle 3"/>
          <p:cNvSpPr>
            <a:spLocks noGrp="1" noChangeArrowheads="1"/>
          </p:cNvSpPr>
          <p:nvPr>
            <p:ph type="body" idx="1"/>
          </p:nvPr>
        </p:nvSpPr>
        <p:spPr>
          <a:xfrm>
            <a:off x="228601" y="1674813"/>
            <a:ext cx="7010400" cy="5067829"/>
          </a:xfrm>
        </p:spPr>
        <p:txBody>
          <a:bodyPr>
            <a:normAutofit/>
          </a:bodyPr>
          <a:lstStyle/>
          <a:p>
            <a:pPr>
              <a:spcBef>
                <a:spcPts val="1200"/>
              </a:spcBef>
              <a:spcAft>
                <a:spcPts val="300"/>
              </a:spcAft>
            </a:pPr>
            <a:r>
              <a:rPr lang="en-US" dirty="0"/>
              <a:t>Scientists hope that genetically engineered virus resistance will reduce the expense of chemicals, and their entry into the environment.</a:t>
            </a:r>
          </a:p>
          <a:p>
            <a:pPr lvl="1">
              <a:spcBef>
                <a:spcPts val="1200"/>
              </a:spcBef>
              <a:spcAft>
                <a:spcPts val="300"/>
              </a:spcAft>
            </a:pPr>
            <a:r>
              <a:rPr lang="en-US" dirty="0"/>
              <a:t>Because it will no longer</a:t>
            </a:r>
            <a:br>
              <a:rPr lang="en-US" dirty="0"/>
            </a:br>
            <a:r>
              <a:rPr lang="en-US" dirty="0"/>
              <a:t>be necessary to spray to</a:t>
            </a:r>
            <a:br>
              <a:rPr lang="en-US" dirty="0"/>
            </a:br>
            <a:r>
              <a:rPr lang="en-US" dirty="0"/>
              <a:t>prevent the disease.</a:t>
            </a:r>
          </a:p>
        </p:txBody>
      </p:sp>
      <p:grpSp>
        <p:nvGrpSpPr>
          <p:cNvPr id="1454091" name="Group 11"/>
          <p:cNvGrpSpPr>
            <a:grpSpLocks/>
          </p:cNvGrpSpPr>
          <p:nvPr/>
        </p:nvGrpSpPr>
        <p:grpSpPr bwMode="auto">
          <a:xfrm>
            <a:off x="990600" y="3277130"/>
            <a:ext cx="7797800" cy="3451225"/>
            <a:chOff x="782" y="1755"/>
            <a:chExt cx="4912" cy="2174"/>
          </a:xfrm>
        </p:grpSpPr>
        <p:grpSp>
          <p:nvGrpSpPr>
            <p:cNvPr id="1454090" name="Group 10"/>
            <p:cNvGrpSpPr>
              <a:grpSpLocks/>
            </p:cNvGrpSpPr>
            <p:nvPr/>
          </p:nvGrpSpPr>
          <p:grpSpPr bwMode="auto">
            <a:xfrm>
              <a:off x="3637" y="1755"/>
              <a:ext cx="2057" cy="2174"/>
              <a:chOff x="3637" y="1755"/>
              <a:chExt cx="2057" cy="2174"/>
            </a:xfrm>
          </p:grpSpPr>
          <p:sp>
            <p:nvSpPr>
              <p:cNvPr id="1454086" name="Rectangle 6"/>
              <p:cNvSpPr>
                <a:spLocks noChangeArrowheads="1"/>
              </p:cNvSpPr>
              <p:nvPr/>
            </p:nvSpPr>
            <p:spPr bwMode="auto">
              <a:xfrm>
                <a:off x="4999" y="3257"/>
                <a:ext cx="672" cy="672"/>
              </a:xfrm>
              <a:prstGeom prst="rect">
                <a:avLst/>
              </a:prstGeom>
              <a:solidFill>
                <a:schemeClr val="bg1"/>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54085" name="Picture 5" descr="ta05_00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 y="1755"/>
                <a:ext cx="2057" cy="20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4089" name="Group 9"/>
            <p:cNvGrpSpPr>
              <a:grpSpLocks/>
            </p:cNvGrpSpPr>
            <p:nvPr/>
          </p:nvGrpSpPr>
          <p:grpSpPr bwMode="auto">
            <a:xfrm>
              <a:off x="782" y="3003"/>
              <a:ext cx="2586" cy="877"/>
              <a:chOff x="782" y="3003"/>
              <a:chExt cx="2586" cy="877"/>
            </a:xfrm>
          </p:grpSpPr>
          <p:sp>
            <p:nvSpPr>
              <p:cNvPr id="1454087" name="Rectangle 7"/>
              <p:cNvSpPr>
                <a:spLocks noChangeArrowheads="1"/>
              </p:cNvSpPr>
              <p:nvPr/>
            </p:nvSpPr>
            <p:spPr bwMode="auto">
              <a:xfrm>
                <a:off x="926" y="3003"/>
                <a:ext cx="2442" cy="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ts val="1200"/>
                  </a:spcBef>
                  <a:spcAft>
                    <a:spcPts val="300"/>
                  </a:spcAft>
                </a:pPr>
                <a:r>
                  <a:rPr lang="en-US" sz="2000" baseline="0" dirty="0"/>
                  <a:t>At present, only papaya &amp;</a:t>
                </a:r>
                <a:br>
                  <a:rPr lang="en-US" sz="2000" baseline="0" dirty="0"/>
                </a:br>
                <a:r>
                  <a:rPr lang="en-US" sz="2000" baseline="0" dirty="0"/>
                  <a:t>squash have been engineered successfully for virus resistance</a:t>
                </a:r>
                <a:br>
                  <a:rPr lang="en-US" sz="2000" baseline="0" dirty="0"/>
                </a:br>
                <a:r>
                  <a:rPr lang="en-US" sz="2000" baseline="0" dirty="0"/>
                  <a:t>and put into field production.</a:t>
                </a:r>
              </a:p>
            </p:txBody>
          </p:sp>
          <p:sp>
            <p:nvSpPr>
              <p:cNvPr id="1454088" name="Rectangle 8"/>
              <p:cNvSpPr>
                <a:spLocks noChangeArrowheads="1"/>
              </p:cNvSpPr>
              <p:nvPr/>
            </p:nvSpPr>
            <p:spPr bwMode="auto">
              <a:xfrm>
                <a:off x="782" y="3003"/>
                <a:ext cx="2405" cy="857"/>
              </a:xfrm>
              <a:prstGeom prst="rect">
                <a:avLst/>
              </a:prstGeom>
              <a:noFill/>
              <a:ln w="25400">
                <a:solidFill>
                  <a:srgbClr val="8EBC2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 name="Slide Number Placeholder 1"/>
          <p:cNvSpPr>
            <a:spLocks noGrp="1"/>
          </p:cNvSpPr>
          <p:nvPr>
            <p:ph type="sldNum" sz="quarter" idx="12"/>
          </p:nvPr>
        </p:nvSpPr>
        <p:spPr/>
        <p:txBody>
          <a:bodyPr/>
          <a:lstStyle/>
          <a:p>
            <a:fld id="{D72F39BD-2FAD-447F-8A11-388AA5E9D4F8}" type="slidenum">
              <a:rPr lang="en-US" smtClean="0"/>
              <a:pPr/>
              <a:t>84</a:t>
            </a:fld>
            <a:endParaRPr lang="en-US"/>
          </a:p>
        </p:txBody>
      </p:sp>
    </p:spTree>
    <p:extLst>
      <p:ext uri="{BB962C8B-B14F-4D97-AF65-F5344CB8AC3E}">
        <p14:creationId xmlns:p14="http://schemas.microsoft.com/office/powerpoint/2010/main" val="9459550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54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a:xfrm>
            <a:off x="76200" y="274638"/>
            <a:ext cx="7162800" cy="1143000"/>
          </a:xfrm>
        </p:spPr>
        <p:txBody>
          <a:bodyPr>
            <a:normAutofit fontScale="90000"/>
          </a:bodyPr>
          <a:lstStyle/>
          <a:p>
            <a:pPr>
              <a:spcBef>
                <a:spcPts val="1200"/>
              </a:spcBef>
              <a:spcAft>
                <a:spcPts val="300"/>
              </a:spcAft>
            </a:pPr>
            <a:r>
              <a:rPr lang="en-US" dirty="0"/>
              <a:t>COMMERCIAL APPLICATION OF GENETIC ENGINEERING</a:t>
            </a:r>
          </a:p>
        </p:txBody>
      </p:sp>
      <p:sp>
        <p:nvSpPr>
          <p:cNvPr id="1455107" name="Rectangle 3"/>
          <p:cNvSpPr>
            <a:spLocks noGrp="1" noChangeArrowheads="1"/>
          </p:cNvSpPr>
          <p:nvPr>
            <p:ph type="body" idx="1"/>
          </p:nvPr>
        </p:nvSpPr>
        <p:spPr>
          <a:xfrm>
            <a:off x="152400" y="1600200"/>
            <a:ext cx="7086600" cy="5105399"/>
          </a:xfrm>
        </p:spPr>
        <p:txBody>
          <a:bodyPr>
            <a:normAutofit fontScale="85000" lnSpcReduction="20000"/>
          </a:bodyPr>
          <a:lstStyle/>
          <a:p>
            <a:pPr>
              <a:spcBef>
                <a:spcPts val="1200"/>
              </a:spcBef>
              <a:spcAft>
                <a:spcPts val="300"/>
              </a:spcAft>
            </a:pPr>
            <a:r>
              <a:rPr lang="en-US" dirty="0"/>
              <a:t>Some opponents of genetic engineering fear it</a:t>
            </a:r>
            <a:br>
              <a:rPr lang="en-US" dirty="0"/>
            </a:br>
            <a:r>
              <a:rPr lang="en-US" dirty="0"/>
              <a:t>could upset the ecosystem in unknown ways.</a:t>
            </a:r>
          </a:p>
          <a:p>
            <a:pPr lvl="1">
              <a:spcBef>
                <a:spcPts val="1200"/>
              </a:spcBef>
              <a:spcAft>
                <a:spcPts val="300"/>
              </a:spcAft>
            </a:pPr>
            <a:r>
              <a:rPr lang="en-US" dirty="0"/>
              <a:t>They feel that the accelerated pace of genetic change could inundate the environment with bizarre plants, causing an unstable ecological situation.</a:t>
            </a:r>
          </a:p>
          <a:p>
            <a:pPr>
              <a:spcBef>
                <a:spcPts val="1200"/>
              </a:spcBef>
              <a:spcAft>
                <a:spcPts val="300"/>
              </a:spcAft>
            </a:pPr>
            <a:r>
              <a:rPr lang="en-US" dirty="0"/>
              <a:t>Some organic farmers fear a biological pesticide, which they use to control infestations of worms, will no longer be effective due to insect resistance as a result of widespread incorporation in many crops.</a:t>
            </a:r>
          </a:p>
          <a:p>
            <a:pPr lvl="1">
              <a:spcBef>
                <a:spcPts val="1200"/>
              </a:spcBef>
              <a:spcAft>
                <a:spcPts val="300"/>
              </a:spcAft>
            </a:pPr>
            <a:r>
              <a:rPr lang="en-US" i="1" dirty="0"/>
              <a:t>Bacillus </a:t>
            </a:r>
            <a:r>
              <a:rPr lang="en-US" i="1" dirty="0" err="1"/>
              <a:t>thuringiensis</a:t>
            </a:r>
            <a:r>
              <a:rPr lang="en-US" dirty="0"/>
              <a:t>, is the source of genetic</a:t>
            </a:r>
            <a:br>
              <a:rPr lang="en-US" dirty="0"/>
            </a:br>
            <a:r>
              <a:rPr lang="en-US" dirty="0"/>
              <a:t>material put into plants to cause their cells to</a:t>
            </a:r>
            <a:br>
              <a:rPr lang="en-US" dirty="0"/>
            </a:br>
            <a:r>
              <a:rPr lang="en-US" dirty="0"/>
              <a:t>produce an insect poison.</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85</a:t>
            </a:fld>
            <a:endParaRPr lang="en-US"/>
          </a:p>
        </p:txBody>
      </p:sp>
    </p:spTree>
    <p:extLst>
      <p:ext uri="{BB962C8B-B14F-4D97-AF65-F5344CB8AC3E}">
        <p14:creationId xmlns:p14="http://schemas.microsoft.com/office/powerpoint/2010/main" val="151932761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a:xfrm>
            <a:off x="76200" y="274638"/>
            <a:ext cx="7162800" cy="1143000"/>
          </a:xfrm>
        </p:spPr>
        <p:txBody>
          <a:bodyPr>
            <a:normAutofit fontScale="90000"/>
          </a:bodyPr>
          <a:lstStyle/>
          <a:p>
            <a:pPr>
              <a:spcBef>
                <a:spcPts val="1200"/>
              </a:spcBef>
              <a:spcAft>
                <a:spcPts val="300"/>
              </a:spcAft>
            </a:pPr>
            <a:r>
              <a:rPr lang="en-US" dirty="0"/>
              <a:t>COMMERCIAL APPLICATION OF GENETIC ENGINEERING</a:t>
            </a:r>
          </a:p>
        </p:txBody>
      </p:sp>
      <p:sp>
        <p:nvSpPr>
          <p:cNvPr id="1457155" name="Rectangle 3"/>
          <p:cNvSpPr>
            <a:spLocks noGrp="1" noChangeArrowheads="1"/>
          </p:cNvSpPr>
          <p:nvPr>
            <p:ph type="body" idx="1"/>
          </p:nvPr>
        </p:nvSpPr>
        <p:spPr>
          <a:xfrm>
            <a:off x="76200" y="1524000"/>
            <a:ext cx="7086600" cy="5181599"/>
          </a:xfrm>
        </p:spPr>
        <p:txBody>
          <a:bodyPr>
            <a:normAutofit lnSpcReduction="10000"/>
          </a:bodyPr>
          <a:lstStyle/>
          <a:p>
            <a:pPr>
              <a:spcBef>
                <a:spcPts val="1200"/>
              </a:spcBef>
              <a:spcAft>
                <a:spcPts val="300"/>
              </a:spcAft>
            </a:pPr>
            <a:r>
              <a:rPr lang="en-US" dirty="0"/>
              <a:t>The Environmental Protection Agency (EPA) has approved a number of genetically engineered plants.</a:t>
            </a:r>
          </a:p>
          <a:p>
            <a:pPr lvl="1">
              <a:spcBef>
                <a:spcPts val="1200"/>
              </a:spcBef>
              <a:spcAft>
                <a:spcPts val="300"/>
              </a:spcAft>
            </a:pPr>
            <a:r>
              <a:rPr lang="en-US" dirty="0"/>
              <a:t>Over 3 million acres of genetically engineered </a:t>
            </a:r>
            <a:r>
              <a:rPr lang="en-US" dirty="0" smtClean="0"/>
              <a:t>corn, cotton</a:t>
            </a:r>
            <a:r>
              <a:rPr lang="en-US" dirty="0"/>
              <a:t>, and potatoes were planted in the U.S. in 1997.</a:t>
            </a:r>
          </a:p>
          <a:p>
            <a:pPr>
              <a:spcBef>
                <a:spcPts val="1200"/>
              </a:spcBef>
              <a:spcAft>
                <a:spcPts val="300"/>
              </a:spcAft>
            </a:pPr>
            <a:r>
              <a:rPr lang="en-US" dirty="0"/>
              <a:t>A class-action suit has been filed against the EPA by thirty-one groups who charge that the EPA has been negligent in its approval of genetically engineered crops.</a:t>
            </a:r>
          </a:p>
        </p:txBody>
      </p:sp>
      <p:sp>
        <p:nvSpPr>
          <p:cNvPr id="2" name="Slide Number Placeholder 1"/>
          <p:cNvSpPr>
            <a:spLocks noGrp="1"/>
          </p:cNvSpPr>
          <p:nvPr>
            <p:ph type="sldNum" sz="quarter" idx="12"/>
          </p:nvPr>
        </p:nvSpPr>
        <p:spPr/>
        <p:txBody>
          <a:bodyPr/>
          <a:lstStyle/>
          <a:p>
            <a:fld id="{D72F39BD-2FAD-447F-8A11-388AA5E9D4F8}" type="slidenum">
              <a:rPr lang="en-US" smtClean="0"/>
              <a:pPr/>
              <a:t>86</a:t>
            </a:fld>
            <a:endParaRPr lang="en-US"/>
          </a:p>
        </p:txBody>
      </p:sp>
    </p:spTree>
    <p:extLst>
      <p:ext uri="{BB962C8B-B14F-4D97-AF65-F5344CB8AC3E}">
        <p14:creationId xmlns:p14="http://schemas.microsoft.com/office/powerpoint/2010/main" val="68583143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340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Review</a:t>
            </a:r>
            <a:endParaRPr lang="en-US" sz="4200" b="1"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2554545"/>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What are the brown, rice shaped structures that you can see in this cross section of a </a:t>
            </a:r>
            <a:r>
              <a:rPr lang="en-US" sz="4000" b="1" dirty="0" err="1" smtClean="0">
                <a:solidFill>
                  <a:srgbClr val="FF0000"/>
                </a:solidFill>
                <a:effectLst>
                  <a:outerShdw blurRad="38100" dist="38100" dir="2700000" algn="tl">
                    <a:srgbClr val="000000">
                      <a:alpha val="43137"/>
                    </a:srgbClr>
                  </a:outerShdw>
                </a:effectLst>
              </a:rPr>
              <a:t>Rudbeckia</a:t>
            </a:r>
            <a:r>
              <a:rPr lang="en-US" sz="4000" b="1" dirty="0" smtClean="0">
                <a:solidFill>
                  <a:srgbClr val="FF0000"/>
                </a:solidFill>
                <a:effectLst>
                  <a:outerShdw blurRad="38100" dist="38100" dir="2700000" algn="tl">
                    <a:srgbClr val="000000">
                      <a:alpha val="43137"/>
                    </a:srgbClr>
                  </a:outerShdw>
                </a:effectLst>
              </a:rPr>
              <a:t> flower?</a:t>
            </a:r>
          </a:p>
        </p:txBody>
      </p:sp>
      <p:pic>
        <p:nvPicPr>
          <p:cNvPr id="56322" name="Picture 2" descr="Rudbeckia Seed head cut in half">
            <a:hlinkClick r:id="rId2" tooltip="Rudbeckia Seed head cut in half"/>
          </p:cNvPr>
          <p:cNvPicPr>
            <a:picLocks noChangeAspect="1" noChangeArrowheads="1"/>
          </p:cNvPicPr>
          <p:nvPr/>
        </p:nvPicPr>
        <p:blipFill>
          <a:blip r:embed="rId3" cstate="print"/>
          <a:srcRect l="6287" t="9430" r="7269" b="13556"/>
          <a:stretch>
            <a:fillRect/>
          </a:stretch>
        </p:blipFill>
        <p:spPr bwMode="auto">
          <a:xfrm>
            <a:off x="3886201" y="4114800"/>
            <a:ext cx="2651450" cy="2362200"/>
          </a:xfrm>
          <a:prstGeom prst="rect">
            <a:avLst/>
          </a:prstGeom>
          <a:noFill/>
        </p:spPr>
      </p:pic>
      <p:pic>
        <p:nvPicPr>
          <p:cNvPr id="56324" name="Picture 4" descr="http://www.theseedbasket.com/wp-content/uploads/2010/01/Rudbeckia-71-300x300.jpg">
            <a:hlinkClick r:id="rId4"/>
          </p:cNvPr>
          <p:cNvPicPr>
            <a:picLocks noChangeAspect="1" noChangeArrowheads="1"/>
          </p:cNvPicPr>
          <p:nvPr/>
        </p:nvPicPr>
        <p:blipFill>
          <a:blip r:embed="rId5" cstate="print"/>
          <a:srcRect/>
          <a:stretch>
            <a:fillRect/>
          </a:stretch>
        </p:blipFill>
        <p:spPr bwMode="auto">
          <a:xfrm>
            <a:off x="914400" y="4114800"/>
            <a:ext cx="2390775" cy="2390776"/>
          </a:xfrm>
          <a:prstGeom prst="rect">
            <a:avLst/>
          </a:prstGeom>
          <a:noFill/>
        </p:spPr>
      </p:pic>
      <p:cxnSp>
        <p:nvCxnSpPr>
          <p:cNvPr id="15" name="Straight Arrow Connector 14"/>
          <p:cNvCxnSpPr/>
          <p:nvPr/>
        </p:nvCxnSpPr>
        <p:spPr>
          <a:xfrm>
            <a:off x="5181600" y="3733800"/>
            <a:ext cx="533400" cy="990600"/>
          </a:xfrm>
          <a:prstGeom prst="straightConnector1">
            <a:avLst/>
          </a:prstGeom>
          <a:ln w="666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5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Review</a:t>
            </a:r>
            <a:endParaRPr lang="en-US" sz="4200" b="1"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219200"/>
            <a:ext cx="6931025" cy="2800767"/>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What stage of growth is this plant in?</a:t>
            </a:r>
          </a:p>
          <a:p>
            <a:pPr algn="ctr"/>
            <a:endParaRPr lang="en-US" sz="1600" b="1" dirty="0" smtClean="0">
              <a:solidFill>
                <a:srgbClr val="FF0000"/>
              </a:solidFill>
              <a:effectLst>
                <a:outerShdw blurRad="38100" dist="38100" dir="2700000" algn="tl">
                  <a:srgbClr val="000000">
                    <a:alpha val="43137"/>
                  </a:srgbClr>
                </a:outerShdw>
              </a:effectLst>
            </a:endParaRPr>
          </a:p>
          <a:p>
            <a:pPr marL="742950" indent="-742950" algn="ctr">
              <a:buFont typeface="+mj-lt"/>
              <a:buAutoNum type="alphaUcPeriod"/>
            </a:pPr>
            <a:r>
              <a:rPr lang="en-US" sz="4000" b="1" dirty="0" smtClean="0">
                <a:solidFill>
                  <a:srgbClr val="FF0000"/>
                </a:solidFill>
                <a:effectLst>
                  <a:outerShdw blurRad="38100" dist="38100" dir="2700000" algn="tl">
                    <a:srgbClr val="000000">
                      <a:alpha val="43137"/>
                    </a:srgbClr>
                  </a:outerShdw>
                </a:effectLst>
              </a:rPr>
              <a:t>Reproductive</a:t>
            </a:r>
          </a:p>
          <a:p>
            <a:pPr marL="742950" indent="-742950" algn="ctr">
              <a:buFont typeface="+mj-lt"/>
              <a:buAutoNum type="alphaUcPeriod"/>
            </a:pPr>
            <a:r>
              <a:rPr lang="en-US" sz="4000" b="1" dirty="0" smtClean="0">
                <a:solidFill>
                  <a:srgbClr val="FF0000"/>
                </a:solidFill>
                <a:effectLst>
                  <a:outerShdw blurRad="38100" dist="38100" dir="2700000" algn="tl">
                    <a:srgbClr val="000000">
                      <a:alpha val="43137"/>
                    </a:srgbClr>
                  </a:outerShdw>
                </a:effectLst>
              </a:rPr>
              <a:t>Vegetative</a:t>
            </a:r>
          </a:p>
        </p:txBody>
      </p:sp>
      <p:pic>
        <p:nvPicPr>
          <p:cNvPr id="16" name="Picture 2" descr="http://4.bp.blogspot.com/_qraTkyDl6N8/TEWakgGaZSI/AAAAAAAAYQg/ZTD2S0TE4Ew/s1600/stag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114800"/>
            <a:ext cx="4419600" cy="248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75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38" y="184666"/>
            <a:ext cx="7325408" cy="1470025"/>
          </a:xfrm>
        </p:spPr>
        <p:txBody>
          <a:bodyPr>
            <a:normAutofit/>
          </a:bodyPr>
          <a:lstStyle/>
          <a:p>
            <a:r>
              <a:rPr lang="en-US" b="1" dirty="0" smtClean="0"/>
              <a:t>Methods of Sexual Plant Propagation</a:t>
            </a:r>
            <a:endParaRPr lang="en-US" b="1" dirty="0"/>
          </a:p>
        </p:txBody>
      </p:sp>
      <p:sp>
        <p:nvSpPr>
          <p:cNvPr id="4" name="Rectangle 3"/>
          <p:cNvSpPr/>
          <p:nvPr/>
        </p:nvSpPr>
        <p:spPr>
          <a:xfrm>
            <a:off x="21770" y="0"/>
            <a:ext cx="7217229" cy="369332"/>
          </a:xfrm>
          <a:prstGeom prst="rect">
            <a:avLst/>
          </a:prstGeom>
        </p:spPr>
        <p:txBody>
          <a:bodyPr wrap="square">
            <a:spAutoFit/>
          </a:bodyPr>
          <a:lstStyle/>
          <a:p>
            <a:pPr marL="514350" indent="-514350">
              <a:buFont typeface="+mj-lt"/>
              <a:buAutoNum type="alphaUcPeriod"/>
            </a:pPr>
            <a:r>
              <a:rPr lang="en-US" dirty="0">
                <a:solidFill>
                  <a:schemeClr val="bg1">
                    <a:lumMod val="65000"/>
                  </a:schemeClr>
                </a:solidFill>
              </a:rPr>
              <a:t>List &amp; describe common methods of sexual plant </a:t>
            </a:r>
            <a:r>
              <a:rPr lang="en-US" dirty="0" smtClean="0">
                <a:solidFill>
                  <a:schemeClr val="bg1">
                    <a:lumMod val="65000"/>
                  </a:schemeClr>
                </a:solidFill>
              </a:rPr>
              <a:t>propagation</a:t>
            </a:r>
            <a:endParaRPr lang="en-US" dirty="0">
              <a:solidFill>
                <a:schemeClr val="bg1">
                  <a:lumMod val="65000"/>
                </a:schemeClr>
              </a:solidFill>
            </a:endParaRPr>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2540127"/>
            <a:ext cx="6931025" cy="2308324"/>
          </a:xfrm>
          <a:prstGeom prst="rect">
            <a:avLst/>
          </a:prstGeom>
          <a:no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rPr>
              <a:t>What is the most common method of reproducing plants?</a:t>
            </a:r>
          </a:p>
        </p:txBody>
      </p:sp>
    </p:spTree>
    <p:extLst>
      <p:ext uri="{BB962C8B-B14F-4D97-AF65-F5344CB8AC3E}">
        <p14:creationId xmlns:p14="http://schemas.microsoft.com/office/powerpoint/2010/main" val="1991924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20" y="-391"/>
            <a:ext cx="7325408" cy="1470025"/>
          </a:xfrm>
        </p:spPr>
        <p:txBody>
          <a:bodyPr>
            <a:normAutofit/>
          </a:bodyPr>
          <a:lstStyle/>
          <a:p>
            <a:r>
              <a:rPr lang="en-US" sz="4200" b="1" dirty="0" smtClean="0"/>
              <a:t>Review</a:t>
            </a:r>
            <a:endParaRPr lang="en-US" sz="4200" b="1" dirty="0"/>
          </a:p>
        </p:txBody>
      </p:sp>
      <p:sp>
        <p:nvSpPr>
          <p:cNvPr id="20488" name="AutoShape 8" descr="http://mothersgarden.org/wp-content/uploads/2010/08/spot-the-honey-bee-on-the-giant-sunflower.jpg"/>
          <p:cNvSpPr>
            <a:spLocks noChangeAspect="1" noChangeArrowheads="1"/>
          </p:cNvSpPr>
          <p:nvPr/>
        </p:nvSpPr>
        <p:spPr bwMode="auto">
          <a:xfrm>
            <a:off x="155575" y="-2536825"/>
            <a:ext cx="4638675" cy="528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64871" y="1066800"/>
            <a:ext cx="6931025" cy="2800767"/>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What stage of growth is this plant in?</a:t>
            </a:r>
          </a:p>
          <a:p>
            <a:pPr algn="ctr"/>
            <a:endParaRPr lang="en-US" sz="1600" b="1" dirty="0" smtClean="0">
              <a:solidFill>
                <a:srgbClr val="FF0000"/>
              </a:solidFill>
              <a:effectLst>
                <a:outerShdw blurRad="38100" dist="38100" dir="2700000" algn="tl">
                  <a:srgbClr val="000000">
                    <a:alpha val="43137"/>
                  </a:srgbClr>
                </a:outerShdw>
              </a:effectLst>
            </a:endParaRPr>
          </a:p>
          <a:p>
            <a:pPr marL="742950" indent="-742950" algn="ctr">
              <a:buFont typeface="+mj-lt"/>
              <a:buAutoNum type="alphaUcPeriod"/>
            </a:pPr>
            <a:r>
              <a:rPr lang="en-US" sz="4000" b="1" dirty="0" smtClean="0">
                <a:solidFill>
                  <a:srgbClr val="FF0000"/>
                </a:solidFill>
                <a:effectLst>
                  <a:outerShdw blurRad="38100" dist="38100" dir="2700000" algn="tl">
                    <a:srgbClr val="000000">
                      <a:alpha val="43137"/>
                    </a:srgbClr>
                  </a:outerShdw>
                </a:effectLst>
              </a:rPr>
              <a:t>Reproductive</a:t>
            </a:r>
          </a:p>
          <a:p>
            <a:pPr marL="742950" indent="-742950" algn="ctr">
              <a:buFont typeface="+mj-lt"/>
              <a:buAutoNum type="alphaUcPeriod"/>
            </a:pPr>
            <a:r>
              <a:rPr lang="en-US" sz="4000" b="1" dirty="0" smtClean="0">
                <a:solidFill>
                  <a:srgbClr val="FF0000"/>
                </a:solidFill>
                <a:effectLst>
                  <a:outerShdw blurRad="38100" dist="38100" dir="2700000" algn="tl">
                    <a:srgbClr val="000000">
                      <a:alpha val="43137"/>
                    </a:srgbClr>
                  </a:outerShdw>
                </a:effectLst>
              </a:rPr>
              <a:t>Vegetative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868" y="3867567"/>
            <a:ext cx="3811732" cy="2858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75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Wickenden Cafe NDP"/>
        <a:ea typeface=""/>
        <a:cs typeface=""/>
      </a:majorFont>
      <a:minorFont>
        <a:latin typeface="Bel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2457</TotalTime>
  <Words>3695</Words>
  <Application>Microsoft Office PowerPoint</Application>
  <PresentationFormat>On-screen Show (4:3)</PresentationFormat>
  <Paragraphs>617</Paragraphs>
  <Slides>90</Slides>
  <Notes>43</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Plant Propagation</vt:lpstr>
      <vt:lpstr>When &amp; Why do you need to reproduce or “propagate” plants?</vt:lpstr>
      <vt:lpstr>Sexual  Plant Propagation</vt:lpstr>
      <vt:lpstr>Sexual Plant Propagation</vt:lpstr>
      <vt:lpstr>Sexual Plant Propagation</vt:lpstr>
      <vt:lpstr>Sexual Plant Propagation</vt:lpstr>
      <vt:lpstr>Sexual Plant Propagation</vt:lpstr>
      <vt:lpstr>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Methods of Sexual Plant Propagation</vt:lpstr>
      <vt:lpstr>Seed Germination</vt:lpstr>
      <vt:lpstr>Seed Germination</vt:lpstr>
      <vt:lpstr>Plant Fertilization</vt:lpstr>
      <vt:lpstr>Plant Fertilization</vt:lpstr>
      <vt:lpstr>Seed Viability</vt:lpstr>
      <vt:lpstr>Pollination</vt:lpstr>
      <vt:lpstr>Pollination</vt:lpstr>
      <vt:lpstr>Pollination</vt:lpstr>
      <vt:lpstr>Asexual  Plant Propagation</vt:lpstr>
      <vt:lpstr>Asexual Plant Propagation</vt:lpstr>
      <vt:lpstr>Asexual Plant Propagation</vt:lpstr>
      <vt:lpstr>Asexual Plant Propagation</vt:lpstr>
      <vt:lpstr>Asexual Plant Propagation</vt:lpstr>
      <vt:lpstr>Asexual Plant Propagation</vt:lpstr>
      <vt:lpstr>Asexual Plant Propagation</vt:lpstr>
      <vt:lpstr>Asexual Plant Propagation</vt:lpstr>
      <vt:lpstr>Asexual Plant Propagation</vt:lpstr>
      <vt:lpstr>Asexual Plant Propagation</vt:lpstr>
      <vt:lpstr>Optimal Conditions</vt:lpstr>
      <vt:lpstr>Optimal Conditions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take cuttings…</vt:lpstr>
      <vt:lpstr>How to Separate Plants</vt:lpstr>
      <vt:lpstr>How to Separate Plants</vt:lpstr>
      <vt:lpstr>How to Separate Plants</vt:lpstr>
      <vt:lpstr>Steps</vt:lpstr>
      <vt:lpstr>Steps</vt:lpstr>
      <vt:lpstr>Steps</vt:lpstr>
      <vt:lpstr>Steps</vt:lpstr>
      <vt:lpstr>Steps</vt:lpstr>
      <vt:lpstr>Steps</vt:lpstr>
      <vt:lpstr>Steps</vt:lpstr>
      <vt:lpstr>Steps</vt:lpstr>
      <vt:lpstr>PowerPoint Presentation</vt:lpstr>
      <vt:lpstr>PowerPoint Presentation</vt:lpstr>
      <vt:lpstr>Grafting</vt:lpstr>
      <vt:lpstr>Grafting</vt:lpstr>
      <vt:lpstr>Grafting</vt:lpstr>
      <vt:lpstr>Grafting</vt:lpstr>
      <vt:lpstr>Grafting</vt:lpstr>
      <vt:lpstr>Grafting</vt:lpstr>
      <vt:lpstr>PowerPoint Presentation</vt:lpstr>
      <vt:lpstr>GENETIC ENGINEERING </vt:lpstr>
      <vt:lpstr>COMMERCIAL APPLICATION OF GENETIC ENGINEERING</vt:lpstr>
      <vt:lpstr>COMMERCIAL APPLICATION OF GENETIC ENGINEERING</vt:lpstr>
      <vt:lpstr>COMMERCIAL APPLICATION OF GENETIC ENGINEERING</vt:lpstr>
      <vt:lpstr>COMMERCIAL APPLICATION OF GENETIC ENGINEERING</vt:lpstr>
      <vt:lpstr>COMMERCIAL APPLICATION OF GENETIC ENGINEERING</vt:lpstr>
      <vt:lpstr>COMMERCIAL APPLICATION OF GENETIC ENGINEERING</vt:lpstr>
      <vt:lpstr>COMMERCIAL APPLICATION OF GENETIC ENGINEERING</vt:lpstr>
      <vt:lpstr>COMMERCIAL APPLICATION OF GENETIC ENGINEERING</vt:lpstr>
      <vt:lpstr>PowerPoint Presentation</vt:lpstr>
      <vt:lpstr>Review</vt:lpstr>
      <vt:lpstr>Review</vt:lpstr>
      <vt:lpstr>Review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128</cp:revision>
  <dcterms:created xsi:type="dcterms:W3CDTF">2012-02-27T16:11:35Z</dcterms:created>
  <dcterms:modified xsi:type="dcterms:W3CDTF">2012-05-25T19:33:14Z</dcterms:modified>
</cp:coreProperties>
</file>