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65" r:id="rId3"/>
    <p:sldId id="266" r:id="rId4"/>
    <p:sldId id="256" r:id="rId5"/>
    <p:sldId id="267" r:id="rId6"/>
    <p:sldId id="258" r:id="rId7"/>
    <p:sldId id="268" r:id="rId8"/>
    <p:sldId id="259" r:id="rId9"/>
    <p:sldId id="270" r:id="rId10"/>
    <p:sldId id="261" r:id="rId11"/>
    <p:sldId id="271" r:id="rId12"/>
    <p:sldId id="262" r:id="rId13"/>
    <p:sldId id="272" r:id="rId14"/>
    <p:sldId id="263" r:id="rId15"/>
    <p:sldId id="273" r:id="rId16"/>
    <p:sldId id="26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FB339-01CF-5A46-B3AF-E2DFEAB75699}" type="datetimeFigureOut">
              <a:rPr lang="en-US" smtClean="0"/>
              <a:t>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C77E9-99B1-9E4A-8DF3-BDD67E1D12E2}" type="slidenum">
              <a:rPr lang="en-US" smtClean="0"/>
              <a:t>‹#›</a:t>
            </a:fld>
            <a:endParaRPr lang="en-US"/>
          </a:p>
        </p:txBody>
      </p:sp>
    </p:spTree>
    <p:extLst>
      <p:ext uri="{BB962C8B-B14F-4D97-AF65-F5344CB8AC3E}">
        <p14:creationId xmlns:p14="http://schemas.microsoft.com/office/powerpoint/2010/main" val="42146706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1</a:t>
            </a:fld>
            <a:endParaRPr lang="en-US"/>
          </a:p>
        </p:txBody>
      </p:sp>
    </p:spTree>
    <p:extLst>
      <p:ext uri="{BB962C8B-B14F-4D97-AF65-F5344CB8AC3E}">
        <p14:creationId xmlns:p14="http://schemas.microsoft.com/office/powerpoint/2010/main" val="2826018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www.midwestdairy.com</a:t>
            </a:r>
            <a:r>
              <a:rPr lang="en-US" dirty="0" smtClean="0"/>
              <a:t>/0p17i283/</a:t>
            </a:r>
            <a:r>
              <a:rPr lang="en-US" dirty="0" err="1" smtClean="0"/>
              <a:t>dairydelivers</a:t>
            </a:r>
            <a:r>
              <a:rPr lang="en-US" dirty="0" smtClean="0"/>
              <a:t>-food-for-thought/</a:t>
            </a:r>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10</a:t>
            </a:fld>
            <a:endParaRPr lang="en-US"/>
          </a:p>
        </p:txBody>
      </p:sp>
    </p:spTree>
    <p:extLst>
      <p:ext uri="{BB962C8B-B14F-4D97-AF65-F5344CB8AC3E}">
        <p14:creationId xmlns:p14="http://schemas.microsoft.com/office/powerpoint/2010/main" val="110420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11</a:t>
            </a:fld>
            <a:endParaRPr lang="en-US"/>
          </a:p>
        </p:txBody>
      </p:sp>
    </p:spTree>
    <p:extLst>
      <p:ext uri="{BB962C8B-B14F-4D97-AF65-F5344CB8AC3E}">
        <p14:creationId xmlns:p14="http://schemas.microsoft.com/office/powerpoint/2010/main" val="2826018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www.midwestdairy.com</a:t>
            </a:r>
            <a:r>
              <a:rPr lang="en-US" dirty="0" smtClean="0"/>
              <a:t>/0p17i283/</a:t>
            </a:r>
            <a:r>
              <a:rPr lang="en-US" dirty="0" err="1" smtClean="0"/>
              <a:t>dairydelivers</a:t>
            </a:r>
            <a:r>
              <a:rPr lang="en-US" dirty="0" smtClean="0"/>
              <a:t>-food-for-thought/</a:t>
            </a:r>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12</a:t>
            </a:fld>
            <a:endParaRPr lang="en-US"/>
          </a:p>
        </p:txBody>
      </p:sp>
    </p:spTree>
    <p:extLst>
      <p:ext uri="{BB962C8B-B14F-4D97-AF65-F5344CB8AC3E}">
        <p14:creationId xmlns:p14="http://schemas.microsoft.com/office/powerpoint/2010/main" val="700038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13</a:t>
            </a:fld>
            <a:endParaRPr lang="en-US"/>
          </a:p>
        </p:txBody>
      </p:sp>
    </p:spTree>
    <p:extLst>
      <p:ext uri="{BB962C8B-B14F-4D97-AF65-F5344CB8AC3E}">
        <p14:creationId xmlns:p14="http://schemas.microsoft.com/office/powerpoint/2010/main" val="2826018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Source:http</a:t>
            </a:r>
            <a:r>
              <a:rPr lang="en-US" dirty="0" smtClean="0"/>
              <a:t>://</a:t>
            </a:r>
            <a:r>
              <a:rPr lang="en-US" dirty="0" err="1" smtClean="0"/>
              <a:t>healthyeating.sfgate.com</a:t>
            </a:r>
            <a:r>
              <a:rPr lang="en-US" dirty="0" smtClean="0"/>
              <a:t>/benefit-drinking-chocolate-milk-athletes-6965.htmlhttp://</a:t>
            </a:r>
            <a:r>
              <a:rPr lang="en-US" dirty="0" err="1" smtClean="0"/>
              <a:t>www.google.com</a:t>
            </a:r>
            <a:r>
              <a:rPr lang="en-US" dirty="0" smtClean="0"/>
              <a:t>/</a:t>
            </a:r>
            <a:r>
              <a:rPr lang="en-US" dirty="0" err="1" smtClean="0"/>
              <a:t>url?sa</a:t>
            </a:r>
            <a:r>
              <a:rPr lang="en-US" dirty="0" smtClean="0"/>
              <a:t>=</a:t>
            </a:r>
            <a:r>
              <a:rPr lang="en-US" dirty="0" err="1" smtClean="0"/>
              <a:t>i&amp;rct</a:t>
            </a:r>
            <a:r>
              <a:rPr lang="en-US" dirty="0" smtClean="0"/>
              <a:t>=</a:t>
            </a:r>
            <a:r>
              <a:rPr lang="en-US" dirty="0" err="1" smtClean="0"/>
              <a:t>j&amp;q</a:t>
            </a:r>
            <a:r>
              <a:rPr lang="en-US" dirty="0" smtClean="0"/>
              <a:t>=</a:t>
            </a:r>
            <a:r>
              <a:rPr lang="en-US" dirty="0" err="1" smtClean="0"/>
              <a:t>chocolate+milk&amp;source</a:t>
            </a:r>
            <a:r>
              <a:rPr lang="en-US" dirty="0" smtClean="0"/>
              <a:t>=</a:t>
            </a:r>
            <a:r>
              <a:rPr lang="en-US" dirty="0" err="1" smtClean="0"/>
              <a:t>images&amp;cd</a:t>
            </a:r>
            <a:r>
              <a:rPr lang="en-US" dirty="0" smtClean="0"/>
              <a:t>=&amp;cad=</a:t>
            </a:r>
            <a:r>
              <a:rPr lang="en-US" dirty="0" err="1" smtClean="0"/>
              <a:t>rja&amp;docid</a:t>
            </a:r>
            <a:r>
              <a:rPr lang="en-US" dirty="0" smtClean="0"/>
              <a:t>=kTW7fcRfHzPwJM&amp;tbnid=CY4VECWP-lLCQM:&amp;</a:t>
            </a:r>
            <a:r>
              <a:rPr lang="en-US" dirty="0" err="1" smtClean="0"/>
              <a:t>ved</a:t>
            </a:r>
            <a:r>
              <a:rPr lang="en-US" dirty="0" smtClean="0"/>
              <a:t>=&amp;</a:t>
            </a:r>
            <a:r>
              <a:rPr lang="en-US" dirty="0" err="1" smtClean="0"/>
              <a:t>url</a:t>
            </a:r>
            <a:r>
              <a:rPr lang="en-US" dirty="0" smtClean="0"/>
              <a:t>=http%3A%2F%2Frunning.competitor.com%2F2012%2F06%2Fnutrition%2Fboost-post-race-recovery-with-chocolate-milk_53500&amp;ei=VknIUquEGJbioASB8oLgAQ&amp;bvm=bv.58187178,d.cGU&amp;psig=AFQjCNEJURBEU78HJzTTW1se02efWil11w&amp;ust=1388944086868296</a:t>
            </a:r>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14</a:t>
            </a:fld>
            <a:endParaRPr lang="en-US"/>
          </a:p>
        </p:txBody>
      </p:sp>
    </p:spTree>
    <p:extLst>
      <p:ext uri="{BB962C8B-B14F-4D97-AF65-F5344CB8AC3E}">
        <p14:creationId xmlns:p14="http://schemas.microsoft.com/office/powerpoint/2010/main" val="700038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15</a:t>
            </a:fld>
            <a:endParaRPr lang="en-US"/>
          </a:p>
        </p:txBody>
      </p:sp>
    </p:spTree>
    <p:extLst>
      <p:ext uri="{BB962C8B-B14F-4D97-AF65-F5344CB8AC3E}">
        <p14:creationId xmlns:p14="http://schemas.microsoft.com/office/powerpoint/2010/main" val="2826018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www.healthyeating.org</a:t>
            </a:r>
            <a:r>
              <a:rPr lang="en-US" dirty="0" smtClean="0"/>
              <a:t>/Milk-Dairy/Health-Benefits-of-Milk/Article-Viewer/Article/43/Dairy-Can-It-Trim-Your-</a:t>
            </a:r>
            <a:r>
              <a:rPr lang="en-US" dirty="0" err="1" smtClean="0"/>
              <a:t>Waistline.aspx</a:t>
            </a:r>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16</a:t>
            </a:fld>
            <a:endParaRPr lang="en-US"/>
          </a:p>
        </p:txBody>
      </p:sp>
    </p:spTree>
    <p:extLst>
      <p:ext uri="{BB962C8B-B14F-4D97-AF65-F5344CB8AC3E}">
        <p14:creationId xmlns:p14="http://schemas.microsoft.com/office/powerpoint/2010/main" val="358127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a:t>
            </a:r>
            <a:r>
              <a:rPr lang="en-US" baseline="0" dirty="0" err="1" smtClean="0"/>
              <a:t>www.dairymakessense.com</a:t>
            </a:r>
            <a:r>
              <a:rPr lang="en-US" baseline="0" dirty="0" smtClean="0"/>
              <a:t>/nutrition/milk/</a:t>
            </a:r>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2</a:t>
            </a:fld>
            <a:endParaRPr lang="en-US"/>
          </a:p>
        </p:txBody>
      </p:sp>
    </p:spTree>
    <p:extLst>
      <p:ext uri="{BB962C8B-B14F-4D97-AF65-F5344CB8AC3E}">
        <p14:creationId xmlns:p14="http://schemas.microsoft.com/office/powerpoint/2010/main" val="282601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3</a:t>
            </a:fld>
            <a:endParaRPr lang="en-US"/>
          </a:p>
        </p:txBody>
      </p:sp>
    </p:spTree>
    <p:extLst>
      <p:ext uri="{BB962C8B-B14F-4D97-AF65-F5344CB8AC3E}">
        <p14:creationId xmlns:p14="http://schemas.microsoft.com/office/powerpoint/2010/main" val="282601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www.dairymakessense.com</a:t>
            </a:r>
            <a:r>
              <a:rPr lang="en-US" dirty="0" smtClean="0"/>
              <a:t>/nutrition/yogurt/</a:t>
            </a:r>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4</a:t>
            </a:fld>
            <a:endParaRPr lang="en-US"/>
          </a:p>
        </p:txBody>
      </p:sp>
    </p:spTree>
    <p:extLst>
      <p:ext uri="{BB962C8B-B14F-4D97-AF65-F5344CB8AC3E}">
        <p14:creationId xmlns:p14="http://schemas.microsoft.com/office/powerpoint/2010/main" val="337531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5</a:t>
            </a:fld>
            <a:endParaRPr lang="en-US"/>
          </a:p>
        </p:txBody>
      </p:sp>
    </p:spTree>
    <p:extLst>
      <p:ext uri="{BB962C8B-B14F-4D97-AF65-F5344CB8AC3E}">
        <p14:creationId xmlns:p14="http://schemas.microsoft.com/office/powerpoint/2010/main" val="2826018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6</a:t>
            </a:fld>
            <a:endParaRPr lang="en-US"/>
          </a:p>
        </p:txBody>
      </p:sp>
    </p:spTree>
    <p:extLst>
      <p:ext uri="{BB962C8B-B14F-4D97-AF65-F5344CB8AC3E}">
        <p14:creationId xmlns:p14="http://schemas.microsoft.com/office/powerpoint/2010/main" val="11577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7</a:t>
            </a:fld>
            <a:endParaRPr lang="en-US"/>
          </a:p>
        </p:txBody>
      </p:sp>
    </p:spTree>
    <p:extLst>
      <p:ext uri="{BB962C8B-B14F-4D97-AF65-F5344CB8AC3E}">
        <p14:creationId xmlns:p14="http://schemas.microsoft.com/office/powerpoint/2010/main" val="282601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a:t>
            </a:r>
            <a:r>
              <a:rPr lang="en-US" baseline="0" dirty="0" err="1" smtClean="0"/>
              <a:t>www.dairymakessense.com</a:t>
            </a:r>
            <a:r>
              <a:rPr lang="en-US" baseline="0" dirty="0" smtClean="0"/>
              <a:t>/nutrition/9-essential-nutrients/</a:t>
            </a:r>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8</a:t>
            </a:fld>
            <a:endParaRPr lang="en-US"/>
          </a:p>
        </p:txBody>
      </p:sp>
    </p:spTree>
    <p:extLst>
      <p:ext uri="{BB962C8B-B14F-4D97-AF65-F5344CB8AC3E}">
        <p14:creationId xmlns:p14="http://schemas.microsoft.com/office/powerpoint/2010/main" val="3691025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C77E9-99B1-9E4A-8DF3-BDD67E1D12E2}" type="slidenum">
              <a:rPr lang="en-US" smtClean="0"/>
              <a:t>9</a:t>
            </a:fld>
            <a:endParaRPr lang="en-US"/>
          </a:p>
        </p:txBody>
      </p:sp>
    </p:spTree>
    <p:extLst>
      <p:ext uri="{BB962C8B-B14F-4D97-AF65-F5344CB8AC3E}">
        <p14:creationId xmlns:p14="http://schemas.microsoft.com/office/powerpoint/2010/main" val="282601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99A1AA-C826-B44D-A214-F6ADAB3C054A}" type="datetimeFigureOut">
              <a:rPr lang="en-US" smtClean="0"/>
              <a:t>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215859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9A1AA-C826-B44D-A214-F6ADAB3C054A}" type="datetimeFigureOut">
              <a:rPr lang="en-US" smtClean="0"/>
              <a:t>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313575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9A1AA-C826-B44D-A214-F6ADAB3C054A}" type="datetimeFigureOut">
              <a:rPr lang="en-US" smtClean="0"/>
              <a:t>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280339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9A1AA-C826-B44D-A214-F6ADAB3C054A}" type="datetimeFigureOut">
              <a:rPr lang="en-US" smtClean="0"/>
              <a:t>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262973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99A1AA-C826-B44D-A214-F6ADAB3C054A}" type="datetimeFigureOut">
              <a:rPr lang="en-US" smtClean="0"/>
              <a:t>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73517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99A1AA-C826-B44D-A214-F6ADAB3C054A}" type="datetimeFigureOut">
              <a:rPr lang="en-US" smtClean="0"/>
              <a:t>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17728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99A1AA-C826-B44D-A214-F6ADAB3C054A}" type="datetimeFigureOut">
              <a:rPr lang="en-US" smtClean="0"/>
              <a:t>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11676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99A1AA-C826-B44D-A214-F6ADAB3C054A}" type="datetimeFigureOut">
              <a:rPr lang="en-US" smtClean="0"/>
              <a:t>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190313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9A1AA-C826-B44D-A214-F6ADAB3C054A}" type="datetimeFigureOut">
              <a:rPr lang="en-US" smtClean="0"/>
              <a:t>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155517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9A1AA-C826-B44D-A214-F6ADAB3C054A}" type="datetimeFigureOut">
              <a:rPr lang="en-US" smtClean="0"/>
              <a:t>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11717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9A1AA-C826-B44D-A214-F6ADAB3C054A}" type="datetimeFigureOut">
              <a:rPr lang="en-US" smtClean="0"/>
              <a:t>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6138679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9A1AA-C826-B44D-A214-F6ADAB3C054A}" type="datetimeFigureOut">
              <a:rPr lang="en-US" smtClean="0"/>
              <a:t>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646AA-ECB1-1740-B65D-14270289A5C0}" type="slidenum">
              <a:rPr lang="en-US" smtClean="0"/>
              <a:t>‹#›</a:t>
            </a:fld>
            <a:endParaRPr lang="en-US"/>
          </a:p>
        </p:txBody>
      </p:sp>
    </p:spTree>
    <p:extLst>
      <p:ext uri="{BB962C8B-B14F-4D97-AF65-F5344CB8AC3E}">
        <p14:creationId xmlns:p14="http://schemas.microsoft.com/office/powerpoint/2010/main" val="376824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dairymakessense.com/wp-content/uploads/NutritionFacts_yogurt-right.png" TargetMode="External"/><Relationship Id="rId4" Type="http://schemas.openxmlformats.org/officeDocument/2006/relationships/hyperlink" Target="http://www.dairymakessense.com/nutrition/lactose-intolerance" TargetMode="External"/><Relationship Id="rId5" Type="http://schemas.openxmlformats.org/officeDocument/2006/relationships/hyperlink" Target="http://www.midwestdairy.com/0p48b1be89/dairy-makes-sense/" TargetMode="External"/><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dairymakessense.com/wp-content/uploads/NutritionFacts_cheese-right.png"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284" y="2119649"/>
            <a:ext cx="8675077" cy="1938992"/>
          </a:xfrm>
          <a:prstGeom prst="rect">
            <a:avLst/>
          </a:prstGeom>
        </p:spPr>
        <p:txBody>
          <a:bodyPr wrap="square">
            <a:spAutoFit/>
          </a:bodyPr>
          <a:lstStyle/>
          <a:p>
            <a:pPr algn="ctr"/>
            <a:r>
              <a:rPr lang="en-US" sz="6000" dirty="0" smtClean="0">
                <a:solidFill>
                  <a:srgbClr val="0000FF"/>
                </a:solidFill>
                <a:latin typeface="Bernard MT Condensed"/>
                <a:cs typeface="Bernard MT Condensed"/>
              </a:rPr>
              <a:t>How does MILK compare to other drinks?</a:t>
            </a:r>
            <a:endParaRPr lang="en-US" sz="6000" dirty="0">
              <a:solidFill>
                <a:srgbClr val="0000FF"/>
              </a:solidFill>
              <a:latin typeface="Bernard MT Condensed"/>
              <a:cs typeface="Bernard MT Condensed"/>
            </a:endParaRPr>
          </a:p>
        </p:txBody>
      </p:sp>
    </p:spTree>
    <p:extLst>
      <p:ext uri="{BB962C8B-B14F-4D97-AF65-F5344CB8AC3E}">
        <p14:creationId xmlns:p14="http://schemas.microsoft.com/office/powerpoint/2010/main" val="924776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16200000">
            <a:off x="1213253" y="-1056265"/>
            <a:ext cx="6895296" cy="8966199"/>
          </a:xfrm>
          <a:prstGeom prst="rect">
            <a:avLst/>
          </a:prstGeom>
        </p:spPr>
      </p:pic>
    </p:spTree>
    <p:extLst>
      <p:ext uri="{BB962C8B-B14F-4D97-AF65-F5344CB8AC3E}">
        <p14:creationId xmlns:p14="http://schemas.microsoft.com/office/powerpoint/2010/main" val="52851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284" y="1103649"/>
            <a:ext cx="8675077" cy="4247317"/>
          </a:xfrm>
          <a:prstGeom prst="rect">
            <a:avLst/>
          </a:prstGeom>
        </p:spPr>
        <p:txBody>
          <a:bodyPr wrap="square">
            <a:spAutoFit/>
          </a:bodyPr>
          <a:lstStyle/>
          <a:p>
            <a:pPr algn="ctr"/>
            <a:r>
              <a:rPr lang="en-US" sz="5400" dirty="0" smtClean="0">
                <a:solidFill>
                  <a:srgbClr val="0000FF"/>
                </a:solidFill>
                <a:latin typeface="Bernard MT Condensed"/>
                <a:cs typeface="Bernard MT Condensed"/>
              </a:rPr>
              <a:t>How much calcium do YOU need?</a:t>
            </a:r>
          </a:p>
          <a:p>
            <a:pPr algn="ctr"/>
            <a:endParaRPr lang="en-US" sz="5400" dirty="0">
              <a:solidFill>
                <a:srgbClr val="0000FF"/>
              </a:solidFill>
              <a:latin typeface="Bernard MT Condensed"/>
              <a:cs typeface="Bernard MT Condensed"/>
            </a:endParaRPr>
          </a:p>
          <a:p>
            <a:pPr algn="ctr"/>
            <a:r>
              <a:rPr lang="en-US" sz="5400" dirty="0" smtClean="0">
                <a:solidFill>
                  <a:srgbClr val="0000FF"/>
                </a:solidFill>
                <a:latin typeface="Bernard MT Condensed"/>
                <a:cs typeface="Bernard MT Condensed"/>
              </a:rPr>
              <a:t>How many servings of dairy should you consume daily?</a:t>
            </a:r>
            <a:endParaRPr lang="en-US" sz="5400" dirty="0">
              <a:solidFill>
                <a:srgbClr val="0000FF"/>
              </a:solidFill>
              <a:latin typeface="Bernard MT Condensed"/>
              <a:cs typeface="Bernard MT Condensed"/>
            </a:endParaRPr>
          </a:p>
        </p:txBody>
      </p:sp>
    </p:spTree>
    <p:extLst>
      <p:ext uri="{BB962C8B-B14F-4D97-AF65-F5344CB8AC3E}">
        <p14:creationId xmlns:p14="http://schemas.microsoft.com/office/powerpoint/2010/main" val="104013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16200000">
            <a:off x="1203819" y="-1027463"/>
            <a:ext cx="6785718" cy="8942243"/>
          </a:xfrm>
          <a:prstGeom prst="rect">
            <a:avLst/>
          </a:prstGeom>
        </p:spPr>
      </p:pic>
    </p:spTree>
    <p:extLst>
      <p:ext uri="{BB962C8B-B14F-4D97-AF65-F5344CB8AC3E}">
        <p14:creationId xmlns:p14="http://schemas.microsoft.com/office/powerpoint/2010/main" val="1946742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284" y="2424449"/>
            <a:ext cx="8675077" cy="1754327"/>
          </a:xfrm>
          <a:prstGeom prst="rect">
            <a:avLst/>
          </a:prstGeom>
        </p:spPr>
        <p:txBody>
          <a:bodyPr wrap="square">
            <a:spAutoFit/>
          </a:bodyPr>
          <a:lstStyle/>
          <a:p>
            <a:pPr algn="ctr"/>
            <a:r>
              <a:rPr lang="en-US" sz="5400" dirty="0" smtClean="0">
                <a:solidFill>
                  <a:srgbClr val="0000FF"/>
                </a:solidFill>
                <a:latin typeface="Bernard MT Condensed"/>
                <a:cs typeface="Bernard MT Condensed"/>
              </a:rPr>
              <a:t>Why should athletes consume chocolate milk?</a:t>
            </a:r>
            <a:endParaRPr lang="en-US" sz="5400" dirty="0">
              <a:solidFill>
                <a:srgbClr val="0000FF"/>
              </a:solidFill>
              <a:latin typeface="Bernard MT Condensed"/>
              <a:cs typeface="Bernard MT Condensed"/>
            </a:endParaRPr>
          </a:p>
        </p:txBody>
      </p:sp>
    </p:spTree>
    <p:extLst>
      <p:ext uri="{BB962C8B-B14F-4D97-AF65-F5344CB8AC3E}">
        <p14:creationId xmlns:p14="http://schemas.microsoft.com/office/powerpoint/2010/main" val="427930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alphaModFix amt="28000"/>
          </a:blip>
          <a:stretch>
            <a:fillRect/>
          </a:stretch>
        </p:blipFill>
        <p:spPr>
          <a:xfrm>
            <a:off x="406401" y="215900"/>
            <a:ext cx="8458200" cy="6652893"/>
          </a:xfrm>
          <a:prstGeom prst="rect">
            <a:avLst/>
          </a:prstGeom>
        </p:spPr>
      </p:pic>
      <p:sp>
        <p:nvSpPr>
          <p:cNvPr id="3" name="Rectangle 2"/>
          <p:cNvSpPr/>
          <p:nvPr/>
        </p:nvSpPr>
        <p:spPr>
          <a:xfrm>
            <a:off x="406400" y="319038"/>
            <a:ext cx="8458200" cy="1508105"/>
          </a:xfrm>
          <a:prstGeom prst="rect">
            <a:avLst/>
          </a:prstGeom>
        </p:spPr>
        <p:txBody>
          <a:bodyPr wrap="square">
            <a:spAutoFit/>
          </a:bodyPr>
          <a:lstStyle/>
          <a:p>
            <a:pPr algn="ctr"/>
            <a:r>
              <a:rPr lang="en-US" sz="2800" dirty="0" smtClean="0">
                <a:solidFill>
                  <a:srgbClr val="0000FF"/>
                </a:solidFill>
                <a:latin typeface="Bernard MT Condensed"/>
                <a:cs typeface="Bernard MT Condensed"/>
              </a:rPr>
              <a:t>Why Chocolate Milk for Athletes?</a:t>
            </a:r>
          </a:p>
          <a:p>
            <a:pPr algn="ctr"/>
            <a:r>
              <a:rPr lang="en-US" sz="1600" dirty="0" smtClean="0">
                <a:latin typeface="Times"/>
                <a:cs typeface="Times"/>
              </a:rPr>
              <a:t>After </a:t>
            </a:r>
            <a:r>
              <a:rPr lang="en-US" sz="1600" dirty="0">
                <a:latin typeface="Times"/>
                <a:cs typeface="Times"/>
              </a:rPr>
              <a:t>a long race, many runners are picking up a bottle of chocolate milk instead of a bottle of water or sports drink. Turns out, chocolate milk doesn’t just quench your thirst; it may also help improve the body's recovery after those miles on the road. It also could help athletes across the sports spectrum get the most from their workouts.</a:t>
            </a:r>
          </a:p>
        </p:txBody>
      </p:sp>
      <p:sp>
        <p:nvSpPr>
          <p:cNvPr id="4" name="Rectangle 3"/>
          <p:cNvSpPr/>
          <p:nvPr/>
        </p:nvSpPr>
        <p:spPr>
          <a:xfrm>
            <a:off x="4610100" y="4055765"/>
            <a:ext cx="4064000" cy="2739212"/>
          </a:xfrm>
          <a:prstGeom prst="rect">
            <a:avLst/>
          </a:prstGeom>
        </p:spPr>
        <p:txBody>
          <a:bodyPr wrap="square">
            <a:spAutoFit/>
          </a:bodyPr>
          <a:lstStyle/>
          <a:p>
            <a:r>
              <a:rPr lang="en-US" dirty="0" smtClean="0">
                <a:solidFill>
                  <a:srgbClr val="0000FF"/>
                </a:solidFill>
                <a:latin typeface="Bernard MT Condensed"/>
                <a:cs typeface="Bernard MT Condensed"/>
              </a:rPr>
              <a:t>Rehydration</a:t>
            </a:r>
          </a:p>
          <a:p>
            <a:r>
              <a:rPr lang="en-US" sz="1400" dirty="0" smtClean="0">
                <a:latin typeface="Times"/>
                <a:cs typeface="Times"/>
              </a:rPr>
              <a:t>When </a:t>
            </a:r>
            <a:r>
              <a:rPr lang="en-US" sz="1400" dirty="0">
                <a:latin typeface="Times"/>
                <a:cs typeface="Times"/>
              </a:rPr>
              <a:t>you complete any endurance exercise – whether it’s an intense workout at the gym or a long run – you need to rehydrate your body with essential nutrients lost through sweat. Chocolate milk may be a better choice than a sports drink or water. Milk has a good supply of electrolytes such as sodium, potassium and other minerals – all of which you lose through sweat. Milk also empties more slowly from the stomach, which means its nutrients gets absorbed much slower, says Brian D. Roy in the “Journal of the International Society of Sports Nutrition.”</a:t>
            </a:r>
          </a:p>
        </p:txBody>
      </p:sp>
      <p:sp>
        <p:nvSpPr>
          <p:cNvPr id="5" name="Rectangle 4"/>
          <p:cNvSpPr/>
          <p:nvPr/>
        </p:nvSpPr>
        <p:spPr>
          <a:xfrm>
            <a:off x="4572000" y="1760141"/>
            <a:ext cx="4572000" cy="2308324"/>
          </a:xfrm>
          <a:prstGeom prst="rect">
            <a:avLst/>
          </a:prstGeom>
        </p:spPr>
        <p:txBody>
          <a:bodyPr>
            <a:spAutoFit/>
          </a:bodyPr>
          <a:lstStyle/>
          <a:p>
            <a:r>
              <a:rPr lang="en-US" dirty="0" smtClean="0">
                <a:solidFill>
                  <a:srgbClr val="0000FF"/>
                </a:solidFill>
                <a:latin typeface="Bernard MT Condensed"/>
                <a:cs typeface="Bernard MT Condensed"/>
              </a:rPr>
              <a:t>Recovery</a:t>
            </a:r>
          </a:p>
          <a:p>
            <a:r>
              <a:rPr lang="en-US" sz="1400" dirty="0" smtClean="0">
                <a:latin typeface="Times"/>
                <a:cs typeface="Times"/>
              </a:rPr>
              <a:t>After </a:t>
            </a:r>
            <a:r>
              <a:rPr lang="en-US" sz="1400" dirty="0">
                <a:latin typeface="Times"/>
                <a:cs typeface="Times"/>
              </a:rPr>
              <a:t>a workout, you need to consume some protein alongside carbohydrates to help repair any </a:t>
            </a:r>
            <a:r>
              <a:rPr lang="en-US" sz="1400" dirty="0" err="1">
                <a:latin typeface="Times"/>
                <a:cs typeface="Times"/>
              </a:rPr>
              <a:t>microtears</a:t>
            </a:r>
            <a:r>
              <a:rPr lang="en-US" sz="1400" dirty="0">
                <a:latin typeface="Times"/>
                <a:cs typeface="Times"/>
              </a:rPr>
              <a:t> that occur in muscles during the workout and restore energy. Chocolate milk is a good source of both. The naturally occurring mix of protein and carbs offers many benefits for athletes, says Dr. John Ivy, lead researcher on the studies and chair of The University of Texas at Austin College of Education’s Department of Kinesiology and Health Education.</a:t>
            </a:r>
          </a:p>
        </p:txBody>
      </p:sp>
      <p:sp>
        <p:nvSpPr>
          <p:cNvPr id="6" name="Rectangle 5"/>
          <p:cNvSpPr/>
          <p:nvPr/>
        </p:nvSpPr>
        <p:spPr>
          <a:xfrm>
            <a:off x="203200" y="1760141"/>
            <a:ext cx="4292600" cy="1877437"/>
          </a:xfrm>
          <a:prstGeom prst="rect">
            <a:avLst/>
          </a:prstGeom>
        </p:spPr>
        <p:txBody>
          <a:bodyPr wrap="square">
            <a:spAutoFit/>
          </a:bodyPr>
          <a:lstStyle/>
          <a:p>
            <a:r>
              <a:rPr lang="en-US" dirty="0" smtClean="0">
                <a:solidFill>
                  <a:srgbClr val="0000FF"/>
                </a:solidFill>
                <a:latin typeface="Bernard MT Condensed"/>
                <a:cs typeface="Bernard MT Condensed"/>
              </a:rPr>
              <a:t>Building Muscle</a:t>
            </a:r>
          </a:p>
          <a:p>
            <a:r>
              <a:rPr lang="en-US" sz="1400" dirty="0" smtClean="0">
                <a:latin typeface="Times"/>
                <a:cs typeface="Times"/>
              </a:rPr>
              <a:t>Milk </a:t>
            </a:r>
            <a:r>
              <a:rPr lang="en-US" sz="1400" dirty="0">
                <a:latin typeface="Times"/>
                <a:cs typeface="Times"/>
              </a:rPr>
              <a:t>does more than just help muscles recover. Ivy found that you can build more muscle and lose fat during training if you drink chocolate milk after a workout. His research found that people who drank low-fat chocolate milk after a workout ended up with a three-pound lean muscle advantage over those who had a regular sports drink after about four weeks.</a:t>
            </a:r>
          </a:p>
        </p:txBody>
      </p:sp>
      <p:sp>
        <p:nvSpPr>
          <p:cNvPr id="7" name="Rectangle 6"/>
          <p:cNvSpPr/>
          <p:nvPr/>
        </p:nvSpPr>
        <p:spPr>
          <a:xfrm>
            <a:off x="152400" y="3684756"/>
            <a:ext cx="4343400" cy="3170099"/>
          </a:xfrm>
          <a:prstGeom prst="rect">
            <a:avLst/>
          </a:prstGeom>
        </p:spPr>
        <p:txBody>
          <a:bodyPr wrap="square">
            <a:spAutoFit/>
          </a:bodyPr>
          <a:lstStyle/>
          <a:p>
            <a:r>
              <a:rPr lang="en-US" dirty="0" smtClean="0">
                <a:solidFill>
                  <a:srgbClr val="0000FF"/>
                </a:solidFill>
                <a:latin typeface="Bernard MT Condensed"/>
                <a:cs typeface="Bernard MT Condensed"/>
              </a:rPr>
              <a:t>Improved Performance</a:t>
            </a:r>
          </a:p>
          <a:p>
            <a:r>
              <a:rPr lang="en-US" sz="1300" dirty="0" smtClean="0">
                <a:latin typeface="Times"/>
                <a:cs typeface="Times"/>
              </a:rPr>
              <a:t>Chocolate </a:t>
            </a:r>
            <a:r>
              <a:rPr lang="en-US" sz="1300" dirty="0">
                <a:latin typeface="Times"/>
                <a:cs typeface="Times"/>
              </a:rPr>
              <a:t>milk also has been found in some studies to improve performance of athletes. Ivy’s research at the University of Texas found that cyclists who drank chocolate milk rode faster and had more power than those who drank a sports drink. His research found that milk drinkers had twice the improvement in maximal oxygen uptake than those who consumed a sports drink. That’s important, because your energy supply depends on how much oxygen can be delivered to your muscles as they work. A study in a 2011 issue of “Journal of Strength and Conditioning Research” found that college soccer players who drank chocolate milk between morning and afternoon workouts could perform longer before becoming fatigued compared to players who drank a sports drink.</a:t>
            </a:r>
          </a:p>
        </p:txBody>
      </p:sp>
    </p:spTree>
    <p:extLst>
      <p:ext uri="{BB962C8B-B14F-4D97-AF65-F5344CB8AC3E}">
        <p14:creationId xmlns:p14="http://schemas.microsoft.com/office/powerpoint/2010/main" val="407842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284" y="2424449"/>
            <a:ext cx="8675077" cy="1754327"/>
          </a:xfrm>
          <a:prstGeom prst="rect">
            <a:avLst/>
          </a:prstGeom>
        </p:spPr>
        <p:txBody>
          <a:bodyPr wrap="square">
            <a:spAutoFit/>
          </a:bodyPr>
          <a:lstStyle/>
          <a:p>
            <a:pPr algn="ctr"/>
            <a:r>
              <a:rPr lang="en-US" sz="5400" dirty="0" smtClean="0">
                <a:solidFill>
                  <a:srgbClr val="0000FF"/>
                </a:solidFill>
                <a:latin typeface="Bernard MT Condensed"/>
                <a:cs typeface="Bernard MT Condensed"/>
              </a:rPr>
              <a:t>How can milk &amp; milk products help you lose weight?</a:t>
            </a:r>
            <a:endParaRPr lang="en-US" sz="5400" dirty="0">
              <a:solidFill>
                <a:srgbClr val="0000FF"/>
              </a:solidFill>
              <a:latin typeface="Bernard MT Condensed"/>
              <a:cs typeface="Bernard MT Condensed"/>
            </a:endParaRPr>
          </a:p>
        </p:txBody>
      </p:sp>
    </p:spTree>
    <p:extLst>
      <p:ext uri="{BB962C8B-B14F-4D97-AF65-F5344CB8AC3E}">
        <p14:creationId xmlns:p14="http://schemas.microsoft.com/office/powerpoint/2010/main" val="673259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68000"/>
          </a:blip>
          <a:stretch>
            <a:fillRect/>
          </a:stretch>
        </p:blipFill>
        <p:spPr>
          <a:xfrm>
            <a:off x="2324100" y="727375"/>
            <a:ext cx="4610100" cy="5733956"/>
          </a:xfrm>
          <a:prstGeom prst="rect">
            <a:avLst/>
          </a:prstGeom>
          <a:ln>
            <a:noFill/>
          </a:ln>
          <a:effectLst>
            <a:softEdge rad="112500"/>
          </a:effectLst>
        </p:spPr>
      </p:pic>
      <p:sp>
        <p:nvSpPr>
          <p:cNvPr id="4" name="Rectangle 3"/>
          <p:cNvSpPr/>
          <p:nvPr/>
        </p:nvSpPr>
        <p:spPr>
          <a:xfrm>
            <a:off x="88900" y="122991"/>
            <a:ext cx="8966200" cy="6647975"/>
          </a:xfrm>
          <a:prstGeom prst="rect">
            <a:avLst/>
          </a:prstGeom>
        </p:spPr>
        <p:txBody>
          <a:bodyPr wrap="square">
            <a:spAutoFit/>
          </a:bodyPr>
          <a:lstStyle/>
          <a:p>
            <a:pPr algn="ctr"/>
            <a:r>
              <a:rPr lang="en-US" sz="2400" dirty="0" smtClean="0">
                <a:solidFill>
                  <a:srgbClr val="0000FF"/>
                </a:solidFill>
                <a:latin typeface="Bernard MT Condensed"/>
                <a:cs typeface="Bernard MT Condensed"/>
              </a:rPr>
              <a:t>Can Dairy Help Trim Your Waistline?</a:t>
            </a:r>
          </a:p>
          <a:p>
            <a:endParaRPr lang="en-US" sz="1200" dirty="0" smtClean="0">
              <a:latin typeface="Times"/>
              <a:cs typeface="Times"/>
            </a:endParaRPr>
          </a:p>
          <a:p>
            <a:r>
              <a:rPr lang="en-US" sz="1300" dirty="0" smtClean="0">
                <a:latin typeface="Times"/>
                <a:cs typeface="Times"/>
              </a:rPr>
              <a:t>Everyone </a:t>
            </a:r>
            <a:r>
              <a:rPr lang="en-US" sz="1300" dirty="0">
                <a:latin typeface="Times"/>
                <a:cs typeface="Times"/>
              </a:rPr>
              <a:t>wants to look and feel their best. Many people struggle with their weight and are seeking a "magic bullet" that will help them lose weight quickly. While there are no such foods that guarantee easy weight loss, certain foods </a:t>
            </a:r>
            <a:r>
              <a:rPr lang="en-US" sz="1300" i="1" dirty="0">
                <a:latin typeface="Times"/>
                <a:cs typeface="Times"/>
              </a:rPr>
              <a:t>can </a:t>
            </a:r>
            <a:r>
              <a:rPr lang="en-US" sz="1300" dirty="0">
                <a:latin typeface="Times"/>
                <a:cs typeface="Times"/>
              </a:rPr>
              <a:t>help manage your weight.</a:t>
            </a:r>
          </a:p>
          <a:p>
            <a:r>
              <a:rPr lang="en-US" sz="1300" dirty="0">
                <a:latin typeface="Times"/>
                <a:cs typeface="Times"/>
              </a:rPr>
              <a:t>One area getting a lot of interest in weight control is dairy and calcium intake, with some research suggesting that three servings of milk, cheese or yogurt each day as part of an energy-restricted diet help people lose weight. Such a diet also may help shed body fat, reduce waist circumference and increase lean </a:t>
            </a:r>
            <a:r>
              <a:rPr lang="en-US" sz="1300" dirty="0" smtClean="0">
                <a:latin typeface="Times"/>
                <a:cs typeface="Times"/>
              </a:rPr>
              <a:t>mass.  Many </a:t>
            </a:r>
            <a:r>
              <a:rPr lang="en-US" sz="1300" dirty="0">
                <a:latin typeface="Times"/>
                <a:cs typeface="Times"/>
              </a:rPr>
              <a:t>studies have been done on this link between dairy intake and weight</a:t>
            </a:r>
            <a:r>
              <a:rPr lang="en-US" sz="1300" dirty="0" smtClean="0">
                <a:latin typeface="Times"/>
                <a:cs typeface="Times"/>
              </a:rPr>
              <a:t>:</a:t>
            </a:r>
          </a:p>
          <a:p>
            <a:endParaRPr lang="en-US" sz="1300" dirty="0">
              <a:latin typeface="Times"/>
              <a:cs typeface="Times"/>
            </a:endParaRPr>
          </a:p>
          <a:p>
            <a:pPr marL="171450" indent="-171450">
              <a:buFont typeface="Arial"/>
              <a:buChar char="•"/>
            </a:pPr>
            <a:r>
              <a:rPr lang="en-US" sz="1300" dirty="0">
                <a:latin typeface="Times"/>
                <a:cs typeface="Times"/>
              </a:rPr>
              <a:t>A 2004 study concluded that people who consume three servings of dairy each day while on a reduced-calorie diet lose more weight than individuals consuming the same calorie-level, low-dairy diet</a:t>
            </a:r>
            <a:r>
              <a:rPr lang="en-US" sz="1300" dirty="0" smtClean="0">
                <a:latin typeface="Times"/>
                <a:cs typeface="Times"/>
              </a:rPr>
              <a:t>.</a:t>
            </a:r>
            <a:endParaRPr lang="en-US" sz="1300" dirty="0">
              <a:latin typeface="Times"/>
              <a:cs typeface="Times"/>
            </a:endParaRPr>
          </a:p>
          <a:p>
            <a:pPr marL="171450" indent="-171450">
              <a:buFont typeface="Arial"/>
              <a:buChar char="•"/>
            </a:pPr>
            <a:r>
              <a:rPr lang="en-US" sz="1300" dirty="0" smtClean="0">
                <a:latin typeface="Times"/>
                <a:cs typeface="Times"/>
              </a:rPr>
              <a:t>Another </a:t>
            </a:r>
            <a:r>
              <a:rPr lang="en-US" sz="1300" dirty="0">
                <a:latin typeface="Times"/>
                <a:cs typeface="Times"/>
              </a:rPr>
              <a:t>study found that adequate calcium intake--specifically from milk and dairy foods--decreases the risk of overweight people becoming obese or developing metabolic syndrome, type 2 diabetes and cardiovascular disease.4</a:t>
            </a:r>
          </a:p>
          <a:p>
            <a:endParaRPr lang="en-US" sz="1300" dirty="0" smtClean="0">
              <a:latin typeface="Times"/>
              <a:cs typeface="Times"/>
            </a:endParaRPr>
          </a:p>
          <a:p>
            <a:r>
              <a:rPr lang="en-US" sz="1300" dirty="0" smtClean="0">
                <a:latin typeface="Times"/>
                <a:cs typeface="Times"/>
              </a:rPr>
              <a:t>These </a:t>
            </a:r>
            <a:r>
              <a:rPr lang="en-US" sz="1300" dirty="0">
                <a:latin typeface="Times"/>
                <a:cs typeface="Times"/>
              </a:rPr>
              <a:t>results extend to children and adolescents as well</a:t>
            </a:r>
            <a:r>
              <a:rPr lang="en-US" sz="1300" dirty="0" smtClean="0">
                <a:latin typeface="Times"/>
                <a:cs typeface="Times"/>
              </a:rPr>
              <a:t>:</a:t>
            </a:r>
          </a:p>
          <a:p>
            <a:endParaRPr lang="en-US" sz="1300" dirty="0">
              <a:latin typeface="Times"/>
              <a:cs typeface="Times"/>
            </a:endParaRPr>
          </a:p>
          <a:p>
            <a:pPr marL="171450" indent="-171450">
              <a:buFont typeface="Arial"/>
              <a:buChar char="•"/>
            </a:pPr>
            <a:r>
              <a:rPr lang="en-US" sz="1300" dirty="0">
                <a:latin typeface="Times"/>
                <a:cs typeface="Times"/>
              </a:rPr>
              <a:t>A 2008 study analyzing National Health and Nutrition Examination Survey (NHANES) data found that adolescents who ate more dairy food had less body fat and a lower body mass index (BMI) than those who ate less</a:t>
            </a:r>
            <a:r>
              <a:rPr lang="en-US" sz="1300" dirty="0" smtClean="0">
                <a:latin typeface="Times"/>
                <a:cs typeface="Times"/>
              </a:rPr>
              <a:t>.</a:t>
            </a:r>
            <a:endParaRPr lang="en-US" sz="1300" dirty="0">
              <a:latin typeface="Times"/>
              <a:cs typeface="Times"/>
            </a:endParaRPr>
          </a:p>
          <a:p>
            <a:pPr marL="171450" indent="-171450">
              <a:buFont typeface="Arial"/>
              <a:buChar char="•"/>
            </a:pPr>
            <a:r>
              <a:rPr lang="en-US" sz="1300" dirty="0">
                <a:latin typeface="Times"/>
                <a:cs typeface="Times"/>
              </a:rPr>
              <a:t>Adolescent girls whose diets more closely resembled the DASH eating pattern—rich in low-fat dairy products, fruits, vegetables and whole grains—had smaller gains in BMI (body mass index) over 10 years. Their dairy and fruit intakes were most closely linked to lower weight gains</a:t>
            </a:r>
            <a:r>
              <a:rPr lang="en-US" sz="1300" dirty="0" smtClean="0">
                <a:latin typeface="Times"/>
                <a:cs typeface="Times"/>
              </a:rPr>
              <a:t>.</a:t>
            </a:r>
            <a:endParaRPr lang="en-US" sz="1300" dirty="0">
              <a:latin typeface="Times"/>
              <a:cs typeface="Times"/>
            </a:endParaRPr>
          </a:p>
          <a:p>
            <a:endParaRPr lang="en-US" sz="1300" dirty="0" smtClean="0">
              <a:latin typeface="Times"/>
              <a:cs typeface="Times"/>
            </a:endParaRPr>
          </a:p>
          <a:p>
            <a:r>
              <a:rPr lang="en-US" sz="1300" dirty="0" smtClean="0">
                <a:latin typeface="Times"/>
                <a:cs typeface="Times"/>
              </a:rPr>
              <a:t>While </a:t>
            </a:r>
            <a:r>
              <a:rPr lang="en-US" sz="1300" dirty="0">
                <a:latin typeface="Times"/>
                <a:cs typeface="Times"/>
              </a:rPr>
              <a:t>not all studies are consistent,7 the majority of the evidence indicates that consuming adequate calcium from dairy may help with weight loss and improve body composition when dieting. The mechanism of this effect is under investigation</a:t>
            </a:r>
            <a:r>
              <a:rPr lang="en-US" sz="1300" dirty="0" smtClean="0">
                <a:latin typeface="Times"/>
                <a:cs typeface="Times"/>
              </a:rPr>
              <a:t>:</a:t>
            </a:r>
          </a:p>
          <a:p>
            <a:endParaRPr lang="en-US" sz="1300" dirty="0">
              <a:latin typeface="Times"/>
              <a:cs typeface="Times"/>
            </a:endParaRPr>
          </a:p>
          <a:p>
            <a:pPr marL="171450" indent="-171450">
              <a:buFont typeface="Arial"/>
              <a:buChar char="•"/>
            </a:pPr>
            <a:r>
              <a:rPr lang="en-US" sz="1300" dirty="0">
                <a:latin typeface="Times"/>
                <a:cs typeface="Times"/>
              </a:rPr>
              <a:t>Calcium, specifically from dairy products, may help burn fat which could result in less fat being stored.</a:t>
            </a:r>
          </a:p>
          <a:p>
            <a:pPr marL="171450" indent="-171450">
              <a:buFont typeface="Arial"/>
              <a:buChar char="•"/>
            </a:pPr>
            <a:r>
              <a:rPr lang="en-US" sz="1300" dirty="0">
                <a:latin typeface="Times"/>
                <a:cs typeface="Times"/>
              </a:rPr>
              <a:t>Components (such as protein) in dairy products may lead to earlier satiety</a:t>
            </a:r>
            <a:r>
              <a:rPr lang="en-US" sz="1300" dirty="0" smtClean="0">
                <a:latin typeface="Times"/>
                <a:cs typeface="Times"/>
              </a:rPr>
              <a:t>. (Feeling full)</a:t>
            </a:r>
            <a:endParaRPr lang="en-US" sz="1300" dirty="0">
              <a:latin typeface="Times"/>
              <a:cs typeface="Times"/>
            </a:endParaRPr>
          </a:p>
          <a:p>
            <a:pPr marL="171450" indent="-171450">
              <a:buFont typeface="Arial"/>
              <a:buChar char="•"/>
            </a:pPr>
            <a:r>
              <a:rPr lang="en-US" sz="1300" dirty="0">
                <a:latin typeface="Times"/>
                <a:cs typeface="Times"/>
              </a:rPr>
              <a:t>Calcium in the intestine may bind with fat, preventing its absorption.</a:t>
            </a:r>
          </a:p>
          <a:p>
            <a:endParaRPr lang="en-US" sz="1300" dirty="0" smtClean="0">
              <a:latin typeface="Times"/>
              <a:cs typeface="Times"/>
            </a:endParaRPr>
          </a:p>
          <a:p>
            <a:r>
              <a:rPr lang="en-US" sz="1300" dirty="0" smtClean="0">
                <a:latin typeface="Times"/>
                <a:cs typeface="Times"/>
              </a:rPr>
              <a:t>Many </a:t>
            </a:r>
            <a:r>
              <a:rPr lang="en-US" sz="1300" dirty="0">
                <a:latin typeface="Times"/>
                <a:cs typeface="Times"/>
              </a:rPr>
              <a:t>people avoid dairy products when dieting as a way to cut calories, not realizing this is counter-productive. It is important to include dairy products in any diet plan for their benefits to bone health, blood pressure, cancer as well as these possible benefits to weight management. Overall, dairy products contribute only 9 percent of the calories in the U.S. food supply, yet they provide a large proportion of several essential nutrients such as protein, calcium, potassium, magnesium and vitamins A, B12 and D</a:t>
            </a:r>
            <a:r>
              <a:rPr lang="en-US" sz="1300" dirty="0" smtClean="0">
                <a:latin typeface="Times"/>
                <a:cs typeface="Times"/>
              </a:rPr>
              <a:t>.</a:t>
            </a:r>
            <a:endParaRPr lang="en-US" sz="1300" dirty="0">
              <a:latin typeface="Times"/>
              <a:cs typeface="Times"/>
            </a:endParaRPr>
          </a:p>
        </p:txBody>
      </p:sp>
    </p:spTree>
    <p:extLst>
      <p:ext uri="{BB962C8B-B14F-4D97-AF65-F5344CB8AC3E}">
        <p14:creationId xmlns:p14="http://schemas.microsoft.com/office/powerpoint/2010/main" val="104253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384" y="214649"/>
            <a:ext cx="8675077" cy="2139047"/>
          </a:xfrm>
          <a:prstGeom prst="rect">
            <a:avLst/>
          </a:prstGeom>
        </p:spPr>
        <p:txBody>
          <a:bodyPr wrap="square">
            <a:spAutoFit/>
          </a:bodyPr>
          <a:lstStyle/>
          <a:p>
            <a:r>
              <a:rPr lang="en-US" sz="3200" dirty="0">
                <a:solidFill>
                  <a:srgbClr val="0000FF"/>
                </a:solidFill>
                <a:latin typeface="Bernard MT Condensed"/>
                <a:cs typeface="Bernard MT Condensed"/>
              </a:rPr>
              <a:t>Moo-</a:t>
            </a:r>
            <a:r>
              <a:rPr lang="en-US" sz="3200" dirty="0" err="1">
                <a:solidFill>
                  <a:srgbClr val="0000FF"/>
                </a:solidFill>
                <a:latin typeface="Bernard MT Condensed"/>
                <a:cs typeface="Bernard MT Condensed"/>
              </a:rPr>
              <a:t>ve</a:t>
            </a:r>
            <a:r>
              <a:rPr lang="en-US" sz="3200" dirty="0">
                <a:solidFill>
                  <a:srgbClr val="0000FF"/>
                </a:solidFill>
                <a:latin typeface="Bernard MT Condensed"/>
                <a:cs typeface="Bernard MT Condensed"/>
              </a:rPr>
              <a:t> Over for Milk</a:t>
            </a:r>
          </a:p>
          <a:p>
            <a:r>
              <a:rPr lang="en-US" dirty="0">
                <a:latin typeface="Times"/>
                <a:cs typeface="Times"/>
              </a:rPr>
              <a:t>What you drink is as important as what you eat</a:t>
            </a:r>
            <a:r>
              <a:rPr lang="en-US" dirty="0" smtClean="0">
                <a:latin typeface="Times"/>
                <a:cs typeface="Times"/>
              </a:rPr>
              <a:t>.</a:t>
            </a:r>
          </a:p>
          <a:p>
            <a:endParaRPr lang="en-US" sz="600" dirty="0">
              <a:latin typeface="Times"/>
              <a:cs typeface="Times"/>
            </a:endParaRPr>
          </a:p>
          <a:p>
            <a:r>
              <a:rPr lang="en-US" dirty="0">
                <a:latin typeface="Times"/>
                <a:cs typeface="Times"/>
              </a:rPr>
              <a:t>Milk is packed with </a:t>
            </a:r>
            <a:r>
              <a:rPr lang="en-US" dirty="0" smtClean="0">
                <a:latin typeface="Times"/>
                <a:cs typeface="Times"/>
              </a:rPr>
              <a:t>nine essential vitamins and minerals in each glass, including calcium, potassium, and vitamin D.  It’s powerful nutrient package helps nourish your body, not just your bones.</a:t>
            </a:r>
          </a:p>
          <a:p>
            <a:endParaRPr lang="en-US" sz="500" dirty="0">
              <a:latin typeface="Times"/>
              <a:cs typeface="Times"/>
            </a:endParaRPr>
          </a:p>
          <a:p>
            <a:r>
              <a:rPr lang="en-US" dirty="0" smtClean="0">
                <a:latin typeface="Times"/>
                <a:cs typeface="Times"/>
              </a:rPr>
              <a:t>See </a:t>
            </a:r>
            <a:r>
              <a:rPr lang="en-US" dirty="0">
                <a:latin typeface="Times"/>
                <a:cs typeface="Times"/>
              </a:rPr>
              <a:t>how milk delivers compared to other popular beverages</a:t>
            </a:r>
            <a:r>
              <a:rPr lang="en-US" dirty="0" smtClean="0">
                <a:latin typeface="Times"/>
                <a:cs typeface="Times"/>
              </a:rPr>
              <a:t>.</a:t>
            </a:r>
            <a:endParaRPr lang="en-US" dirty="0">
              <a:latin typeface="Times"/>
              <a:cs typeface="Times"/>
            </a:endParaRPr>
          </a:p>
        </p:txBody>
      </p:sp>
      <p:pic>
        <p:nvPicPr>
          <p:cNvPr id="6" name="Picture 5" descr="Screen Shot 2014-01-04 at 10.15.45 AM.png"/>
          <p:cNvPicPr>
            <a:picLocks noChangeAspect="1"/>
          </p:cNvPicPr>
          <p:nvPr/>
        </p:nvPicPr>
        <p:blipFill rotWithShape="1">
          <a:blip r:embed="rId3">
            <a:extLst>
              <a:ext uri="{28A0092B-C50C-407E-A947-70E740481C1C}">
                <a14:useLocalDpi xmlns:a14="http://schemas.microsoft.com/office/drawing/2010/main" val="0"/>
              </a:ext>
            </a:extLst>
          </a:blip>
          <a:srcRect l="6624" t="24188" r="2991" b="17350"/>
          <a:stretch/>
        </p:blipFill>
        <p:spPr>
          <a:xfrm>
            <a:off x="605692" y="2627235"/>
            <a:ext cx="8264769" cy="3341077"/>
          </a:xfrm>
          <a:prstGeom prst="rect">
            <a:avLst/>
          </a:prstGeom>
        </p:spPr>
      </p:pic>
    </p:spTree>
    <p:extLst>
      <p:ext uri="{BB962C8B-B14F-4D97-AF65-F5344CB8AC3E}">
        <p14:creationId xmlns:p14="http://schemas.microsoft.com/office/powerpoint/2010/main" val="144074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284" y="2119649"/>
            <a:ext cx="8675077" cy="1938992"/>
          </a:xfrm>
          <a:prstGeom prst="rect">
            <a:avLst/>
          </a:prstGeom>
        </p:spPr>
        <p:txBody>
          <a:bodyPr wrap="square">
            <a:spAutoFit/>
          </a:bodyPr>
          <a:lstStyle/>
          <a:p>
            <a:pPr algn="ctr"/>
            <a:r>
              <a:rPr lang="en-US" sz="6000" dirty="0" smtClean="0">
                <a:solidFill>
                  <a:srgbClr val="0000FF"/>
                </a:solidFill>
                <a:latin typeface="Bernard MT Condensed"/>
                <a:cs typeface="Bernard MT Condensed"/>
              </a:rPr>
              <a:t>What are the benefits of eating yogurt?</a:t>
            </a:r>
            <a:endParaRPr lang="en-US" sz="6000" dirty="0">
              <a:solidFill>
                <a:srgbClr val="0000FF"/>
              </a:solidFill>
              <a:latin typeface="Bernard MT Condensed"/>
              <a:cs typeface="Bernard MT Condensed"/>
            </a:endParaRPr>
          </a:p>
        </p:txBody>
      </p:sp>
    </p:spTree>
    <p:extLst>
      <p:ext uri="{BB962C8B-B14F-4D97-AF65-F5344CB8AC3E}">
        <p14:creationId xmlns:p14="http://schemas.microsoft.com/office/powerpoint/2010/main" val="199130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231" y="131008"/>
            <a:ext cx="5197231" cy="6586418"/>
          </a:xfrm>
          <a:prstGeom prst="rect">
            <a:avLst/>
          </a:prstGeom>
        </p:spPr>
        <p:txBody>
          <a:bodyPr wrap="square">
            <a:spAutoFit/>
          </a:bodyPr>
          <a:lstStyle/>
          <a:p>
            <a:r>
              <a:rPr lang="en-US" sz="2800" b="1" dirty="0">
                <a:solidFill>
                  <a:srgbClr val="0000FF"/>
                </a:solidFill>
                <a:latin typeface="Bernard MT Condensed"/>
                <a:cs typeface="Bernard MT Condensed"/>
              </a:rPr>
              <a:t>Go for Yogurt!</a:t>
            </a:r>
          </a:p>
          <a:p>
            <a:endParaRPr lang="en-US" sz="600" dirty="0">
              <a:hlinkClick r:id="rId3"/>
            </a:endParaRPr>
          </a:p>
          <a:p>
            <a:r>
              <a:rPr lang="en-US" sz="1500" dirty="0">
                <a:latin typeface="Times"/>
                <a:cs typeface="Times"/>
              </a:rPr>
              <a:t>Yogurt is an excellent source of protein, calcium and potassium, provides numerous vitamins and minerals and is relatively low in calories. It is extremely versatile and makes an excellent choice for a quick and easy breakfast</a:t>
            </a:r>
            <a:r>
              <a:rPr lang="en-US" sz="1500" dirty="0" smtClean="0">
                <a:latin typeface="Times"/>
                <a:cs typeface="Times"/>
              </a:rPr>
              <a:t>.</a:t>
            </a:r>
          </a:p>
          <a:p>
            <a:endParaRPr lang="en-US" sz="1500" dirty="0">
              <a:latin typeface="Times"/>
              <a:cs typeface="Times"/>
            </a:endParaRPr>
          </a:p>
          <a:p>
            <a:r>
              <a:rPr lang="en-US" sz="1500" dirty="0">
                <a:latin typeface="Times"/>
                <a:cs typeface="Times"/>
              </a:rPr>
              <a:t>Yogurt is a milk product that is thickened by live and active cultures, or probiotics, added to milk. Probiotics are often added in specific amounts to yogurt for their health effect. They can help maintain the balance of bacteria necessary for a healthy digestive system and boost the immune system, shortening the length and severity of </a:t>
            </a:r>
            <a:r>
              <a:rPr lang="en-US" sz="1500" dirty="0" smtClean="0">
                <a:latin typeface="Times"/>
                <a:cs typeface="Times"/>
              </a:rPr>
              <a:t>sickness.  Like </a:t>
            </a:r>
            <a:r>
              <a:rPr lang="en-US" sz="1500" dirty="0">
                <a:latin typeface="Times"/>
                <a:cs typeface="Times"/>
              </a:rPr>
              <a:t>cheese, yogurt is a good dairy option for those </a:t>
            </a:r>
            <a:r>
              <a:rPr lang="en-US" sz="1500" dirty="0" smtClean="0">
                <a:latin typeface="Times"/>
                <a:cs typeface="Times"/>
              </a:rPr>
              <a:t>with lactose intolerance.  Yogurt contains lower amounts of lactose than milk because the cultures help to digest the lactose.</a:t>
            </a:r>
            <a:endParaRPr lang="en-US" sz="1500" b="1" dirty="0">
              <a:latin typeface="Times"/>
              <a:cs typeface="Times"/>
              <a:hlinkClick r:id="rId4"/>
            </a:endParaRPr>
          </a:p>
          <a:p>
            <a:endParaRPr lang="en-US" sz="1400" dirty="0" smtClean="0">
              <a:latin typeface="Times"/>
              <a:cs typeface="Times"/>
            </a:endParaRPr>
          </a:p>
          <a:p>
            <a:r>
              <a:rPr lang="en-US" sz="1400" dirty="0" smtClean="0">
                <a:solidFill>
                  <a:srgbClr val="0000FF"/>
                </a:solidFill>
                <a:latin typeface="Bernard MT Condensed"/>
                <a:cs typeface="Bernard MT Condensed"/>
              </a:rPr>
              <a:t>Get </a:t>
            </a:r>
            <a:r>
              <a:rPr lang="en-US" sz="1400" dirty="0">
                <a:solidFill>
                  <a:srgbClr val="0000FF"/>
                </a:solidFill>
                <a:latin typeface="Bernard MT Condensed"/>
                <a:cs typeface="Bernard MT Condensed"/>
              </a:rPr>
              <a:t>Your Greek On</a:t>
            </a:r>
          </a:p>
          <a:p>
            <a:r>
              <a:rPr lang="en-US" sz="1500" dirty="0">
                <a:latin typeface="Times"/>
                <a:cs typeface="Times"/>
              </a:rPr>
              <a:t>Greek yogurt is one of the hottest items on the grocery shelf these days. It has a tangy flavor and a deliciously creamy texture. Both traditional and </a:t>
            </a:r>
            <a:r>
              <a:rPr lang="en-US" sz="1500" dirty="0" smtClean="0">
                <a:latin typeface="Times"/>
                <a:cs typeface="Times"/>
              </a:rPr>
              <a:t>Greek yogurts are packed with calcium and live bacterial cultures that promote digestive health.  The </a:t>
            </a:r>
            <a:r>
              <a:rPr lang="en-US" sz="1500" dirty="0">
                <a:latin typeface="Times"/>
                <a:cs typeface="Times"/>
              </a:rPr>
              <a:t>difference is </a:t>
            </a:r>
            <a:r>
              <a:rPr lang="en-US" sz="1500" dirty="0" smtClean="0">
                <a:latin typeface="Times"/>
                <a:cs typeface="Times"/>
              </a:rPr>
              <a:t>that Greek yogurt is strained to remove much of the whey, lactose, and sugar giving it a thicker consistency.  In some cases, Greek yogurt can pack up to double the protein and roughly half the carbohydrates of regular yogurt.  Kids may still prefer the flavor of traditional yogurts, so remember all the low-fat yogurt, whether Greek or not, can fit into a healthy diet.</a:t>
            </a:r>
            <a:endParaRPr lang="en-US" sz="1500" dirty="0">
              <a:latin typeface="Times"/>
              <a:cs typeface="Times"/>
              <a:hlinkClick r:id="rId5"/>
            </a:endParaRPr>
          </a:p>
        </p:txBody>
      </p:sp>
      <p:pic>
        <p:nvPicPr>
          <p:cNvPr id="5" name="Picture 4"/>
          <p:cNvPicPr>
            <a:picLocks noChangeAspect="1"/>
          </p:cNvPicPr>
          <p:nvPr/>
        </p:nvPicPr>
        <p:blipFill>
          <a:blip r:embed="rId6"/>
          <a:stretch>
            <a:fillRect/>
          </a:stretch>
        </p:blipFill>
        <p:spPr>
          <a:xfrm>
            <a:off x="5181600" y="1203569"/>
            <a:ext cx="3962400" cy="4711700"/>
          </a:xfrm>
          <a:prstGeom prst="rect">
            <a:avLst/>
          </a:prstGeom>
        </p:spPr>
      </p:pic>
    </p:spTree>
    <p:extLst>
      <p:ext uri="{BB962C8B-B14F-4D97-AF65-F5344CB8AC3E}">
        <p14:creationId xmlns:p14="http://schemas.microsoft.com/office/powerpoint/2010/main" val="65992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284" y="2119649"/>
            <a:ext cx="8675077" cy="1938992"/>
          </a:xfrm>
          <a:prstGeom prst="rect">
            <a:avLst/>
          </a:prstGeom>
        </p:spPr>
        <p:txBody>
          <a:bodyPr wrap="square">
            <a:spAutoFit/>
          </a:bodyPr>
          <a:lstStyle/>
          <a:p>
            <a:pPr algn="ctr"/>
            <a:r>
              <a:rPr lang="en-US" sz="6000" dirty="0" smtClean="0">
                <a:solidFill>
                  <a:srgbClr val="0000FF"/>
                </a:solidFill>
                <a:latin typeface="Bernard MT Condensed"/>
                <a:cs typeface="Bernard MT Condensed"/>
              </a:rPr>
              <a:t>What are the benefits of eating cheese?</a:t>
            </a:r>
            <a:endParaRPr lang="en-US" sz="6000" dirty="0">
              <a:solidFill>
                <a:srgbClr val="0000FF"/>
              </a:solidFill>
              <a:latin typeface="Bernard MT Condensed"/>
              <a:cs typeface="Bernard MT Condensed"/>
            </a:endParaRPr>
          </a:p>
        </p:txBody>
      </p:sp>
    </p:spTree>
    <p:extLst>
      <p:ext uri="{BB962C8B-B14F-4D97-AF65-F5344CB8AC3E}">
        <p14:creationId xmlns:p14="http://schemas.microsoft.com/office/powerpoint/2010/main" val="19403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924" y="228226"/>
            <a:ext cx="5353538" cy="6278643"/>
          </a:xfrm>
          <a:prstGeom prst="rect">
            <a:avLst/>
          </a:prstGeom>
        </p:spPr>
        <p:txBody>
          <a:bodyPr wrap="square">
            <a:spAutoFit/>
          </a:bodyPr>
          <a:lstStyle/>
          <a:p>
            <a:r>
              <a:rPr lang="en-US" sz="2800" dirty="0">
                <a:solidFill>
                  <a:srgbClr val="0000FF"/>
                </a:solidFill>
                <a:latin typeface="Bernard MT Condensed"/>
                <a:cs typeface="Bernard MT Condensed"/>
              </a:rPr>
              <a:t>Smile and Say “Cheese”</a:t>
            </a:r>
          </a:p>
          <a:p>
            <a:endParaRPr lang="en-US" sz="600" dirty="0">
              <a:latin typeface="Times"/>
              <a:cs typeface="Times"/>
              <a:hlinkClick r:id="rId3"/>
            </a:endParaRPr>
          </a:p>
          <a:p>
            <a:r>
              <a:rPr lang="en-US" sz="1600" dirty="0">
                <a:latin typeface="Times"/>
                <a:cs typeface="Times"/>
              </a:rPr>
              <a:t>Cheese gives everyone something to smile about! It packs a protein punch, and it provides essential nutrients, including calcium, vitamins A and B12, riboflavin, phosphorus, potassium and magnesium, which help you maintain your muscles and build strong bones and teeth.</a:t>
            </a:r>
          </a:p>
          <a:p>
            <a:r>
              <a:rPr lang="en-US" sz="1600" dirty="0">
                <a:latin typeface="Times"/>
                <a:cs typeface="Times"/>
              </a:rPr>
              <a:t>Cheese also can help you reach three daily servings of dairy, as outlined in the </a:t>
            </a:r>
            <a:r>
              <a:rPr lang="en-US" sz="1600" dirty="0" smtClean="0">
                <a:latin typeface="Times"/>
                <a:cs typeface="Times"/>
              </a:rPr>
              <a:t>2010 Dietary Guidelines for Americans.  One serving of cheese is 1/5 ounces of natural cheese or 2 ounces of processed cheese.  A visual reminder of a serving of cheese is 4 cubes the size of playing dice.</a:t>
            </a:r>
          </a:p>
          <a:p>
            <a:endParaRPr lang="en-US" sz="1600" dirty="0">
              <a:latin typeface="Times"/>
              <a:cs typeface="Times"/>
            </a:endParaRPr>
          </a:p>
          <a:p>
            <a:r>
              <a:rPr lang="en-US" sz="1600" dirty="0" smtClean="0">
                <a:latin typeface="Times"/>
                <a:cs typeface="Times"/>
              </a:rPr>
              <a:t>Cheese </a:t>
            </a:r>
            <a:r>
              <a:rPr lang="en-US" sz="1600" dirty="0">
                <a:latin typeface="Times"/>
                <a:cs typeface="Times"/>
              </a:rPr>
              <a:t>not only tastes great, it’s a convenient, portable and versatile food. When paired with fruits, vegetables and whole grains, it may help people eat more of these recommended food groups, as well as dairy. And because it is a complete source of natural, high quality protein, it can help curb your hunger</a:t>
            </a:r>
            <a:r>
              <a:rPr lang="en-US" sz="1600" dirty="0" smtClean="0">
                <a:latin typeface="Times"/>
                <a:cs typeface="Times"/>
              </a:rPr>
              <a:t>.</a:t>
            </a:r>
          </a:p>
          <a:p>
            <a:endParaRPr lang="en-US" sz="1600" dirty="0">
              <a:latin typeface="Times"/>
              <a:cs typeface="Times"/>
            </a:endParaRPr>
          </a:p>
          <a:p>
            <a:r>
              <a:rPr lang="en-US" sz="1600" dirty="0" smtClean="0">
                <a:solidFill>
                  <a:srgbClr val="0000FF"/>
                </a:solidFill>
                <a:latin typeface="Bernard MT Condensed"/>
                <a:cs typeface="Bernard MT Condensed"/>
              </a:rPr>
              <a:t>Cheese </a:t>
            </a:r>
            <a:r>
              <a:rPr lang="en-US" sz="1600" dirty="0">
                <a:solidFill>
                  <a:srgbClr val="0000FF"/>
                </a:solidFill>
                <a:latin typeface="Bernard MT Condensed"/>
                <a:cs typeface="Bernard MT Condensed"/>
              </a:rPr>
              <a:t>Fits Your Lifestyle</a:t>
            </a:r>
          </a:p>
          <a:p>
            <a:r>
              <a:rPr lang="en-US" sz="1600" dirty="0">
                <a:latin typeface="Times"/>
                <a:cs typeface="Times"/>
              </a:rPr>
              <a:t>Cheese is versatile, convenient and nutritious! With more than 300 American varieties of cheese to choose from and packed with a powerful package of nutrients, it easily fits into almost any eating plan. Plus, cheese is great for pairing with fruits, vegetables and whole grains or incorporating into recipes. </a:t>
            </a:r>
          </a:p>
        </p:txBody>
      </p:sp>
      <p:pic>
        <p:nvPicPr>
          <p:cNvPr id="5" name="Picture 4"/>
          <p:cNvPicPr>
            <a:picLocks noChangeAspect="1"/>
          </p:cNvPicPr>
          <p:nvPr/>
        </p:nvPicPr>
        <p:blipFill>
          <a:blip r:embed="rId4"/>
          <a:stretch>
            <a:fillRect/>
          </a:stretch>
        </p:blipFill>
        <p:spPr>
          <a:xfrm>
            <a:off x="5320322" y="1588464"/>
            <a:ext cx="3882292" cy="3882292"/>
          </a:xfrm>
          <a:prstGeom prst="rect">
            <a:avLst/>
          </a:prstGeom>
        </p:spPr>
      </p:pic>
    </p:spTree>
    <p:extLst>
      <p:ext uri="{BB962C8B-B14F-4D97-AF65-F5344CB8AC3E}">
        <p14:creationId xmlns:p14="http://schemas.microsoft.com/office/powerpoint/2010/main" val="52257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284" y="2119649"/>
            <a:ext cx="8675077" cy="1938992"/>
          </a:xfrm>
          <a:prstGeom prst="rect">
            <a:avLst/>
          </a:prstGeom>
        </p:spPr>
        <p:txBody>
          <a:bodyPr wrap="square">
            <a:spAutoFit/>
          </a:bodyPr>
          <a:lstStyle/>
          <a:p>
            <a:pPr algn="ctr"/>
            <a:r>
              <a:rPr lang="en-US" sz="6000" dirty="0" smtClean="0">
                <a:solidFill>
                  <a:srgbClr val="0000FF"/>
                </a:solidFill>
                <a:latin typeface="Bernard MT Condensed"/>
                <a:cs typeface="Bernard MT Condensed"/>
              </a:rPr>
              <a:t>What 9 essential nutrients do milk products provide?</a:t>
            </a:r>
            <a:endParaRPr lang="en-US" sz="6000" dirty="0">
              <a:solidFill>
                <a:srgbClr val="0000FF"/>
              </a:solidFill>
              <a:latin typeface="Bernard MT Condensed"/>
              <a:cs typeface="Bernard MT Condensed"/>
            </a:endParaRPr>
          </a:p>
        </p:txBody>
      </p:sp>
    </p:spTree>
    <p:extLst>
      <p:ext uri="{BB962C8B-B14F-4D97-AF65-F5344CB8AC3E}">
        <p14:creationId xmlns:p14="http://schemas.microsoft.com/office/powerpoint/2010/main" val="304242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153" y="211214"/>
            <a:ext cx="8518769" cy="2215991"/>
          </a:xfrm>
          <a:prstGeom prst="rect">
            <a:avLst/>
          </a:prstGeom>
        </p:spPr>
        <p:txBody>
          <a:bodyPr wrap="square">
            <a:spAutoFit/>
          </a:bodyPr>
          <a:lstStyle/>
          <a:p>
            <a:r>
              <a:rPr lang="en-US" sz="2400" dirty="0">
                <a:solidFill>
                  <a:srgbClr val="0000FF"/>
                </a:solidFill>
                <a:latin typeface="Bernard MT Condensed"/>
                <a:cs typeface="Bernard MT Condensed"/>
              </a:rPr>
              <a:t>Dairy’s Unique Nutrient Package </a:t>
            </a:r>
            <a:endParaRPr lang="en-US" sz="2400" dirty="0" smtClean="0">
              <a:solidFill>
                <a:srgbClr val="0000FF"/>
              </a:solidFill>
              <a:latin typeface="Bernard MT Condensed"/>
              <a:cs typeface="Bernard MT Condensed"/>
            </a:endParaRPr>
          </a:p>
          <a:p>
            <a:endParaRPr lang="en-US" sz="600" dirty="0"/>
          </a:p>
          <a:p>
            <a:r>
              <a:rPr lang="en-US" dirty="0" smtClean="0">
                <a:latin typeface="Times"/>
                <a:cs typeface="Times"/>
              </a:rPr>
              <a:t>Did </a:t>
            </a:r>
            <a:r>
              <a:rPr lang="en-US" dirty="0">
                <a:latin typeface="Times"/>
                <a:cs typeface="Times"/>
              </a:rPr>
              <a:t>you know that milk provides you with nine essential nutrients? The USDA defines an “essential nutrient” as a dietary substance required for healthy body functioning. Essential nutrients must come from the diet because the human body can’t manufacture them in sufficient quantities to meet daily needs. And, it’s more than calcium and vitamin D. From helping repair muscle tissue to maintaining healthy red blood cells, the nine nutrients in milk work together to help keep the body in optimal health. </a:t>
            </a:r>
          </a:p>
        </p:txBody>
      </p:sp>
      <p:pic>
        <p:nvPicPr>
          <p:cNvPr id="8" name="Picture 7" descr="Screen Shot 2014-01-04 at 10.25.24 AM.png"/>
          <p:cNvPicPr>
            <a:picLocks noChangeAspect="1"/>
          </p:cNvPicPr>
          <p:nvPr/>
        </p:nvPicPr>
        <p:blipFill rotWithShape="1">
          <a:blip r:embed="rId3">
            <a:extLst>
              <a:ext uri="{28A0092B-C50C-407E-A947-70E740481C1C}">
                <a14:useLocalDpi xmlns:a14="http://schemas.microsoft.com/office/drawing/2010/main" val="0"/>
              </a:ext>
            </a:extLst>
          </a:blip>
          <a:srcRect l="3633" t="12906" r="1710" b="9145"/>
          <a:stretch/>
        </p:blipFill>
        <p:spPr>
          <a:xfrm>
            <a:off x="351684" y="2426212"/>
            <a:ext cx="8421077" cy="4334098"/>
          </a:xfrm>
          <a:prstGeom prst="rect">
            <a:avLst/>
          </a:prstGeom>
        </p:spPr>
      </p:pic>
    </p:spTree>
    <p:extLst>
      <p:ext uri="{BB962C8B-B14F-4D97-AF65-F5344CB8AC3E}">
        <p14:creationId xmlns:p14="http://schemas.microsoft.com/office/powerpoint/2010/main" val="227321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284" y="1827549"/>
            <a:ext cx="8675077" cy="2585323"/>
          </a:xfrm>
          <a:prstGeom prst="rect">
            <a:avLst/>
          </a:prstGeom>
        </p:spPr>
        <p:txBody>
          <a:bodyPr wrap="square">
            <a:spAutoFit/>
          </a:bodyPr>
          <a:lstStyle/>
          <a:p>
            <a:pPr algn="ctr"/>
            <a:r>
              <a:rPr lang="en-US" sz="5400" dirty="0" smtClean="0">
                <a:solidFill>
                  <a:srgbClr val="0000FF"/>
                </a:solidFill>
                <a:latin typeface="Bernard MT Condensed"/>
                <a:cs typeface="Bernard MT Condensed"/>
              </a:rPr>
              <a:t>In addition to building bones, what diseases does calcium help prevent?</a:t>
            </a:r>
            <a:endParaRPr lang="en-US" sz="5400" dirty="0">
              <a:solidFill>
                <a:srgbClr val="0000FF"/>
              </a:solidFill>
              <a:latin typeface="Bernard MT Condensed"/>
              <a:cs typeface="Bernard MT Condensed"/>
            </a:endParaRPr>
          </a:p>
        </p:txBody>
      </p:sp>
    </p:spTree>
    <p:extLst>
      <p:ext uri="{BB962C8B-B14F-4D97-AF65-F5344CB8AC3E}">
        <p14:creationId xmlns:p14="http://schemas.microsoft.com/office/powerpoint/2010/main" val="3393601054"/>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88</TotalTime>
  <Words>1961</Words>
  <Application>Microsoft Macintosh PowerPoint</Application>
  <PresentationFormat>On-screen Show (4:3)</PresentationFormat>
  <Paragraphs>90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Clark</dc:creator>
  <cp:lastModifiedBy>Andrea Clark</cp:lastModifiedBy>
  <cp:revision>10</cp:revision>
  <dcterms:created xsi:type="dcterms:W3CDTF">2014-01-04T17:01:08Z</dcterms:created>
  <dcterms:modified xsi:type="dcterms:W3CDTF">2014-01-04T18:49:31Z</dcterms:modified>
</cp:coreProperties>
</file>