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notesMasterIdLst>
    <p:notesMasterId r:id="rId50"/>
  </p:notesMasterIdLst>
  <p:handoutMasterIdLst>
    <p:handoutMasterId r:id="rId51"/>
  </p:handoutMasterIdLst>
  <p:sldIdLst>
    <p:sldId id="256" r:id="rId2"/>
    <p:sldId id="257" r:id="rId3"/>
    <p:sldId id="284" r:id="rId4"/>
    <p:sldId id="258" r:id="rId5"/>
    <p:sldId id="260" r:id="rId6"/>
    <p:sldId id="262" r:id="rId7"/>
    <p:sldId id="263" r:id="rId8"/>
    <p:sldId id="264" r:id="rId9"/>
    <p:sldId id="265" r:id="rId10"/>
    <p:sldId id="266" r:id="rId11"/>
    <p:sldId id="268" r:id="rId12"/>
    <p:sldId id="270" r:id="rId13"/>
    <p:sldId id="271" r:id="rId14"/>
    <p:sldId id="272" r:id="rId15"/>
    <p:sldId id="273" r:id="rId16"/>
    <p:sldId id="274" r:id="rId17"/>
    <p:sldId id="275" r:id="rId18"/>
    <p:sldId id="276" r:id="rId19"/>
    <p:sldId id="306" r:id="rId20"/>
    <p:sldId id="307" r:id="rId21"/>
    <p:sldId id="308" r:id="rId22"/>
    <p:sldId id="309" r:id="rId23"/>
    <p:sldId id="310" r:id="rId24"/>
    <p:sldId id="311" r:id="rId25"/>
    <p:sldId id="312" r:id="rId26"/>
    <p:sldId id="313" r:id="rId27"/>
    <p:sldId id="277" r:id="rId28"/>
    <p:sldId id="305" r:id="rId29"/>
    <p:sldId id="283" r:id="rId30"/>
    <p:sldId id="285" r:id="rId31"/>
    <p:sldId id="286" r:id="rId32"/>
    <p:sldId id="287" r:id="rId33"/>
    <p:sldId id="288" r:id="rId34"/>
    <p:sldId id="289" r:id="rId35"/>
    <p:sldId id="290" r:id="rId36"/>
    <p:sldId id="291" r:id="rId37"/>
    <p:sldId id="292" r:id="rId38"/>
    <p:sldId id="294" r:id="rId39"/>
    <p:sldId id="295" r:id="rId40"/>
    <p:sldId id="296" r:id="rId41"/>
    <p:sldId id="293" r:id="rId42"/>
    <p:sldId id="297" r:id="rId43"/>
    <p:sldId id="298" r:id="rId44"/>
    <p:sldId id="299" r:id="rId45"/>
    <p:sldId id="301" r:id="rId46"/>
    <p:sldId id="302" r:id="rId47"/>
    <p:sldId id="303" r:id="rId48"/>
    <p:sldId id="300" r:id="rId49"/>
  </p:sldIdLst>
  <p:sldSz cx="9144000" cy="6858000" type="screen4x3"/>
  <p:notesSz cx="6954838" cy="93091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69" d="100"/>
          <a:sy n="69" d="100"/>
        </p:scale>
        <p:origin x="142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lIns="92930" tIns="46465" rIns="92930" bIns="46465" rtlCol="0"/>
          <a:lstStyle>
            <a:lvl1pPr algn="l">
              <a:defRPr sz="1200">
                <a:latin typeface="Arial" charset="0"/>
                <a:ea typeface="ＭＳ Ｐゴシック" pitchFamily="-1" charset="-128"/>
                <a:cs typeface="+mn-cs"/>
              </a:defRPr>
            </a:lvl1pPr>
          </a:lstStyle>
          <a:p>
            <a:pPr>
              <a:defRPr/>
            </a:pPr>
            <a:endParaRPr lang="en-US"/>
          </a:p>
        </p:txBody>
      </p:sp>
      <p:sp>
        <p:nvSpPr>
          <p:cNvPr id="3" name="Date Placeholder 2"/>
          <p:cNvSpPr>
            <a:spLocks noGrp="1"/>
          </p:cNvSpPr>
          <p:nvPr>
            <p:ph type="dt" sz="quarter" idx="1"/>
          </p:nvPr>
        </p:nvSpPr>
        <p:spPr>
          <a:xfrm>
            <a:off x="3940175" y="0"/>
            <a:ext cx="3013075" cy="465138"/>
          </a:xfrm>
          <a:prstGeom prst="rect">
            <a:avLst/>
          </a:prstGeom>
        </p:spPr>
        <p:txBody>
          <a:bodyPr vert="horz" lIns="92930" tIns="46465" rIns="92930" bIns="46465" rtlCol="0"/>
          <a:lstStyle>
            <a:lvl1pPr algn="r">
              <a:defRPr sz="1200">
                <a:latin typeface="Arial" charset="0"/>
                <a:ea typeface="ＭＳ Ｐゴシック" pitchFamily="-1" charset="-128"/>
                <a:cs typeface="+mn-cs"/>
              </a:defRPr>
            </a:lvl1pPr>
          </a:lstStyle>
          <a:p>
            <a:pPr>
              <a:defRPr/>
            </a:pPr>
            <a:fld id="{1619852A-DFB2-4AF8-A952-55C52E738DBB}" type="datetimeFigureOut">
              <a:rPr lang="en-US"/>
              <a:pPr>
                <a:defRPr/>
              </a:pPr>
              <a:t>4/20/2017</a:t>
            </a:fld>
            <a:endParaRPr lang="en-US"/>
          </a:p>
        </p:txBody>
      </p:sp>
      <p:sp>
        <p:nvSpPr>
          <p:cNvPr id="4" name="Footer Placeholder 3"/>
          <p:cNvSpPr>
            <a:spLocks noGrp="1"/>
          </p:cNvSpPr>
          <p:nvPr>
            <p:ph type="ftr" sz="quarter" idx="2"/>
          </p:nvPr>
        </p:nvSpPr>
        <p:spPr>
          <a:xfrm>
            <a:off x="0" y="8842375"/>
            <a:ext cx="3013075" cy="465138"/>
          </a:xfrm>
          <a:prstGeom prst="rect">
            <a:avLst/>
          </a:prstGeom>
        </p:spPr>
        <p:txBody>
          <a:bodyPr vert="horz" lIns="92930" tIns="46465" rIns="92930" bIns="46465" rtlCol="0" anchor="b"/>
          <a:lstStyle>
            <a:lvl1pPr algn="l">
              <a:defRPr sz="1200">
                <a:latin typeface="Arial" charset="0"/>
                <a:ea typeface="ＭＳ Ｐゴシック" pitchFamily="-1" charset="-128"/>
                <a:cs typeface="+mn-cs"/>
              </a:defRPr>
            </a:lvl1pPr>
          </a:lstStyle>
          <a:p>
            <a:pPr>
              <a:defRPr/>
            </a:pPr>
            <a:endParaRPr lang="en-US"/>
          </a:p>
        </p:txBody>
      </p:sp>
      <p:sp>
        <p:nvSpPr>
          <p:cNvPr id="5" name="Slide Number Placeholder 4"/>
          <p:cNvSpPr>
            <a:spLocks noGrp="1"/>
          </p:cNvSpPr>
          <p:nvPr>
            <p:ph type="sldNum" sz="quarter" idx="3"/>
          </p:nvPr>
        </p:nvSpPr>
        <p:spPr>
          <a:xfrm>
            <a:off x="3940175" y="8842375"/>
            <a:ext cx="3013075" cy="465138"/>
          </a:xfrm>
          <a:prstGeom prst="rect">
            <a:avLst/>
          </a:prstGeom>
        </p:spPr>
        <p:txBody>
          <a:bodyPr vert="horz" wrap="square" lIns="92930" tIns="46465" rIns="92930" bIns="46465" numCol="1" anchor="b" anchorCtr="0" compatLnSpc="1">
            <a:prstTxWarp prst="textNoShape">
              <a:avLst/>
            </a:prstTxWarp>
          </a:bodyPr>
          <a:lstStyle>
            <a:lvl1pPr algn="r">
              <a:defRPr sz="1200"/>
            </a:lvl1pPr>
          </a:lstStyle>
          <a:p>
            <a:fld id="{439FBD69-49C7-4A4E-8D35-E0F527FFE701}"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lIns="91440" tIns="45720" rIns="91440" bIns="45720" rtlCol="0"/>
          <a:lstStyle>
            <a:lvl1pPr algn="l">
              <a:defRPr sz="1200">
                <a:latin typeface="Arial" pitchFamily="34" charset="0"/>
                <a:ea typeface="ＭＳ Ｐゴシック"/>
                <a:cs typeface="ＭＳ Ｐゴシック"/>
              </a:defRPr>
            </a:lvl1pPr>
          </a:lstStyle>
          <a:p>
            <a:pPr>
              <a:defRPr/>
            </a:pPr>
            <a:endParaRPr lang="en-US"/>
          </a:p>
        </p:txBody>
      </p:sp>
      <p:sp>
        <p:nvSpPr>
          <p:cNvPr id="3" name="Date Placeholder 2"/>
          <p:cNvSpPr>
            <a:spLocks noGrp="1"/>
          </p:cNvSpPr>
          <p:nvPr>
            <p:ph type="dt" idx="1"/>
          </p:nvPr>
        </p:nvSpPr>
        <p:spPr>
          <a:xfrm>
            <a:off x="3940175" y="0"/>
            <a:ext cx="3013075" cy="465138"/>
          </a:xfrm>
          <a:prstGeom prst="rect">
            <a:avLst/>
          </a:prstGeom>
        </p:spPr>
        <p:txBody>
          <a:bodyPr vert="horz" lIns="91440" tIns="45720" rIns="91440" bIns="45720" rtlCol="0"/>
          <a:lstStyle>
            <a:lvl1pPr algn="r">
              <a:defRPr sz="1200">
                <a:latin typeface="Arial" pitchFamily="34" charset="0"/>
                <a:ea typeface="ＭＳ Ｐゴシック"/>
                <a:cs typeface="ＭＳ Ｐゴシック"/>
              </a:defRPr>
            </a:lvl1pPr>
          </a:lstStyle>
          <a:p>
            <a:pPr>
              <a:defRPr/>
            </a:pPr>
            <a:fld id="{A95F5D22-C50B-4C73-9BC1-5F5B93EE9EDE}" type="datetimeFigureOut">
              <a:rPr lang="en-US"/>
              <a:pPr>
                <a:defRPr/>
              </a:pPr>
              <a:t>4/20/2017</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95325" y="4421188"/>
            <a:ext cx="5564188" cy="418941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375"/>
            <a:ext cx="3013075" cy="465138"/>
          </a:xfrm>
          <a:prstGeom prst="rect">
            <a:avLst/>
          </a:prstGeom>
        </p:spPr>
        <p:txBody>
          <a:bodyPr vert="horz" lIns="91440" tIns="45720" rIns="91440" bIns="45720" rtlCol="0" anchor="b"/>
          <a:lstStyle>
            <a:lvl1pPr algn="l">
              <a:defRPr sz="1200">
                <a:latin typeface="Arial" pitchFamily="34" charset="0"/>
                <a:ea typeface="ＭＳ Ｐゴシック"/>
                <a:cs typeface="ＭＳ Ｐゴシック"/>
              </a:defRPr>
            </a:lvl1pPr>
          </a:lstStyle>
          <a:p>
            <a:pPr>
              <a:defRPr/>
            </a:pPr>
            <a:endParaRPr lang="en-US"/>
          </a:p>
        </p:txBody>
      </p:sp>
      <p:sp>
        <p:nvSpPr>
          <p:cNvPr id="7" name="Slide Number Placeholder 6"/>
          <p:cNvSpPr>
            <a:spLocks noGrp="1"/>
          </p:cNvSpPr>
          <p:nvPr>
            <p:ph type="sldNum" sz="quarter" idx="5"/>
          </p:nvPr>
        </p:nvSpPr>
        <p:spPr>
          <a:xfrm>
            <a:off x="3940175" y="8842375"/>
            <a:ext cx="30130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EFDA6B1-4381-4DE3-B4D0-1C5082B7647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Gizmo – or http://www.teachengineering.org/view_lesson.php?url=collection/cub_/lessons/cub_biomed/cub_biomed_lesson05.xml</a:t>
            </a:r>
          </a:p>
          <a:p>
            <a:pPr eaLnBrk="1" hangingPunct="1">
              <a:spcBef>
                <a:spcPct val="0"/>
              </a:spcBef>
            </a:pPr>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A9950FC-64D7-43B4-AC16-2E0044271F01}" type="slidenum">
              <a:rPr lang="en-US" altLang="en-US">
                <a:latin typeface="Arial" panose="020B0604020202020204" pitchFamily="34" charset="0"/>
              </a:rPr>
              <a:pPr eaLnBrk="1" hangingPunct="1">
                <a:spcBef>
                  <a:spcPct val="0"/>
                </a:spcBef>
              </a:pPr>
              <a:t>18</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http://www.youtube.com/watch?v=FR4S1BqdFG4</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686A2EA-05D4-479E-B3BA-DF3636900DF5}" type="slidenum">
              <a:rPr lang="en-US" altLang="en-US">
                <a:latin typeface="Arial" panose="020B0604020202020204" pitchFamily="34" charset="0"/>
              </a:rPr>
              <a:pPr eaLnBrk="1" hangingPunct="1">
                <a:spcBef>
                  <a:spcPct val="0"/>
                </a:spcBef>
              </a:pPr>
              <a:t>48</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8BE096-9156-49A2-A832-8A11320BC505}" type="slidenum">
              <a:rPr lang="en-US" altLang="en-US"/>
              <a:pPr/>
              <a:t>‹#›</a:t>
            </a:fld>
            <a:endParaRPr lang="en-US" altLang="en-US"/>
          </a:p>
        </p:txBody>
      </p:sp>
    </p:spTree>
    <p:extLst>
      <p:ext uri="{BB962C8B-B14F-4D97-AF65-F5344CB8AC3E}">
        <p14:creationId xmlns:p14="http://schemas.microsoft.com/office/powerpoint/2010/main" val="695820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7957616-34D2-4F2B-BF01-BFB3DCFBAEB1}" type="slidenum">
              <a:rPr lang="en-US" altLang="en-US"/>
              <a:pPr/>
              <a:t>‹#›</a:t>
            </a:fld>
            <a:endParaRPr lang="en-US" altLang="en-US"/>
          </a:p>
        </p:txBody>
      </p:sp>
    </p:spTree>
    <p:extLst>
      <p:ext uri="{BB962C8B-B14F-4D97-AF65-F5344CB8AC3E}">
        <p14:creationId xmlns:p14="http://schemas.microsoft.com/office/powerpoint/2010/main" val="2716570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7499082-504F-4662-B38C-212CE87B404F}" type="slidenum">
              <a:rPr lang="en-US" altLang="en-US"/>
              <a:pPr/>
              <a:t>‹#›</a:t>
            </a:fld>
            <a:endParaRPr lang="en-US" altLang="en-US"/>
          </a:p>
        </p:txBody>
      </p:sp>
    </p:spTree>
    <p:extLst>
      <p:ext uri="{BB962C8B-B14F-4D97-AF65-F5344CB8AC3E}">
        <p14:creationId xmlns:p14="http://schemas.microsoft.com/office/powerpoint/2010/main" val="187948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04B081E-7CAD-44A7-BF2F-533008465E3B}" type="slidenum">
              <a:rPr lang="en-US" altLang="en-US"/>
              <a:pPr/>
              <a:t>‹#›</a:t>
            </a:fld>
            <a:endParaRPr lang="en-US" altLang="en-US"/>
          </a:p>
        </p:txBody>
      </p:sp>
    </p:spTree>
    <p:extLst>
      <p:ext uri="{BB962C8B-B14F-4D97-AF65-F5344CB8AC3E}">
        <p14:creationId xmlns:p14="http://schemas.microsoft.com/office/powerpoint/2010/main" val="260507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E2B8459-4344-4983-B42C-DD7A70DB2BA2}" type="slidenum">
              <a:rPr lang="en-US" altLang="en-US"/>
              <a:pPr/>
              <a:t>‹#›</a:t>
            </a:fld>
            <a:endParaRPr lang="en-US" altLang="en-US"/>
          </a:p>
        </p:txBody>
      </p:sp>
    </p:spTree>
    <p:extLst>
      <p:ext uri="{BB962C8B-B14F-4D97-AF65-F5344CB8AC3E}">
        <p14:creationId xmlns:p14="http://schemas.microsoft.com/office/powerpoint/2010/main" val="2635537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2A37B28-DF23-4B65-9177-325A0B8430CA}" type="slidenum">
              <a:rPr lang="en-US" altLang="en-US"/>
              <a:pPr/>
              <a:t>‹#›</a:t>
            </a:fld>
            <a:endParaRPr lang="en-US" altLang="en-US"/>
          </a:p>
        </p:txBody>
      </p:sp>
    </p:spTree>
    <p:extLst>
      <p:ext uri="{BB962C8B-B14F-4D97-AF65-F5344CB8AC3E}">
        <p14:creationId xmlns:p14="http://schemas.microsoft.com/office/powerpoint/2010/main" val="630923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67BA02F-B4DF-4318-AB41-7CA432A8B1A2}" type="slidenum">
              <a:rPr lang="en-US" altLang="en-US"/>
              <a:pPr/>
              <a:t>‹#›</a:t>
            </a:fld>
            <a:endParaRPr lang="en-US" altLang="en-US"/>
          </a:p>
        </p:txBody>
      </p:sp>
    </p:spTree>
    <p:extLst>
      <p:ext uri="{BB962C8B-B14F-4D97-AF65-F5344CB8AC3E}">
        <p14:creationId xmlns:p14="http://schemas.microsoft.com/office/powerpoint/2010/main" val="3135518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95B677A-4E93-4A31-ACAD-A44F34C481A3}" type="slidenum">
              <a:rPr lang="en-US" altLang="en-US"/>
              <a:pPr/>
              <a:t>‹#›</a:t>
            </a:fld>
            <a:endParaRPr lang="en-US" altLang="en-US"/>
          </a:p>
        </p:txBody>
      </p:sp>
    </p:spTree>
    <p:extLst>
      <p:ext uri="{BB962C8B-B14F-4D97-AF65-F5344CB8AC3E}">
        <p14:creationId xmlns:p14="http://schemas.microsoft.com/office/powerpoint/2010/main" val="814740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0CEFBB5-F970-423B-B357-6B51030D79B4}" type="slidenum">
              <a:rPr lang="en-US" altLang="en-US"/>
              <a:pPr/>
              <a:t>‹#›</a:t>
            </a:fld>
            <a:endParaRPr lang="en-US" altLang="en-US"/>
          </a:p>
        </p:txBody>
      </p:sp>
    </p:spTree>
    <p:extLst>
      <p:ext uri="{BB962C8B-B14F-4D97-AF65-F5344CB8AC3E}">
        <p14:creationId xmlns:p14="http://schemas.microsoft.com/office/powerpoint/2010/main" val="1467483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B3EF36C-3404-4270-BC9D-27DE934F6344}" type="slidenum">
              <a:rPr lang="en-US" altLang="en-US"/>
              <a:pPr/>
              <a:t>‹#›</a:t>
            </a:fld>
            <a:endParaRPr lang="en-US" altLang="en-US"/>
          </a:p>
        </p:txBody>
      </p:sp>
    </p:spTree>
    <p:extLst>
      <p:ext uri="{BB962C8B-B14F-4D97-AF65-F5344CB8AC3E}">
        <p14:creationId xmlns:p14="http://schemas.microsoft.com/office/powerpoint/2010/main" val="3766151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033A48C-17F3-4B7F-BE9B-5AF2955FFBDE}" type="slidenum">
              <a:rPr lang="en-US" altLang="en-US"/>
              <a:pPr/>
              <a:t>‹#›</a:t>
            </a:fld>
            <a:endParaRPr lang="en-US" altLang="en-US"/>
          </a:p>
        </p:txBody>
      </p:sp>
    </p:spTree>
    <p:extLst>
      <p:ext uri="{BB962C8B-B14F-4D97-AF65-F5344CB8AC3E}">
        <p14:creationId xmlns:p14="http://schemas.microsoft.com/office/powerpoint/2010/main" val="1398089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ea typeface="ＭＳ Ｐゴシック" pitchFamily="-1" charset="-128"/>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ＭＳ Ｐゴシック" pitchFamily="-1"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2FE3A9B-9979-4702-934C-ACDE3F50ACD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dsc.discovery.com/videos/life-venus-flytrap-catches-flies.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altLang="en-US" smtClean="0"/>
              <a:t>The Digestive System</a:t>
            </a:r>
          </a:p>
        </p:txBody>
      </p:sp>
      <p:sp>
        <p:nvSpPr>
          <p:cNvPr id="2051" name="Rectangle 3"/>
          <p:cNvSpPr>
            <a:spLocks noGrp="1" noChangeArrowheads="1"/>
          </p:cNvSpPr>
          <p:nvPr>
            <p:ph type="subTitle" idx="1"/>
          </p:nvPr>
        </p:nvSpPr>
        <p:spPr/>
        <p:txBody>
          <a:bodyPr rtlCol="0">
            <a:normAutofit/>
          </a:bodyPr>
          <a:lstStyle/>
          <a:p>
            <a:pPr eaLnBrk="1" fontAlgn="auto" hangingPunct="1">
              <a:spcAft>
                <a:spcPts val="0"/>
              </a:spcAft>
              <a:defRPr/>
            </a:pPr>
            <a:r>
              <a:rPr lang="en-US" smtClean="0"/>
              <a:t>Biology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5029200" cy="1143000"/>
          </a:xfrm>
        </p:spPr>
        <p:txBody>
          <a:bodyPr/>
          <a:lstStyle/>
          <a:p>
            <a:pPr eaLnBrk="1" hangingPunct="1"/>
            <a:r>
              <a:rPr lang="en-US" altLang="en-US" smtClean="0"/>
              <a:t>Small Intestine</a:t>
            </a:r>
          </a:p>
        </p:txBody>
      </p:sp>
      <p:sp>
        <p:nvSpPr>
          <p:cNvPr id="11267" name="Rectangle 3"/>
          <p:cNvSpPr>
            <a:spLocks noGrp="1" noChangeArrowheads="1"/>
          </p:cNvSpPr>
          <p:nvPr>
            <p:ph idx="1"/>
          </p:nvPr>
        </p:nvSpPr>
        <p:spPr>
          <a:xfrm>
            <a:off x="1588" y="1368425"/>
            <a:ext cx="8153400" cy="4602163"/>
          </a:xfrm>
        </p:spPr>
        <p:txBody>
          <a:bodyPr/>
          <a:lstStyle/>
          <a:p>
            <a:pPr eaLnBrk="1" hangingPunct="1">
              <a:defRPr/>
            </a:pPr>
            <a:r>
              <a:rPr lang="en-US" altLang="en-US" dirty="0" smtClean="0"/>
              <a:t>Function: Nutrients are </a:t>
            </a:r>
          </a:p>
          <a:p>
            <a:pPr marL="0" indent="0" eaLnBrk="1" hangingPunct="1">
              <a:buFont typeface="Arial" panose="020B0604020202020204" pitchFamily="34" charset="0"/>
              <a:buNone/>
              <a:defRPr/>
            </a:pPr>
            <a:r>
              <a:rPr lang="en-US" altLang="en-US" dirty="0"/>
              <a:t> </a:t>
            </a:r>
            <a:r>
              <a:rPr lang="en-US" altLang="en-US" dirty="0" smtClean="0"/>
              <a:t>           absorbed from here.</a:t>
            </a:r>
          </a:p>
          <a:p>
            <a:pPr eaLnBrk="1" hangingPunct="1">
              <a:defRPr/>
            </a:pPr>
            <a:r>
              <a:rPr lang="en-US" altLang="en-US" dirty="0" smtClean="0"/>
              <a:t>Structure:  long, narrow tube approx. 20 feet long with villi </a:t>
            </a:r>
            <a:r>
              <a:rPr lang="en-US" altLang="en-US" sz="1800" dirty="0" smtClean="0"/>
              <a:t>(</a:t>
            </a:r>
            <a:r>
              <a:rPr lang="en-US" altLang="en-US" sz="1800" dirty="0" err="1" smtClean="0"/>
              <a:t>vill</a:t>
            </a:r>
            <a:r>
              <a:rPr lang="en-US" altLang="en-US" sz="1800" dirty="0" smtClean="0"/>
              <a:t>-I)</a:t>
            </a:r>
            <a:r>
              <a:rPr lang="en-US" altLang="en-US" dirty="0" smtClean="0"/>
              <a:t>.</a:t>
            </a:r>
          </a:p>
          <a:p>
            <a:pPr eaLnBrk="1" hangingPunct="1">
              <a:defRPr/>
            </a:pPr>
            <a:r>
              <a:rPr lang="en-US" altLang="en-US" dirty="0" smtClean="0"/>
              <a:t>The </a:t>
            </a:r>
            <a:r>
              <a:rPr lang="en-US" altLang="en-US" u="sng" dirty="0" smtClean="0"/>
              <a:t>first</a:t>
            </a:r>
            <a:r>
              <a:rPr lang="en-US" altLang="en-US" dirty="0" smtClean="0"/>
              <a:t> part of the small intestine, called the duodenum </a:t>
            </a:r>
            <a:r>
              <a:rPr lang="en-US" altLang="en-US" sz="2000" dirty="0" smtClean="0"/>
              <a:t>(do-a-</a:t>
            </a:r>
            <a:r>
              <a:rPr lang="en-US" altLang="en-US" sz="2000" dirty="0" err="1" smtClean="0"/>
              <a:t>dee</a:t>
            </a:r>
            <a:r>
              <a:rPr lang="en-US" altLang="en-US" sz="2000" dirty="0" smtClean="0"/>
              <a:t>-</a:t>
            </a:r>
            <a:r>
              <a:rPr lang="en-US" altLang="en-US" sz="2000" dirty="0" err="1" smtClean="0"/>
              <a:t>num</a:t>
            </a:r>
            <a:r>
              <a:rPr lang="en-US" altLang="en-US" sz="2000" dirty="0" smtClean="0"/>
              <a:t>), </a:t>
            </a:r>
            <a:r>
              <a:rPr lang="en-US" altLang="en-US" dirty="0" smtClean="0"/>
              <a:t>completes the chemical digestion of food.</a:t>
            </a:r>
          </a:p>
          <a:p>
            <a:pPr eaLnBrk="1" hangingPunct="1">
              <a:defRPr/>
            </a:pPr>
            <a:r>
              <a:rPr lang="en-US" altLang="en-US" dirty="0" smtClean="0"/>
              <a:t>The rest of the small intestine absorbs nutrients.</a:t>
            </a:r>
          </a:p>
        </p:txBody>
      </p:sp>
      <p:pic>
        <p:nvPicPr>
          <p:cNvPr id="11268" name="Picture 5" descr="http://www.gastropatienteducation.com/Gatro_Pat/Pat_Ed_web_pages/images/small_intestin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2863" y="68263"/>
            <a:ext cx="3983037"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bldLst>
      <p:bldP spid="1126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Small Intestine Structure</a:t>
            </a:r>
          </a:p>
        </p:txBody>
      </p:sp>
      <p:sp>
        <p:nvSpPr>
          <p:cNvPr id="12291" name="Rectangle 4"/>
          <p:cNvSpPr>
            <a:spLocks noGrp="1" noChangeArrowheads="1"/>
          </p:cNvSpPr>
          <p:nvPr>
            <p:ph idx="1"/>
          </p:nvPr>
        </p:nvSpPr>
        <p:spPr/>
        <p:txBody>
          <a:bodyPr/>
          <a:lstStyle/>
          <a:p>
            <a:pPr eaLnBrk="1" hangingPunct="1"/>
            <a:endParaRPr lang="en-US" altLang="en-US" smtClean="0"/>
          </a:p>
        </p:txBody>
      </p:sp>
      <p:pic>
        <p:nvPicPr>
          <p:cNvPr id="1229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90487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bldLst>
      <p:bldP spid="1229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Pancreas</a:t>
            </a:r>
          </a:p>
        </p:txBody>
      </p:sp>
      <p:sp>
        <p:nvSpPr>
          <p:cNvPr id="13315" name="Rectangle 3"/>
          <p:cNvSpPr>
            <a:spLocks noGrp="1" noChangeArrowheads="1"/>
          </p:cNvSpPr>
          <p:nvPr>
            <p:ph idx="1"/>
          </p:nvPr>
        </p:nvSpPr>
        <p:spPr>
          <a:xfrm>
            <a:off x="457200" y="1981200"/>
            <a:ext cx="8229600" cy="4525963"/>
          </a:xfrm>
        </p:spPr>
        <p:txBody>
          <a:bodyPr/>
          <a:lstStyle/>
          <a:p>
            <a:pPr eaLnBrk="1" hangingPunct="1"/>
            <a:r>
              <a:rPr lang="en-US" altLang="en-US" smtClean="0"/>
              <a:t>Function: adds </a:t>
            </a:r>
            <a:r>
              <a:rPr lang="en-US" altLang="en-US" u="sng" smtClean="0"/>
              <a:t>enzymes</a:t>
            </a:r>
            <a:r>
              <a:rPr lang="en-US" altLang="en-US" smtClean="0"/>
              <a:t> and other chemicals to the first part of the small intestine (duodenum).  </a:t>
            </a:r>
          </a:p>
          <a:p>
            <a:pPr lvl="1" eaLnBrk="1" hangingPunct="1"/>
            <a:r>
              <a:rPr lang="en-US" altLang="en-US" smtClean="0">
                <a:ea typeface="ＭＳ Ｐゴシック" panose="020B0600070205080204" pitchFamily="34" charset="-128"/>
              </a:rPr>
              <a:t>The enzymes break down carbs, proteins, and lipids.</a:t>
            </a:r>
          </a:p>
          <a:p>
            <a:pPr lvl="1" eaLnBrk="1" hangingPunct="1"/>
            <a:r>
              <a:rPr lang="en-US" altLang="en-US" smtClean="0">
                <a:ea typeface="ＭＳ Ｐゴシック" panose="020B0600070205080204" pitchFamily="34" charset="-128"/>
              </a:rPr>
              <a:t>A chemical, sodium bicarbonate, neutrilizes stomach acid.</a:t>
            </a:r>
          </a:p>
          <a:p>
            <a:pPr lvl="1" eaLnBrk="1" hangingPunct="1"/>
            <a:endParaRPr lang="en-US" altLang="en-US" smtClean="0">
              <a:ea typeface="ＭＳ Ｐゴシック" panose="020B0600070205080204" pitchFamily="34" charset="-128"/>
            </a:endParaRPr>
          </a:p>
        </p:txBody>
      </p:sp>
      <p:pic>
        <p:nvPicPr>
          <p:cNvPr id="133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52400"/>
            <a:ext cx="2895600"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019800" y="-152400"/>
            <a:ext cx="1447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bldLst>
      <p:bldP spid="133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Pancreas</a:t>
            </a:r>
          </a:p>
        </p:txBody>
      </p:sp>
      <p:sp>
        <p:nvSpPr>
          <p:cNvPr id="14339" name="Rectangle 4"/>
          <p:cNvSpPr>
            <a:spLocks noGrp="1" noChangeArrowheads="1"/>
          </p:cNvSpPr>
          <p:nvPr>
            <p:ph idx="1"/>
          </p:nvPr>
        </p:nvSpPr>
        <p:spPr/>
        <p:txBody>
          <a:bodyPr/>
          <a:lstStyle/>
          <a:p>
            <a:pPr eaLnBrk="1" hangingPunct="1"/>
            <a:endParaRPr lang="en-US" altLang="en-US" smtClean="0"/>
          </a:p>
        </p:txBody>
      </p:sp>
      <p:pic>
        <p:nvPicPr>
          <p:cNvPr id="1434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00200"/>
            <a:ext cx="56388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905000" y="1447800"/>
            <a:ext cx="2971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bldLst>
      <p:bldP spid="1433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Liver</a:t>
            </a:r>
          </a:p>
        </p:txBody>
      </p:sp>
      <p:sp>
        <p:nvSpPr>
          <p:cNvPr id="15363" name="Rectangle 3"/>
          <p:cNvSpPr>
            <a:spLocks noGrp="1" noChangeArrowheads="1"/>
          </p:cNvSpPr>
          <p:nvPr>
            <p:ph idx="1"/>
          </p:nvPr>
        </p:nvSpPr>
        <p:spPr/>
        <p:txBody>
          <a:bodyPr/>
          <a:lstStyle/>
          <a:p>
            <a:pPr eaLnBrk="1" hangingPunct="1"/>
            <a:r>
              <a:rPr lang="en-US" altLang="en-US" smtClean="0"/>
              <a:t>Function:  produces </a:t>
            </a:r>
            <a:r>
              <a:rPr lang="en-US" altLang="en-US" u="sng" smtClean="0"/>
              <a:t>bile</a:t>
            </a:r>
            <a:r>
              <a:rPr lang="en-US" altLang="en-US" smtClean="0"/>
              <a:t>, which helps dissolve fat.</a:t>
            </a:r>
          </a:p>
          <a:p>
            <a:pPr eaLnBrk="1" hangingPunct="1"/>
            <a:r>
              <a:rPr lang="en-US" altLang="en-US" smtClean="0"/>
              <a:t>This is also added in the first part of the small intestine.</a:t>
            </a:r>
          </a:p>
          <a:p>
            <a:pPr eaLnBrk="1" hangingPunct="1"/>
            <a:endParaRPr lang="en-US" altLang="en-US" smtClean="0"/>
          </a:p>
          <a:p>
            <a:pPr eaLnBrk="1" hangingPunct="1"/>
            <a:r>
              <a:rPr lang="en-US" altLang="en-US" smtClean="0"/>
              <a:t>Alcohol kills the liver; drugs kill the liver; caffeine harms the liver… all in the attempt to detoxify.</a:t>
            </a: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52400"/>
            <a:ext cx="25336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bldLst>
      <p:bldP spid="1536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Liver</a:t>
            </a:r>
          </a:p>
        </p:txBody>
      </p:sp>
      <p:sp>
        <p:nvSpPr>
          <p:cNvPr id="16387" name="Rectangle 5"/>
          <p:cNvSpPr>
            <a:spLocks noGrp="1" noChangeArrowheads="1"/>
          </p:cNvSpPr>
          <p:nvPr>
            <p:ph sz="half" idx="1"/>
          </p:nvPr>
        </p:nvSpPr>
        <p:spPr/>
        <p:txBody>
          <a:bodyPr/>
          <a:lstStyle/>
          <a:p>
            <a:pPr eaLnBrk="1" hangingPunct="1"/>
            <a:endParaRPr lang="en-US" altLang="en-US" smtClean="0"/>
          </a:p>
        </p:txBody>
      </p:sp>
      <p:sp>
        <p:nvSpPr>
          <p:cNvPr id="16388" name="Rectangle 6"/>
          <p:cNvSpPr>
            <a:spLocks noGrp="1" noChangeArrowheads="1"/>
          </p:cNvSpPr>
          <p:nvPr>
            <p:ph sz="half" idx="2"/>
          </p:nvPr>
        </p:nvSpPr>
        <p:spPr/>
        <p:txBody>
          <a:bodyPr/>
          <a:lstStyle/>
          <a:p>
            <a:pPr eaLnBrk="1" hangingPunct="1"/>
            <a:endParaRPr lang="en-US" altLang="en-US" smtClean="0"/>
          </a:p>
        </p:txBody>
      </p:sp>
      <p:pic>
        <p:nvPicPr>
          <p:cNvPr id="1638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38263"/>
            <a:ext cx="43434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138" y="1670050"/>
            <a:ext cx="4487862"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bldLst>
      <p:bldP spid="16387" grpId="0" build="p"/>
      <p:bldP spid="1638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Large Intestine</a:t>
            </a:r>
          </a:p>
        </p:txBody>
      </p:sp>
      <p:sp>
        <p:nvSpPr>
          <p:cNvPr id="17411" name="Rectangle 3"/>
          <p:cNvSpPr>
            <a:spLocks noGrp="1" noChangeArrowheads="1"/>
          </p:cNvSpPr>
          <p:nvPr>
            <p:ph idx="1"/>
          </p:nvPr>
        </p:nvSpPr>
        <p:spPr/>
        <p:txBody>
          <a:bodyPr/>
          <a:lstStyle/>
          <a:p>
            <a:pPr eaLnBrk="1" hangingPunct="1"/>
            <a:r>
              <a:rPr lang="en-US" altLang="en-US" smtClean="0"/>
              <a:t>Function: </a:t>
            </a:r>
            <a:r>
              <a:rPr lang="en-US" altLang="en-US" u="sng" smtClean="0"/>
              <a:t>absorb</a:t>
            </a:r>
            <a:r>
              <a:rPr lang="en-US" altLang="en-US" smtClean="0"/>
              <a:t> water.</a:t>
            </a:r>
          </a:p>
          <a:p>
            <a:pPr eaLnBrk="1" hangingPunct="1"/>
            <a:r>
              <a:rPr lang="en-US" altLang="en-US" smtClean="0"/>
              <a:t>By the time food leaves the small intestine, it is basically nutrient-free.  Water is left behind, and the large intestine removes this water.</a:t>
            </a:r>
          </a:p>
          <a:p>
            <a:pPr eaLnBrk="1" hangingPunct="1"/>
            <a:r>
              <a:rPr lang="en-US" altLang="en-US" smtClean="0"/>
              <a:t>After most of the water has been removed, the food </a:t>
            </a:r>
            <a:r>
              <a:rPr lang="en-US" altLang="en-US" u="sng" smtClean="0"/>
              <a:t>exits</a:t>
            </a:r>
            <a:r>
              <a:rPr lang="en-US" altLang="en-US" smtClean="0"/>
              <a:t> the body through the rectum and anus.</a:t>
            </a:r>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52400"/>
            <a:ext cx="188595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bldLst>
      <p:bldP spid="174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pPr eaLnBrk="1" hangingPunct="1"/>
            <a:r>
              <a:rPr lang="en-US" altLang="en-US" smtClean="0"/>
              <a:t>Large Intestine</a:t>
            </a:r>
          </a:p>
        </p:txBody>
      </p:sp>
      <p:sp>
        <p:nvSpPr>
          <p:cNvPr id="18435" name="Rectangle 5"/>
          <p:cNvSpPr>
            <a:spLocks noGrp="1" noChangeArrowheads="1"/>
          </p:cNvSpPr>
          <p:nvPr>
            <p:ph idx="1"/>
          </p:nvPr>
        </p:nvSpPr>
        <p:spPr/>
        <p:txBody>
          <a:bodyPr/>
          <a:lstStyle/>
          <a:p>
            <a:pPr eaLnBrk="1" hangingPunct="1"/>
            <a:endParaRPr lang="en-US" altLang="en-US" smtClean="0"/>
          </a:p>
        </p:txBody>
      </p:sp>
      <p:pic>
        <p:nvPicPr>
          <p:cNvPr id="1843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00200"/>
            <a:ext cx="56388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bldLst>
      <p:bldP spid="1843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Let’s take a break!</a:t>
            </a:r>
          </a:p>
        </p:txBody>
      </p:sp>
      <p:sp>
        <p:nvSpPr>
          <p:cNvPr id="19459" name="Rectangle 3"/>
          <p:cNvSpPr>
            <a:spLocks noGrp="1" noChangeArrowheads="1"/>
          </p:cNvSpPr>
          <p:nvPr>
            <p:ph idx="1"/>
          </p:nvPr>
        </p:nvSpPr>
        <p:spPr/>
        <p:txBody>
          <a:bodyPr/>
          <a:lstStyle/>
          <a:p>
            <a:pPr eaLnBrk="1" hangingPunct="1"/>
            <a:r>
              <a:rPr lang="en-US" altLang="en-US" smtClean="0"/>
              <a:t>We are going to model what happens in your stomach.</a:t>
            </a:r>
          </a:p>
        </p:txBody>
      </p:sp>
    </p:spTree>
  </p:cSld>
  <p:clrMapOvr>
    <a:masterClrMapping/>
  </p:clrMapOvr>
  <p:timing>
    <p:tnLst>
      <p:par>
        <p:cTn id="1" dur="indefinite" restart="never" nodeType="tmRoot"/>
      </p:par>
    </p:tnLst>
    <p:bldLst>
      <p:bldP spid="1945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1. Break the bread into small pieces</a:t>
            </a:r>
          </a:p>
        </p:txBody>
      </p:sp>
      <p:sp>
        <p:nvSpPr>
          <p:cNvPr id="20483" name="Content Placeholder 2"/>
          <p:cNvSpPr>
            <a:spLocks noGrp="1"/>
          </p:cNvSpPr>
          <p:nvPr>
            <p:ph idx="1"/>
          </p:nvPr>
        </p:nvSpPr>
        <p:spPr/>
        <p:txBody>
          <a:bodyPr/>
          <a:lstStyle/>
          <a:p>
            <a:r>
              <a:rPr lang="en-US" altLang="en-US" smtClean="0"/>
              <a:t>What organ of the digestive system are his hands representing?</a:t>
            </a:r>
          </a:p>
          <a:p>
            <a:endParaRPr lang="en-US" altLang="en-US" smtClean="0"/>
          </a:p>
          <a:p>
            <a:r>
              <a:rPr lang="en-US" altLang="en-US" smtClean="0"/>
              <a:t>Is digestion happening?  If so, what kind?</a:t>
            </a:r>
          </a:p>
        </p:txBody>
      </p:sp>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1831975"/>
            <a:ext cx="399891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z="4000" smtClean="0"/>
              <a:t>Function of the Digestive System</a:t>
            </a:r>
          </a:p>
        </p:txBody>
      </p:sp>
      <p:sp>
        <p:nvSpPr>
          <p:cNvPr id="16387" name="Rectangle 3"/>
          <p:cNvSpPr>
            <a:spLocks noGrp="1" noChangeArrowheads="1"/>
          </p:cNvSpPr>
          <p:nvPr>
            <p:ph idx="1"/>
          </p:nvPr>
        </p:nvSpPr>
        <p:spPr/>
        <p:txBody>
          <a:bodyPr/>
          <a:lstStyle/>
          <a:p>
            <a:pPr eaLnBrk="1" hangingPunct="1"/>
            <a:r>
              <a:rPr lang="en-US" altLang="en-US" sz="2800" b="1" smtClean="0"/>
              <a:t>Break food down into small molecules that can be passed to the cells that need them.</a:t>
            </a:r>
          </a:p>
          <a:p>
            <a:pPr eaLnBrk="1" hangingPunct="1"/>
            <a:endParaRPr lang="en-US" altLang="en-US" sz="2800" b="1" smtClean="0"/>
          </a:p>
          <a:p>
            <a:pPr eaLnBrk="1" hangingPunct="1"/>
            <a:r>
              <a:rPr lang="en-US" altLang="en-US" sz="2800" b="1" smtClean="0"/>
              <a:t>Why Is this important?</a:t>
            </a:r>
          </a:p>
          <a:p>
            <a:pPr lvl="3" eaLnBrk="1" hangingPunct="1"/>
            <a:r>
              <a:rPr lang="en-US" altLang="en-US" sz="1600" b="1" smtClean="0">
                <a:ea typeface="ＭＳ Ｐゴシック" panose="020B0600070205080204" pitchFamily="34" charset="-128"/>
              </a:rPr>
              <a:t>Provides materials and energy for all life processes.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2. Put the bread into the ziplock bag.</a:t>
            </a:r>
          </a:p>
        </p:txBody>
      </p:sp>
      <p:sp>
        <p:nvSpPr>
          <p:cNvPr id="21507" name="Content Placeholder 2"/>
          <p:cNvSpPr>
            <a:spLocks noGrp="1"/>
          </p:cNvSpPr>
          <p:nvPr>
            <p:ph idx="1"/>
          </p:nvPr>
        </p:nvSpPr>
        <p:spPr/>
        <p:txBody>
          <a:bodyPr/>
          <a:lstStyle/>
          <a:p>
            <a:r>
              <a:rPr lang="en-US" altLang="en-US" smtClean="0"/>
              <a:t>What organ is the ziplock back?</a:t>
            </a:r>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05000"/>
            <a:ext cx="3810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fade">
                                      <p:cBhvr>
                                        <p:cTn id="7" dur="500"/>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3. Add 1 cup of soda to the bag.</a:t>
            </a:r>
          </a:p>
        </p:txBody>
      </p:sp>
      <p:sp>
        <p:nvSpPr>
          <p:cNvPr id="3" name="Content Placeholder 2"/>
          <p:cNvSpPr>
            <a:spLocks noGrp="1"/>
          </p:cNvSpPr>
          <p:nvPr>
            <p:ph idx="1"/>
          </p:nvPr>
        </p:nvSpPr>
        <p:spPr/>
        <p:txBody>
          <a:bodyPr/>
          <a:lstStyle/>
          <a:p>
            <a:pPr>
              <a:buFont typeface="Arial" charset="0"/>
              <a:buChar char="•"/>
              <a:defRPr/>
            </a:pPr>
            <a:r>
              <a:rPr lang="en-US" dirty="0" smtClean="0"/>
              <a:t>What does the soda represent?</a:t>
            </a:r>
          </a:p>
          <a:p>
            <a:pPr>
              <a:buFont typeface="Arial" charset="0"/>
              <a:buChar char="•"/>
              <a:defRPr/>
            </a:pPr>
            <a:endParaRPr lang="en-US" dirty="0"/>
          </a:p>
          <a:p>
            <a:pPr marL="0" indent="0">
              <a:buFont typeface="Arial" charset="0"/>
              <a:buNone/>
              <a:defRPr/>
            </a:pPr>
            <a:r>
              <a:rPr lang="en-US" dirty="0" smtClean="0"/>
              <a:t>4. Mix up the bread and soda very well.</a:t>
            </a:r>
          </a:p>
          <a:p>
            <a:pPr>
              <a:buFont typeface="Arial" charset="0"/>
              <a:buChar char="•"/>
              <a:defRPr/>
            </a:pPr>
            <a:r>
              <a:rPr lang="en-US" dirty="0" smtClean="0"/>
              <a:t>What kind of digestion is happening here?</a:t>
            </a:r>
            <a:endParaRPr lang="en-US" dirty="0"/>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784350"/>
            <a:ext cx="3929063" cy="446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additive="base">
                                        <p:cTn id="7" dur="500" fill="hold"/>
                                        <p:tgtEl>
                                          <p:spTgt spid="61442"/>
                                        </p:tgtEl>
                                        <p:attrNameLst>
                                          <p:attrName>ppt_x</p:attrName>
                                        </p:attrNameLst>
                                      </p:cBhvr>
                                      <p:tavLst>
                                        <p:tav tm="0">
                                          <p:val>
                                            <p:strVal val="#ppt_x"/>
                                          </p:val>
                                        </p:tav>
                                        <p:tav tm="100000">
                                          <p:val>
                                            <p:strVal val="#ppt_x"/>
                                          </p:val>
                                        </p:tav>
                                      </p:tavLst>
                                    </p:anim>
                                    <p:anim calcmode="lin" valueType="num">
                                      <p:cBhvr additive="base">
                                        <p:cTn id="8" dur="500" fill="hold"/>
                                        <p:tgtEl>
                                          <p:spTgt spid="614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229600" cy="1554162"/>
          </a:xfrm>
        </p:spPr>
        <p:txBody>
          <a:bodyPr/>
          <a:lstStyle/>
          <a:p>
            <a:r>
              <a:rPr lang="en-US" altLang="en-US" smtClean="0"/>
              <a:t>5. Cut a small corner of your bag and empty the contents into the nylon sock.</a:t>
            </a:r>
          </a:p>
        </p:txBody>
      </p:sp>
      <p:sp>
        <p:nvSpPr>
          <p:cNvPr id="23555" name="Content Placeholder 2"/>
          <p:cNvSpPr>
            <a:spLocks noGrp="1"/>
          </p:cNvSpPr>
          <p:nvPr>
            <p:ph idx="1"/>
          </p:nvPr>
        </p:nvSpPr>
        <p:spPr>
          <a:xfrm>
            <a:off x="457200" y="2438400"/>
            <a:ext cx="8229600" cy="3687763"/>
          </a:xfrm>
        </p:spPr>
        <p:txBody>
          <a:bodyPr/>
          <a:lstStyle/>
          <a:p>
            <a:r>
              <a:rPr lang="en-US" altLang="en-US" smtClean="0"/>
              <a:t>What does the nylon sock represent?</a:t>
            </a:r>
          </a:p>
          <a:p>
            <a:r>
              <a:rPr lang="en-US" altLang="en-US" smtClean="0"/>
              <a:t>What kind of digestion is happening here?</a:t>
            </a:r>
          </a:p>
        </p:txBody>
      </p:sp>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112963"/>
            <a:ext cx="6196013" cy="404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6. Now squeeze any excess moisture out of the mixture through the sock.</a:t>
            </a:r>
          </a:p>
        </p:txBody>
      </p:sp>
      <p:sp>
        <p:nvSpPr>
          <p:cNvPr id="24579" name="Content Placeholder 2"/>
          <p:cNvSpPr>
            <a:spLocks noGrp="1"/>
          </p:cNvSpPr>
          <p:nvPr>
            <p:ph idx="1"/>
          </p:nvPr>
        </p:nvSpPr>
        <p:spPr>
          <a:xfrm>
            <a:off x="457200" y="2209800"/>
            <a:ext cx="8229600" cy="3916363"/>
          </a:xfrm>
        </p:spPr>
        <p:txBody>
          <a:bodyPr/>
          <a:lstStyle/>
          <a:p>
            <a:r>
              <a:rPr lang="en-US" altLang="en-US" smtClean="0"/>
              <a:t>Where in the digestive system do you remove moisture from waste?</a:t>
            </a:r>
          </a:p>
        </p:txBody>
      </p:sp>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173163"/>
            <a:ext cx="5638800"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fade">
                                      <p:cBhvr>
                                        <p:cTn id="7" dur="1000"/>
                                        <p:tgtEl>
                                          <p:spTgt spid="63490"/>
                                        </p:tgtEl>
                                      </p:cBhvr>
                                    </p:animEffect>
                                    <p:anim calcmode="lin" valueType="num">
                                      <p:cBhvr>
                                        <p:cTn id="8" dur="1000" fill="hold"/>
                                        <p:tgtEl>
                                          <p:spTgt spid="63490"/>
                                        </p:tgtEl>
                                        <p:attrNameLst>
                                          <p:attrName>ppt_x</p:attrName>
                                        </p:attrNameLst>
                                      </p:cBhvr>
                                      <p:tavLst>
                                        <p:tav tm="0">
                                          <p:val>
                                            <p:strVal val="#ppt_x"/>
                                          </p:val>
                                        </p:tav>
                                        <p:tav tm="100000">
                                          <p:val>
                                            <p:strVal val="#ppt_x"/>
                                          </p:val>
                                        </p:tav>
                                      </p:tavLst>
                                    </p:anim>
                                    <p:anim calcmode="lin" valueType="num">
                                      <p:cBhvr>
                                        <p:cTn id="9" dur="1000" fill="hold"/>
                                        <p:tgtEl>
                                          <p:spTgt spid="634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1477962"/>
          </a:xfrm>
        </p:spPr>
        <p:txBody>
          <a:bodyPr/>
          <a:lstStyle/>
          <a:p>
            <a:r>
              <a:rPr lang="en-US" altLang="en-US" smtClean="0"/>
              <a:t>Cut the bottom off the nylon sock and squeeze the mixture into another bag. </a:t>
            </a:r>
          </a:p>
        </p:txBody>
      </p:sp>
      <p:sp>
        <p:nvSpPr>
          <p:cNvPr id="25603" name="Content Placeholder 2"/>
          <p:cNvSpPr>
            <a:spLocks noGrp="1"/>
          </p:cNvSpPr>
          <p:nvPr>
            <p:ph idx="1"/>
          </p:nvPr>
        </p:nvSpPr>
        <p:spPr>
          <a:xfrm>
            <a:off x="457200" y="2362200"/>
            <a:ext cx="8229600" cy="3763963"/>
          </a:xfrm>
        </p:spPr>
        <p:txBody>
          <a:bodyPr/>
          <a:lstStyle/>
          <a:p>
            <a:r>
              <a:rPr lang="en-US" altLang="en-US" smtClean="0"/>
              <a:t>What does this bag represent?</a:t>
            </a:r>
          </a:p>
        </p:txBody>
      </p:sp>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173163"/>
            <a:ext cx="5638800"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barn(inVertical)">
                                      <p:cBhvr>
                                        <p:cTn id="7" dur="5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Cut the bottom tip off the bag and squeeze out the waste.</a:t>
            </a:r>
          </a:p>
        </p:txBody>
      </p:sp>
      <p:sp>
        <p:nvSpPr>
          <p:cNvPr id="26627" name="Content Placeholder 2"/>
          <p:cNvSpPr>
            <a:spLocks noGrp="1"/>
          </p:cNvSpPr>
          <p:nvPr>
            <p:ph idx="1"/>
          </p:nvPr>
        </p:nvSpPr>
        <p:spPr/>
        <p:txBody>
          <a:bodyPr/>
          <a:lstStyle/>
          <a:p>
            <a:r>
              <a:rPr lang="en-US" altLang="en-US" smtClean="0"/>
              <a:t>This is the end of the digestive system, what is it?</a:t>
            </a:r>
          </a:p>
        </p:txBody>
      </p:sp>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1752600"/>
            <a:ext cx="5953125"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16" fill="hold" nodeType="clickEffect">
                                  <p:stCondLst>
                                    <p:cond delay="0"/>
                                  </p:stCondLst>
                                  <p:childTnLst>
                                    <p:set>
                                      <p:cBhvr>
                                        <p:cTn id="10" dur="1" fill="hold">
                                          <p:stCondLst>
                                            <p:cond delay="0"/>
                                          </p:stCondLst>
                                        </p:cTn>
                                        <p:tgtEl>
                                          <p:spTgt spid="65538"/>
                                        </p:tgtEl>
                                        <p:attrNameLst>
                                          <p:attrName>style.visibility</p:attrName>
                                        </p:attrNameLst>
                                      </p:cBhvr>
                                      <p:to>
                                        <p:strVal val="visible"/>
                                      </p:to>
                                    </p:set>
                                    <p:anim calcmode="lin" valueType="num">
                                      <p:cBhvr>
                                        <p:cTn id="11" dur="500" fill="hold"/>
                                        <p:tgtEl>
                                          <p:spTgt spid="65538"/>
                                        </p:tgtEl>
                                        <p:attrNameLst>
                                          <p:attrName>ppt_w</p:attrName>
                                        </p:attrNameLst>
                                      </p:cBhvr>
                                      <p:tavLst>
                                        <p:tav tm="0">
                                          <p:val>
                                            <p:fltVal val="0"/>
                                          </p:val>
                                        </p:tav>
                                        <p:tav tm="100000">
                                          <p:val>
                                            <p:strVal val="#ppt_w"/>
                                          </p:val>
                                        </p:tav>
                                      </p:tavLst>
                                    </p:anim>
                                    <p:anim calcmode="lin" valueType="num">
                                      <p:cBhvr>
                                        <p:cTn id="12" dur="500" fill="hold"/>
                                        <p:tgtEl>
                                          <p:spTgt spid="65538"/>
                                        </p:tgtEl>
                                        <p:attrNameLst>
                                          <p:attrName>ppt_h</p:attrName>
                                        </p:attrNameLst>
                                      </p:cBhvr>
                                      <p:tavLst>
                                        <p:tav tm="0">
                                          <p:val>
                                            <p:fltVal val="0"/>
                                          </p:val>
                                        </p:tav>
                                        <p:tav tm="100000">
                                          <p:val>
                                            <p:strVal val="#ppt_h"/>
                                          </p:val>
                                        </p:tav>
                                      </p:tavLst>
                                    </p:anim>
                                    <p:animEffect transition="in" filter="fade">
                                      <p:cBhvr>
                                        <p:cTn id="13" dur="500"/>
                                        <p:tgtEl>
                                          <p:spTgt spid="6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Hungry?</a:t>
            </a:r>
          </a:p>
        </p:txBody>
      </p:sp>
      <p:sp>
        <p:nvSpPr>
          <p:cNvPr id="27651" name="Content Placeholder 2"/>
          <p:cNvSpPr>
            <a:spLocks noGrp="1"/>
          </p:cNvSpPr>
          <p:nvPr>
            <p:ph idx="1"/>
          </p:nvPr>
        </p:nvSpPr>
        <p:spPr/>
        <p:txBody>
          <a:bodyPr/>
          <a:lstStyle/>
          <a:p>
            <a:endParaRPr lang="en-US" altLang="en-US" smtClean="0"/>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2225"/>
            <a:ext cx="7664450" cy="527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t>What did we learn?</a:t>
            </a:r>
          </a:p>
        </p:txBody>
      </p:sp>
      <p:sp>
        <p:nvSpPr>
          <p:cNvPr id="20483" name="Rectangle 3"/>
          <p:cNvSpPr>
            <a:spLocks noGrp="1" noChangeArrowheads="1"/>
          </p:cNvSpPr>
          <p:nvPr>
            <p:ph idx="1"/>
          </p:nvPr>
        </p:nvSpPr>
        <p:spPr/>
        <p:txBody>
          <a:bodyPr/>
          <a:lstStyle/>
          <a:p>
            <a:pPr eaLnBrk="1" hangingPunct="1"/>
            <a:r>
              <a:rPr lang="en-US" altLang="en-US" smtClean="0"/>
              <a:t>What did we learn from this stomach-modeling experience?</a:t>
            </a:r>
          </a:p>
        </p:txBody>
      </p:sp>
    </p:spTree>
  </p:cSld>
  <p:clrMapOvr>
    <a:masterClrMapping/>
  </p:clrMapOvr>
  <p:timing>
    <p:tnLst>
      <p:par>
        <p:cTn id="1" dur="indefinite" restart="never" nodeType="tmRoot"/>
      </p:par>
    </p:tnLst>
    <p:bldLst>
      <p:bldP spid="2048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smtClean="0"/>
              <a:t>Function of the Digestive System (not on outline)</a:t>
            </a:r>
          </a:p>
        </p:txBody>
      </p:sp>
      <p:sp>
        <p:nvSpPr>
          <p:cNvPr id="4099" name="Rectangle 3"/>
          <p:cNvSpPr>
            <a:spLocks noGrp="1" noChangeArrowheads="1"/>
          </p:cNvSpPr>
          <p:nvPr>
            <p:ph idx="1"/>
          </p:nvPr>
        </p:nvSpPr>
        <p:spPr/>
        <p:txBody>
          <a:bodyPr/>
          <a:lstStyle/>
          <a:p>
            <a:pPr eaLnBrk="1" hangingPunct="1"/>
            <a:r>
              <a:rPr lang="en-US" altLang="en-US" b="1" smtClean="0"/>
              <a:t>Vocabulary:</a:t>
            </a:r>
          </a:p>
          <a:p>
            <a:pPr lvl="1" eaLnBrk="1" hangingPunct="1"/>
            <a:r>
              <a:rPr lang="en-US" altLang="en-US" b="1" smtClean="0">
                <a:solidFill>
                  <a:srgbClr val="C00000"/>
                </a:solidFill>
                <a:ea typeface="ＭＳ Ｐゴシック" panose="020B0600070205080204" pitchFamily="34" charset="-128"/>
              </a:rPr>
              <a:t>Intracellular:  digestion inside cells.</a:t>
            </a:r>
          </a:p>
          <a:p>
            <a:pPr lvl="1" eaLnBrk="1" hangingPunct="1"/>
            <a:r>
              <a:rPr lang="en-US" altLang="en-US" b="1" smtClean="0">
                <a:solidFill>
                  <a:srgbClr val="C00000"/>
                </a:solidFill>
                <a:ea typeface="ＭＳ Ｐゴシック" panose="020B0600070205080204" pitchFamily="34" charset="-128"/>
              </a:rPr>
              <a:t>Extracellular:  digestion in a body system and nutrients are then passed to the cells.</a:t>
            </a:r>
          </a:p>
          <a:p>
            <a:pPr lvl="1" eaLnBrk="1" hangingPunct="1"/>
            <a:r>
              <a:rPr lang="en-US" altLang="en-US" b="1" smtClean="0">
                <a:ea typeface="ＭＳ Ｐゴシック" panose="020B0600070205080204" pitchFamily="34" charset="-128"/>
              </a:rPr>
              <a:t>Mechanical:  Physically breaking food into smaller pieces.</a:t>
            </a:r>
          </a:p>
          <a:p>
            <a:pPr lvl="1" eaLnBrk="1" hangingPunct="1"/>
            <a:r>
              <a:rPr lang="en-US" altLang="en-US" b="1" smtClean="0">
                <a:ea typeface="ＭＳ Ｐゴシック" panose="020B0600070205080204" pitchFamily="34" charset="-128"/>
              </a:rPr>
              <a:t>Chemical:  breaking food into molecules by breaking chemical bonds.</a:t>
            </a:r>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bldLst>
      <p:bldP spid="409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Hydra Digestion</a:t>
            </a:r>
          </a:p>
        </p:txBody>
      </p:sp>
      <p:sp>
        <p:nvSpPr>
          <p:cNvPr id="30723" name="Rectangle 3"/>
          <p:cNvSpPr>
            <a:spLocks noGrp="1" noChangeArrowheads="1"/>
          </p:cNvSpPr>
          <p:nvPr>
            <p:ph idx="1"/>
          </p:nvPr>
        </p:nvSpPr>
        <p:spPr/>
        <p:txBody>
          <a:bodyPr/>
          <a:lstStyle/>
          <a:p>
            <a:pPr eaLnBrk="1" hangingPunct="1"/>
            <a:r>
              <a:rPr lang="en-US" altLang="en-US" smtClean="0"/>
              <a:t>Hydra digest intracellularly and extracellularly.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smtClean="0"/>
              <a:t>Function of the Digestive System (not on outline)</a:t>
            </a:r>
          </a:p>
        </p:txBody>
      </p:sp>
      <p:sp>
        <p:nvSpPr>
          <p:cNvPr id="4099" name="Rectangle 3"/>
          <p:cNvSpPr>
            <a:spLocks noGrp="1" noChangeArrowheads="1"/>
          </p:cNvSpPr>
          <p:nvPr>
            <p:ph idx="1"/>
          </p:nvPr>
        </p:nvSpPr>
        <p:spPr/>
        <p:txBody>
          <a:bodyPr/>
          <a:lstStyle/>
          <a:p>
            <a:pPr eaLnBrk="1" hangingPunct="1"/>
            <a:r>
              <a:rPr lang="en-US" altLang="en-US" b="1" smtClean="0"/>
              <a:t>Vocabulary:</a:t>
            </a:r>
          </a:p>
          <a:p>
            <a:pPr lvl="1" eaLnBrk="1" hangingPunct="1"/>
            <a:r>
              <a:rPr lang="en-US" altLang="en-US" b="1" smtClean="0">
                <a:ea typeface="ＭＳ Ｐゴシック" panose="020B0600070205080204" pitchFamily="34" charset="-128"/>
              </a:rPr>
              <a:t>Intracellular:  digestion inside cells.</a:t>
            </a:r>
          </a:p>
          <a:p>
            <a:pPr lvl="1" eaLnBrk="1" hangingPunct="1"/>
            <a:r>
              <a:rPr lang="en-US" altLang="en-US" b="1" smtClean="0">
                <a:ea typeface="ＭＳ Ｐゴシック" panose="020B0600070205080204" pitchFamily="34" charset="-128"/>
              </a:rPr>
              <a:t>Extracellular:  digestion in a body system and nutrients are then passed to the cells.</a:t>
            </a:r>
          </a:p>
          <a:p>
            <a:pPr lvl="1" eaLnBrk="1" hangingPunct="1"/>
            <a:r>
              <a:rPr lang="en-US" altLang="en-US" b="1" smtClean="0">
                <a:solidFill>
                  <a:srgbClr val="C00000"/>
                </a:solidFill>
                <a:ea typeface="ＭＳ Ｐゴシック" panose="020B0600070205080204" pitchFamily="34" charset="-128"/>
              </a:rPr>
              <a:t>Mechanical:  Physically breaking food into smaller pieces.</a:t>
            </a:r>
          </a:p>
          <a:p>
            <a:pPr lvl="1" eaLnBrk="1" hangingPunct="1"/>
            <a:r>
              <a:rPr lang="en-US" altLang="en-US" b="1" smtClean="0">
                <a:solidFill>
                  <a:srgbClr val="C00000"/>
                </a:solidFill>
                <a:ea typeface="ＭＳ Ｐゴシック" panose="020B0600070205080204" pitchFamily="34" charset="-128"/>
              </a:rPr>
              <a:t>Chemical:  breaking food into molecules by breaking chemical bonds.</a:t>
            </a:r>
            <a:endParaRPr lang="en-US" altLang="en-US" smtClean="0">
              <a:solidFill>
                <a:srgbClr val="C00000"/>
              </a:solidFill>
              <a:ea typeface="ＭＳ Ｐゴシック" panose="020B0600070205080204" pitchFamily="34" charset="-128"/>
            </a:endParaRPr>
          </a:p>
        </p:txBody>
      </p:sp>
    </p:spTree>
  </p:cSld>
  <p:clrMapOvr>
    <a:masterClrMapping/>
  </p:clrMapOvr>
  <p:timing>
    <p:tnLst>
      <p:par>
        <p:cTn id="1" dur="indefinite" restart="never" nodeType="tmRoot"/>
      </p:par>
    </p:tnLst>
    <p:bldLst>
      <p:bldP spid="40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Hydra Digestion</a:t>
            </a:r>
          </a:p>
        </p:txBody>
      </p:sp>
      <p:sp>
        <p:nvSpPr>
          <p:cNvPr id="31747" name="Rectangle 3"/>
          <p:cNvSpPr>
            <a:spLocks noGrp="1" noChangeArrowheads="1"/>
          </p:cNvSpPr>
          <p:nvPr>
            <p:ph idx="1"/>
          </p:nvPr>
        </p:nvSpPr>
        <p:spPr/>
        <p:txBody>
          <a:bodyPr/>
          <a:lstStyle/>
          <a:p>
            <a:pPr eaLnBrk="1" hangingPunct="1"/>
            <a:r>
              <a:rPr lang="en-US" altLang="en-US" smtClean="0"/>
              <a:t>Have a </a:t>
            </a:r>
            <a:r>
              <a:rPr lang="en-US" altLang="en-US" u="sng" smtClean="0"/>
              <a:t>single</a:t>
            </a:r>
            <a:r>
              <a:rPr lang="en-US" altLang="en-US" smtClean="0"/>
              <a:t> opening that serves as both a mouth and an anus.</a:t>
            </a:r>
          </a:p>
          <a:p>
            <a:pPr eaLnBrk="1" hangingPunct="1"/>
            <a:r>
              <a:rPr lang="en-US" altLang="en-US" smtClean="0"/>
              <a:t>Have a </a:t>
            </a:r>
            <a:r>
              <a:rPr lang="en-US" altLang="en-US" b="1" u="sng" smtClean="0"/>
              <a:t>gastrovascular cavity</a:t>
            </a:r>
            <a:r>
              <a:rPr lang="en-US" altLang="en-US" smtClean="0"/>
              <a:t>, which is a simple digestive chamber with a single opening with some specialized digestive tissues.</a:t>
            </a:r>
          </a:p>
          <a:p>
            <a:pPr eaLnBrk="1" hangingPunct="1"/>
            <a:r>
              <a:rPr lang="en-US" altLang="en-US" smtClean="0"/>
              <a:t>http://www.cedarville.edu/personal/jwf/bio100/lecturequiz21b.swf</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Hydra Digestion</a:t>
            </a:r>
          </a:p>
        </p:txBody>
      </p:sp>
      <p:sp>
        <p:nvSpPr>
          <p:cNvPr id="32771" name="Rectangle 3"/>
          <p:cNvSpPr>
            <a:spLocks noGrp="1" noChangeArrowheads="1"/>
          </p:cNvSpPr>
          <p:nvPr>
            <p:ph idx="1"/>
          </p:nvPr>
        </p:nvSpPr>
        <p:spPr/>
        <p:txBody>
          <a:bodyPr/>
          <a:lstStyle/>
          <a:p>
            <a:pPr eaLnBrk="1" hangingPunct="1"/>
            <a:endParaRPr lang="en-US" altLang="en-US" smtClean="0"/>
          </a:p>
        </p:txBody>
      </p:sp>
      <p:pic>
        <p:nvPicPr>
          <p:cNvPr id="327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7086600" cy="510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Earthworm Digestion</a:t>
            </a:r>
          </a:p>
        </p:txBody>
      </p:sp>
      <p:sp>
        <p:nvSpPr>
          <p:cNvPr id="33795" name="Rectangle 3"/>
          <p:cNvSpPr>
            <a:spLocks noGrp="1" noChangeArrowheads="1"/>
          </p:cNvSpPr>
          <p:nvPr>
            <p:ph idx="1"/>
          </p:nvPr>
        </p:nvSpPr>
        <p:spPr/>
        <p:txBody>
          <a:bodyPr/>
          <a:lstStyle/>
          <a:p>
            <a:pPr eaLnBrk="1" hangingPunct="1"/>
            <a:r>
              <a:rPr lang="en-US" altLang="en-US" smtClean="0"/>
              <a:t>Earthworms have </a:t>
            </a:r>
            <a:r>
              <a:rPr lang="en-US" altLang="en-US" u="sng" smtClean="0"/>
              <a:t>extracellular</a:t>
            </a:r>
            <a:r>
              <a:rPr lang="en-US" altLang="en-US" smtClean="0"/>
              <a:t> digestion because they have a digestive system.</a:t>
            </a:r>
          </a:p>
          <a:p>
            <a:pPr eaLnBrk="1" hangingPunct="1"/>
            <a:r>
              <a:rPr lang="en-US" altLang="en-US" smtClean="0"/>
              <a:t>They have a mouth, gizzard, an intestine, and anus.</a:t>
            </a:r>
          </a:p>
          <a:p>
            <a:pPr eaLnBrk="1" hangingPunct="1"/>
            <a:r>
              <a:rPr lang="en-US" altLang="en-US" smtClean="0"/>
              <a:t>The </a:t>
            </a:r>
            <a:r>
              <a:rPr lang="en-US" altLang="en-US" u="sng" smtClean="0"/>
              <a:t>gizzard</a:t>
            </a:r>
            <a:r>
              <a:rPr lang="en-US" altLang="en-US" smtClean="0"/>
              <a:t> grinds up food.</a:t>
            </a:r>
          </a:p>
          <a:p>
            <a:pPr lvl="1" eaLnBrk="1" hangingPunct="1"/>
            <a:r>
              <a:rPr lang="en-US" altLang="en-US" smtClean="0">
                <a:ea typeface="ＭＳ Ｐゴシック" panose="020B0600070205080204" pitchFamily="34" charset="-128"/>
              </a:rPr>
              <a:t>What organs serve the same purpose in humans?</a:t>
            </a:r>
          </a:p>
          <a:p>
            <a:pPr eaLnBrk="1" hangingPunct="1"/>
            <a:r>
              <a:rPr lang="en-US" altLang="en-US" smtClean="0"/>
              <a:t>Food is absorbed in the intestine.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Earthworm Digestion</a:t>
            </a:r>
          </a:p>
        </p:txBody>
      </p:sp>
      <p:sp>
        <p:nvSpPr>
          <p:cNvPr id="34819" name="Rectangle 4"/>
          <p:cNvSpPr>
            <a:spLocks noGrp="1" noChangeArrowheads="1"/>
          </p:cNvSpPr>
          <p:nvPr>
            <p:ph idx="1"/>
          </p:nvPr>
        </p:nvSpPr>
        <p:spPr/>
        <p:txBody>
          <a:bodyPr/>
          <a:lstStyle/>
          <a:p>
            <a:pPr eaLnBrk="1" hangingPunct="1"/>
            <a:endParaRPr lang="en-US" altLang="en-US" smtClean="0"/>
          </a:p>
        </p:txBody>
      </p:sp>
      <p:pic>
        <p:nvPicPr>
          <p:cNvPr id="348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600200"/>
            <a:ext cx="5281613"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Crayfish Digestion</a:t>
            </a:r>
          </a:p>
        </p:txBody>
      </p:sp>
      <p:sp>
        <p:nvSpPr>
          <p:cNvPr id="35843" name="Rectangle 3"/>
          <p:cNvSpPr>
            <a:spLocks noGrp="1" noChangeArrowheads="1"/>
          </p:cNvSpPr>
          <p:nvPr>
            <p:ph idx="1"/>
          </p:nvPr>
        </p:nvSpPr>
        <p:spPr/>
        <p:txBody>
          <a:bodyPr/>
          <a:lstStyle/>
          <a:p>
            <a:pPr eaLnBrk="1" hangingPunct="1"/>
            <a:r>
              <a:rPr lang="en-US" altLang="en-US" smtClean="0"/>
              <a:t>Crayfish have extraxcellular digestion because they have a digestive system.</a:t>
            </a:r>
          </a:p>
          <a:p>
            <a:pPr eaLnBrk="1" hangingPunct="1"/>
            <a:r>
              <a:rPr lang="en-US" altLang="en-US" smtClean="0"/>
              <a:t>They have a mouth, esophagus, stomach, an intestine, digestive glands, and an anus.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Crayfish Digestion</a:t>
            </a:r>
          </a:p>
        </p:txBody>
      </p:sp>
      <p:sp>
        <p:nvSpPr>
          <p:cNvPr id="36867" name="Rectangle 4"/>
          <p:cNvSpPr>
            <a:spLocks noGrp="1" noChangeArrowheads="1"/>
          </p:cNvSpPr>
          <p:nvPr>
            <p:ph idx="1"/>
          </p:nvPr>
        </p:nvSpPr>
        <p:spPr/>
        <p:txBody>
          <a:bodyPr/>
          <a:lstStyle/>
          <a:p>
            <a:pPr eaLnBrk="1" hangingPunct="1"/>
            <a:endParaRPr lang="en-US" altLang="en-US" smtClean="0"/>
          </a:p>
        </p:txBody>
      </p:sp>
      <p:pic>
        <p:nvPicPr>
          <p:cNvPr id="368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05000"/>
            <a:ext cx="7896225"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Sea Star Digestion</a:t>
            </a:r>
          </a:p>
        </p:txBody>
      </p:sp>
      <p:sp>
        <p:nvSpPr>
          <p:cNvPr id="37891" name="Rectangle 3"/>
          <p:cNvSpPr>
            <a:spLocks noGrp="1" noChangeArrowheads="1"/>
          </p:cNvSpPr>
          <p:nvPr>
            <p:ph idx="1"/>
          </p:nvPr>
        </p:nvSpPr>
        <p:spPr/>
        <p:txBody>
          <a:bodyPr/>
          <a:lstStyle/>
          <a:p>
            <a:pPr eaLnBrk="1" hangingPunct="1">
              <a:lnSpc>
                <a:spcPct val="80000"/>
              </a:lnSpc>
            </a:pPr>
            <a:r>
              <a:rPr lang="en-US" altLang="en-US" sz="2800" smtClean="0"/>
              <a:t>Sea stars have extracellular digestion because they have a digestive system.</a:t>
            </a:r>
          </a:p>
          <a:p>
            <a:pPr eaLnBrk="1" hangingPunct="1">
              <a:lnSpc>
                <a:spcPct val="80000"/>
              </a:lnSpc>
            </a:pPr>
            <a:r>
              <a:rPr lang="en-US" altLang="en-US" sz="2800" smtClean="0"/>
              <a:t>They have a mouth, </a:t>
            </a:r>
            <a:r>
              <a:rPr lang="en-US" altLang="en-US" sz="2800" u="sng" smtClean="0"/>
              <a:t>two</a:t>
            </a:r>
            <a:r>
              <a:rPr lang="en-US" altLang="en-US" sz="2800" smtClean="0"/>
              <a:t> stomachs, intestine, ceca, and an anus.</a:t>
            </a:r>
          </a:p>
          <a:p>
            <a:pPr eaLnBrk="1" hangingPunct="1">
              <a:lnSpc>
                <a:spcPct val="80000"/>
              </a:lnSpc>
            </a:pPr>
            <a:r>
              <a:rPr lang="en-US" altLang="en-US" sz="2800" smtClean="0"/>
              <a:t>The cardiac stomach </a:t>
            </a:r>
            <a:r>
              <a:rPr lang="en-US" altLang="en-US" sz="2800" b="1" u="sng" smtClean="0"/>
              <a:t>exits the sea star’s body</a:t>
            </a:r>
            <a:r>
              <a:rPr lang="en-US" altLang="en-US" sz="2800" smtClean="0"/>
              <a:t> and begins the digestion of food. The cardiac stomach is then brought back inside the body, and the partially digested food is moved to the pyloric stomach where it is digested more.</a:t>
            </a:r>
          </a:p>
          <a:p>
            <a:pPr eaLnBrk="1" hangingPunct="1">
              <a:lnSpc>
                <a:spcPct val="80000"/>
              </a:lnSpc>
            </a:pPr>
            <a:r>
              <a:rPr lang="en-US" altLang="en-US" sz="2800" smtClean="0"/>
              <a:t>Ceca  produce digestive enzymes.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p:txBody>
          <a:bodyPr/>
          <a:lstStyle/>
          <a:p>
            <a:pPr eaLnBrk="1" hangingPunct="1"/>
            <a:r>
              <a:rPr lang="en-US" altLang="en-US" smtClean="0"/>
              <a:t>Sea Star Digestion</a:t>
            </a:r>
          </a:p>
        </p:txBody>
      </p:sp>
      <p:sp>
        <p:nvSpPr>
          <p:cNvPr id="38915" name="Rectangle 5"/>
          <p:cNvSpPr>
            <a:spLocks noGrp="1" noChangeArrowheads="1"/>
          </p:cNvSpPr>
          <p:nvPr>
            <p:ph idx="1"/>
          </p:nvPr>
        </p:nvSpPr>
        <p:spPr/>
        <p:txBody>
          <a:bodyPr/>
          <a:lstStyle/>
          <a:p>
            <a:pPr eaLnBrk="1" hangingPunct="1"/>
            <a:endParaRPr lang="en-US" altLang="en-US" smtClean="0"/>
          </a:p>
        </p:txBody>
      </p:sp>
      <p:pic>
        <p:nvPicPr>
          <p:cNvPr id="3891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00200"/>
            <a:ext cx="5681663"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en-US" smtClean="0"/>
              <a:t>Plants</a:t>
            </a:r>
          </a:p>
        </p:txBody>
      </p:sp>
      <p:sp>
        <p:nvSpPr>
          <p:cNvPr id="3" name="Content Placeholder 2"/>
          <p:cNvSpPr>
            <a:spLocks noGrp="1"/>
          </p:cNvSpPr>
          <p:nvPr>
            <p:ph idx="1"/>
          </p:nvPr>
        </p:nvSpPr>
        <p:spPr/>
        <p:txBody>
          <a:bodyPr/>
          <a:lstStyle/>
          <a:p>
            <a:pPr eaLnBrk="1" hangingPunct="1"/>
            <a:r>
              <a:rPr lang="en-US" altLang="en-US" smtClean="0"/>
              <a:t>Do plants eat?</a:t>
            </a:r>
          </a:p>
          <a:p>
            <a:pPr eaLnBrk="1" hangingPunct="1"/>
            <a:r>
              <a:rPr lang="en-US" altLang="en-US" smtClean="0"/>
              <a:t>Do plants need energy?</a:t>
            </a:r>
          </a:p>
          <a:p>
            <a:pPr eaLnBrk="1" hangingPunct="1"/>
            <a:r>
              <a:rPr lang="en-US" altLang="en-US" smtClean="0"/>
              <a:t>How do plants get the fuel to make energy if they don’t eat?</a:t>
            </a:r>
          </a:p>
        </p:txBody>
      </p:sp>
      <p:pic>
        <p:nvPicPr>
          <p:cNvPr id="3994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352800"/>
            <a:ext cx="24765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tLang="en-US" smtClean="0"/>
              <a:t>How Plants get Nutrition</a:t>
            </a:r>
          </a:p>
        </p:txBody>
      </p:sp>
      <p:sp>
        <p:nvSpPr>
          <p:cNvPr id="40963" name="Content Placeholder 2"/>
          <p:cNvSpPr>
            <a:spLocks noGrp="1"/>
          </p:cNvSpPr>
          <p:nvPr>
            <p:ph idx="1"/>
          </p:nvPr>
        </p:nvSpPr>
        <p:spPr/>
        <p:txBody>
          <a:bodyPr/>
          <a:lstStyle/>
          <a:p>
            <a:pPr eaLnBrk="1" hangingPunct="1"/>
            <a:r>
              <a:rPr lang="en-US" altLang="en-US" smtClean="0"/>
              <a:t>How do plants make their own food?</a:t>
            </a:r>
          </a:p>
          <a:p>
            <a:pPr lvl="1" eaLnBrk="1" hangingPunct="1"/>
            <a:r>
              <a:rPr lang="en-US" altLang="en-US" smtClean="0">
                <a:ea typeface="ＭＳ Ｐゴシック" panose="020B0600070205080204" pitchFamily="34" charset="-128"/>
              </a:rPr>
              <a:t>Photosynthesis</a:t>
            </a:r>
          </a:p>
          <a:p>
            <a:pPr eaLnBrk="1" hangingPunct="1"/>
            <a:r>
              <a:rPr lang="en-US" altLang="en-US" smtClean="0"/>
              <a:t>What ingredients are used in this process?</a:t>
            </a:r>
          </a:p>
          <a:p>
            <a:pPr lvl="1" eaLnBrk="1" hangingPunct="1"/>
            <a:r>
              <a:rPr lang="en-US" altLang="en-US" smtClean="0">
                <a:ea typeface="ＭＳ Ｐゴシック" panose="020B0600070205080204" pitchFamily="34" charset="-128"/>
              </a:rPr>
              <a:t>Water, Carbon dioxide and light energy!</a:t>
            </a:r>
          </a:p>
          <a:p>
            <a:pPr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z="4000" smtClean="0"/>
              <a:t>Structure of the Digestive System</a:t>
            </a:r>
          </a:p>
        </p:txBody>
      </p:sp>
      <p:sp>
        <p:nvSpPr>
          <p:cNvPr id="5123" name="Rectangle 5"/>
          <p:cNvSpPr>
            <a:spLocks noGrp="1" noChangeArrowheads="1"/>
          </p:cNvSpPr>
          <p:nvPr>
            <p:ph idx="1"/>
          </p:nvPr>
        </p:nvSpPr>
        <p:spPr/>
        <p:txBody>
          <a:bodyPr/>
          <a:lstStyle/>
          <a:p>
            <a:pPr eaLnBrk="1" hangingPunct="1"/>
            <a:endParaRPr lang="en-US" altLang="en-US" smtClean="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447800"/>
            <a:ext cx="5453063"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bldLst>
      <p:bldP spid="51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smtClean="0"/>
              <a:t>Beyond Photosynthesis</a:t>
            </a:r>
          </a:p>
        </p:txBody>
      </p:sp>
      <p:sp>
        <p:nvSpPr>
          <p:cNvPr id="41987" name="Content Placeholder 2"/>
          <p:cNvSpPr>
            <a:spLocks noGrp="1"/>
          </p:cNvSpPr>
          <p:nvPr>
            <p:ph idx="1"/>
          </p:nvPr>
        </p:nvSpPr>
        <p:spPr/>
        <p:txBody>
          <a:bodyPr/>
          <a:lstStyle/>
          <a:p>
            <a:pPr eaLnBrk="1" hangingPunct="1"/>
            <a:r>
              <a:rPr lang="en-US" altLang="en-US" smtClean="0">
                <a:hlinkClick r:id="rId2"/>
              </a:rPr>
              <a:t>Carnivorous plants like venus flytraps either secrete enzymes to digest insects or wait for them to decompose and then absorb the nutrients.</a:t>
            </a:r>
            <a:endParaRPr lang="en-US" altLang="en-US" smtClean="0"/>
          </a:p>
          <a:p>
            <a:pPr eaLnBrk="1" hangingPunct="1"/>
            <a:endParaRPr lang="en-US" altLang="en-US" smtClean="0"/>
          </a:p>
        </p:txBody>
      </p:sp>
      <p:pic>
        <p:nvPicPr>
          <p:cNvPr id="4198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064000"/>
            <a:ext cx="45720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t>Summary</a:t>
            </a:r>
          </a:p>
        </p:txBody>
      </p:sp>
      <p:sp>
        <p:nvSpPr>
          <p:cNvPr id="43011" name="Rectangle 3"/>
          <p:cNvSpPr>
            <a:spLocks noGrp="1" noChangeArrowheads="1"/>
          </p:cNvSpPr>
          <p:nvPr>
            <p:ph idx="1"/>
          </p:nvPr>
        </p:nvSpPr>
        <p:spPr/>
        <p:txBody>
          <a:bodyPr/>
          <a:lstStyle/>
          <a:p>
            <a:pPr eaLnBrk="1" hangingPunct="1"/>
            <a:r>
              <a:rPr lang="en-US" altLang="en-US" smtClean="0"/>
              <a:t>Each organism accomplishes the function of digesting food.</a:t>
            </a:r>
          </a:p>
          <a:p>
            <a:pPr eaLnBrk="1" hangingPunct="1"/>
            <a:r>
              <a:rPr lang="en-US" altLang="en-US" smtClean="0"/>
              <a:t>They have different structures to accomplish the food.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smtClean="0"/>
              <a:t>Nervous System</a:t>
            </a:r>
          </a:p>
        </p:txBody>
      </p:sp>
      <p:sp>
        <p:nvSpPr>
          <p:cNvPr id="44035" name="Content Placeholder 2"/>
          <p:cNvSpPr>
            <a:spLocks noGrp="1"/>
          </p:cNvSpPr>
          <p:nvPr>
            <p:ph idx="1"/>
          </p:nvPr>
        </p:nvSpPr>
        <p:spPr/>
        <p:txBody>
          <a:bodyPr/>
          <a:lstStyle/>
          <a:p>
            <a:pPr eaLnBrk="1" hangingPunct="1"/>
            <a:r>
              <a:rPr lang="en-US" altLang="en-US" smtClean="0"/>
              <a:t>Function:</a:t>
            </a:r>
          </a:p>
          <a:p>
            <a:pPr eaLnBrk="1" hangingPunct="1"/>
            <a:r>
              <a:rPr lang="en-US" altLang="en-US" b="1" smtClean="0">
                <a:cs typeface="Times New Roman" panose="02020603050405020304" pitchFamily="18" charset="0"/>
              </a:rPr>
              <a:t>The central nervous system interprets information, and the peripheral nervous system gathers and transmits information.</a:t>
            </a:r>
            <a:endParaRPr lang="en-US" altLang="en-US" smtClean="0"/>
          </a:p>
        </p:txBody>
      </p:sp>
      <p:pic>
        <p:nvPicPr>
          <p:cNvPr id="4" name="Picture 7" descr="bhspe-0929co-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733800"/>
            <a:ext cx="373380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tLang="en-US" smtClean="0"/>
              <a:t>Two types:</a:t>
            </a:r>
          </a:p>
        </p:txBody>
      </p:sp>
      <p:sp>
        <p:nvSpPr>
          <p:cNvPr id="45059" name="Content Placeholder 2"/>
          <p:cNvSpPr>
            <a:spLocks noGrp="1"/>
          </p:cNvSpPr>
          <p:nvPr>
            <p:ph idx="1"/>
          </p:nvPr>
        </p:nvSpPr>
        <p:spPr>
          <a:xfrm>
            <a:off x="0" y="1295400"/>
            <a:ext cx="7315200" cy="4830763"/>
          </a:xfrm>
        </p:spPr>
        <p:txBody>
          <a:bodyPr/>
          <a:lstStyle/>
          <a:p>
            <a:pPr eaLnBrk="1" hangingPunct="1">
              <a:buFont typeface="Arial" panose="020B0604020202020204" pitchFamily="34" charset="0"/>
              <a:buNone/>
            </a:pPr>
            <a:r>
              <a:rPr lang="en-US" altLang="en-US" b="1" smtClean="0"/>
              <a:t>Central Nervous System (CNS)</a:t>
            </a:r>
          </a:p>
          <a:p>
            <a:pPr lvl="1" eaLnBrk="1" hangingPunct="1">
              <a:buFontTx/>
              <a:buNone/>
            </a:pPr>
            <a:r>
              <a:rPr lang="en-US" altLang="en-US" smtClean="0">
                <a:ea typeface="ＭＳ Ｐゴシック" panose="020B0600070205080204" pitchFamily="34" charset="-128"/>
              </a:rPr>
              <a:t>Structures: Brain;  Brain Stem &amp; Spinal Cord</a:t>
            </a:r>
          </a:p>
          <a:p>
            <a:pPr lvl="1" eaLnBrk="1" hangingPunct="1">
              <a:buFontTx/>
              <a:buNone/>
            </a:pPr>
            <a:endParaRPr lang="en-US" altLang="en-US" sz="3200" b="1" smtClean="0">
              <a:ea typeface="ＭＳ Ｐゴシック" panose="020B0600070205080204" pitchFamily="34" charset="-128"/>
            </a:endParaRPr>
          </a:p>
          <a:p>
            <a:pPr lvl="1" eaLnBrk="1" hangingPunct="1">
              <a:buFontTx/>
              <a:buNone/>
            </a:pPr>
            <a:r>
              <a:rPr lang="en-US" altLang="en-US" sz="3200" b="1" smtClean="0">
                <a:ea typeface="ＭＳ Ｐゴシック" panose="020B0600070205080204" pitchFamily="34" charset="-128"/>
              </a:rPr>
              <a:t>Peripheral Nervous System (PNS)</a:t>
            </a:r>
          </a:p>
          <a:p>
            <a:pPr lvl="1" eaLnBrk="1" hangingPunct="1">
              <a:buFontTx/>
              <a:buNone/>
            </a:pPr>
            <a:r>
              <a:rPr lang="en-US" altLang="en-US" smtClean="0">
                <a:ea typeface="ＭＳ Ｐゴシック" panose="020B0600070205080204" pitchFamily="34" charset="-128"/>
              </a:rPr>
              <a:t>Structures:   nerves (voluntary &amp; involuntary).  </a:t>
            </a:r>
            <a:r>
              <a:rPr lang="en-US" altLang="en-US" sz="2400" smtClean="0">
                <a:ea typeface="ＭＳ Ｐゴシック" panose="020B0600070205080204" pitchFamily="34" charset="-128"/>
              </a:rPr>
              <a:t>Unlike the CNS, PNS is not protected by bone or blood-brain barrier, leaving it exposed to toxins and injuries</a:t>
            </a:r>
            <a:r>
              <a:rPr lang="en-US" altLang="en-US" sz="2400" b="1" smtClean="0">
                <a:ea typeface="ＭＳ Ｐゴシック" panose="020B0600070205080204" pitchFamily="34" charset="-128"/>
              </a:rPr>
              <a:t>. </a:t>
            </a:r>
          </a:p>
          <a:p>
            <a:pPr lvl="1" eaLnBrk="1" hangingPunct="1">
              <a:buFontTx/>
              <a:buNone/>
            </a:pPr>
            <a:r>
              <a:rPr lang="en-US" altLang="en-US" smtClean="0">
                <a:ea typeface="ＭＳ Ｐゴシック" panose="020B0600070205080204" pitchFamily="34" charset="-128"/>
              </a:rPr>
              <a:t>	</a:t>
            </a:r>
          </a:p>
        </p:txBody>
      </p:sp>
      <p:pic>
        <p:nvPicPr>
          <p:cNvPr id="4" name="Picture 5" descr="C:\Documents and Settings\alpana.dubey\My Documents\Alpana\7TH_NOV\ch_29\ina's\bhspe-092904-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75" y="685800"/>
            <a:ext cx="195262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endParaRPr lang="en-US" altLang="en-US" smtClean="0"/>
          </a:p>
        </p:txBody>
      </p:sp>
      <p:sp>
        <p:nvSpPr>
          <p:cNvPr id="46083" name="Content Placeholder 2"/>
          <p:cNvSpPr>
            <a:spLocks noGrp="1"/>
          </p:cNvSpPr>
          <p:nvPr>
            <p:ph idx="1"/>
          </p:nvPr>
        </p:nvSpPr>
        <p:spPr/>
        <p:txBody>
          <a:bodyPr/>
          <a:lstStyle/>
          <a:p>
            <a:pPr eaLnBrk="1" hangingPunct="1"/>
            <a:r>
              <a:rPr lang="en-US" altLang="en-US" smtClean="0">
                <a:cs typeface="Times New Roman" panose="02020603050405020304" pitchFamily="18" charset="0"/>
              </a:rPr>
              <a:t>The brain has three parts. </a:t>
            </a:r>
          </a:p>
          <a:p>
            <a:pPr lvl="1" eaLnBrk="1" hangingPunct="1"/>
            <a:r>
              <a:rPr lang="en-US" altLang="en-US" smtClean="0">
                <a:ea typeface="ＭＳ Ｐゴシック" panose="020B0600070205080204" pitchFamily="34" charset="-128"/>
                <a:cs typeface="Times New Roman" panose="02020603050405020304" pitchFamily="18" charset="0"/>
              </a:rPr>
              <a:t>cerebrum controls thought, movement, emotion</a:t>
            </a:r>
          </a:p>
          <a:p>
            <a:pPr lvl="1" eaLnBrk="1" hangingPunct="1"/>
            <a:r>
              <a:rPr lang="en-US" altLang="en-US" smtClean="0">
                <a:ea typeface="ＭＳ Ｐゴシック" panose="020B0600070205080204" pitchFamily="34" charset="-128"/>
                <a:cs typeface="Times New Roman" panose="02020603050405020304" pitchFamily="18" charset="0"/>
              </a:rPr>
              <a:t>cerebellum allows for balance</a:t>
            </a:r>
          </a:p>
          <a:p>
            <a:pPr lvl="1" eaLnBrk="1" hangingPunct="1"/>
            <a:r>
              <a:rPr lang="en-US" altLang="en-US" smtClean="0">
                <a:ea typeface="ＭＳ Ｐゴシック" panose="020B0600070205080204" pitchFamily="34" charset="-128"/>
                <a:cs typeface="Times New Roman" panose="02020603050405020304" pitchFamily="18" charset="0"/>
              </a:rPr>
              <a:t>brain stem controls basic life functions </a:t>
            </a:r>
          </a:p>
          <a:p>
            <a:pPr eaLnBrk="1" hangingPunct="1"/>
            <a:endParaRPr lang="en-US" altLang="en-US" smtClean="0"/>
          </a:p>
        </p:txBody>
      </p:sp>
      <p:pic>
        <p:nvPicPr>
          <p:cNvPr id="4" name="Picture 25" descr="888a.gif                                                       0006B018 Macintosh                      BEB7E0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267200"/>
            <a:ext cx="2668588"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smtClean="0"/>
              <a:t>Neurons</a:t>
            </a:r>
          </a:p>
        </p:txBody>
      </p:sp>
      <p:sp>
        <p:nvSpPr>
          <p:cNvPr id="47107" name="Content Placeholder 2"/>
          <p:cNvSpPr>
            <a:spLocks noGrp="1"/>
          </p:cNvSpPr>
          <p:nvPr>
            <p:ph idx="1"/>
          </p:nvPr>
        </p:nvSpPr>
        <p:spPr/>
        <p:txBody>
          <a:bodyPr/>
          <a:lstStyle/>
          <a:p>
            <a:pPr eaLnBrk="1" hangingPunct="1"/>
            <a:r>
              <a:rPr lang="en-US" altLang="en-US" smtClean="0"/>
              <a:t>Dendrites receive impulses</a:t>
            </a:r>
          </a:p>
        </p:txBody>
      </p:sp>
      <p:pic>
        <p:nvPicPr>
          <p:cNvPr id="4" name="Picture 4" descr="bhspe-092902-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743200"/>
            <a:ext cx="82296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H="1">
            <a:off x="1066800" y="2362200"/>
            <a:ext cx="1905000" cy="251460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tLang="en-US" smtClean="0"/>
              <a:t>Neurons</a:t>
            </a:r>
          </a:p>
        </p:txBody>
      </p:sp>
      <p:sp>
        <p:nvSpPr>
          <p:cNvPr id="48131" name="Content Placeholder 2"/>
          <p:cNvSpPr>
            <a:spLocks noGrp="1"/>
          </p:cNvSpPr>
          <p:nvPr>
            <p:ph idx="1"/>
          </p:nvPr>
        </p:nvSpPr>
        <p:spPr/>
        <p:txBody>
          <a:bodyPr/>
          <a:lstStyle/>
          <a:p>
            <a:pPr eaLnBrk="1" hangingPunct="1"/>
            <a:r>
              <a:rPr lang="en-US" altLang="en-US" smtClean="0"/>
              <a:t>Axon carries impulses</a:t>
            </a:r>
          </a:p>
        </p:txBody>
      </p:sp>
      <p:pic>
        <p:nvPicPr>
          <p:cNvPr id="4" name="Picture 4" descr="bhspe-092902-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743200"/>
            <a:ext cx="82296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a:off x="5181600" y="2286000"/>
            <a:ext cx="304800" cy="228600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74638"/>
            <a:ext cx="3810000" cy="1143000"/>
          </a:xfrm>
        </p:spPr>
        <p:txBody>
          <a:bodyPr/>
          <a:lstStyle/>
          <a:p>
            <a:pPr eaLnBrk="1" hangingPunct="1"/>
            <a:r>
              <a:rPr lang="en-US" altLang="en-US" smtClean="0"/>
              <a:t>Neurons</a:t>
            </a:r>
          </a:p>
        </p:txBody>
      </p:sp>
      <p:sp>
        <p:nvSpPr>
          <p:cNvPr id="49155" name="Content Placeholder 2"/>
          <p:cNvSpPr>
            <a:spLocks noGrp="1"/>
          </p:cNvSpPr>
          <p:nvPr>
            <p:ph idx="1"/>
          </p:nvPr>
        </p:nvSpPr>
        <p:spPr/>
        <p:txBody>
          <a:bodyPr/>
          <a:lstStyle/>
          <a:p>
            <a:pPr eaLnBrk="1" hangingPunct="1"/>
            <a:endParaRPr lang="en-US" altLang="en-US" smtClean="0">
              <a:cs typeface="Times New Roman" panose="02020603050405020304" pitchFamily="18" charset="0"/>
            </a:endParaRPr>
          </a:p>
          <a:p>
            <a:pPr eaLnBrk="1" hangingPunct="1"/>
            <a:r>
              <a:rPr lang="en-US" altLang="en-US" smtClean="0">
                <a:cs typeface="Times New Roman" panose="02020603050405020304" pitchFamily="18" charset="0"/>
              </a:rPr>
              <a:t>A chemical signal passes between neurons.</a:t>
            </a:r>
          </a:p>
          <a:p>
            <a:pPr marL="342900" lvl="1" indent="-342900" eaLnBrk="1" hangingPunct="1">
              <a:buFontTx/>
              <a:buChar char="•"/>
            </a:pPr>
            <a:r>
              <a:rPr lang="en-US" altLang="en-US" sz="3200" smtClean="0">
                <a:ea typeface="ＭＳ Ｐゴシック" panose="020B0600070205080204" pitchFamily="34" charset="-128"/>
                <a:cs typeface="Times New Roman" panose="02020603050405020304" pitchFamily="18" charset="0"/>
              </a:rPr>
              <a:t>Neurotransmitters released into synapse. </a:t>
            </a:r>
          </a:p>
          <a:p>
            <a:pPr marL="342900" lvl="1" indent="-342900" eaLnBrk="1" hangingPunct="1">
              <a:buFontTx/>
              <a:buChar char="•"/>
            </a:pPr>
            <a:r>
              <a:rPr lang="en-US" altLang="en-US" sz="3200" smtClean="0">
                <a:ea typeface="ＭＳ Ｐゴシック" panose="020B0600070205080204" pitchFamily="34" charset="-128"/>
                <a:cs typeface="Times New Roman" panose="02020603050405020304" pitchFamily="18" charset="0"/>
              </a:rPr>
              <a:t>Neurotransmitters stimulate next cell.</a:t>
            </a:r>
          </a:p>
          <a:p>
            <a:pPr marL="342900" lvl="1" indent="-342900" eaLnBrk="1" hangingPunct="1">
              <a:buFontTx/>
              <a:buChar char="•"/>
            </a:pPr>
            <a:endParaRPr lang="en-US" altLang="en-US" sz="2400" smtClean="0">
              <a:ea typeface="ＭＳ Ｐゴシック" panose="020B0600070205080204" pitchFamily="34" charset="-128"/>
              <a:cs typeface="Times New Roman" panose="02020603050405020304" pitchFamily="18" charset="0"/>
            </a:endParaRPr>
          </a:p>
          <a:p>
            <a:pPr eaLnBrk="1" hangingPunct="1"/>
            <a:endParaRPr lang="en-US" altLang="en-US" smtClean="0"/>
          </a:p>
        </p:txBody>
      </p:sp>
      <p:pic>
        <p:nvPicPr>
          <p:cNvPr id="7" name="Picture 4" descr="bhspe-092902-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0"/>
            <a:ext cx="4876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altLang="en-US" smtClean="0"/>
              <a:t>Video Clip:</a:t>
            </a:r>
          </a:p>
        </p:txBody>
      </p:sp>
      <p:sp>
        <p:nvSpPr>
          <p:cNvPr id="50179" name="Content Placeholder 2"/>
          <p:cNvSpPr>
            <a:spLocks noGrp="1"/>
          </p:cNvSpPr>
          <p:nvPr>
            <p:ph idx="1"/>
          </p:nvPr>
        </p:nvSpPr>
        <p:spPr/>
        <p:txBody>
          <a:bodyPr/>
          <a:lstStyle/>
          <a:p>
            <a:pPr eaLnBrk="1" hangingPunct="1"/>
            <a:r>
              <a:rPr lang="en-US" altLang="en-US" smtClean="0"/>
              <a:t>Neurons how they work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Mouth</a:t>
            </a:r>
          </a:p>
        </p:txBody>
      </p:sp>
      <p:sp>
        <p:nvSpPr>
          <p:cNvPr id="6147" name="Rectangle 3"/>
          <p:cNvSpPr>
            <a:spLocks noGrp="1" noChangeArrowheads="1"/>
          </p:cNvSpPr>
          <p:nvPr>
            <p:ph idx="1"/>
          </p:nvPr>
        </p:nvSpPr>
        <p:spPr/>
        <p:txBody>
          <a:bodyPr/>
          <a:lstStyle/>
          <a:p>
            <a:pPr eaLnBrk="1" hangingPunct="1"/>
            <a:r>
              <a:rPr lang="en-US" altLang="en-US" smtClean="0"/>
              <a:t>Function:  to </a:t>
            </a:r>
            <a:r>
              <a:rPr lang="en-US" altLang="en-US" u="sng" smtClean="0"/>
              <a:t>begin</a:t>
            </a:r>
            <a:r>
              <a:rPr lang="en-US" altLang="en-US" smtClean="0"/>
              <a:t> mechanical and chemical digestion</a:t>
            </a:r>
          </a:p>
          <a:p>
            <a:pPr eaLnBrk="1" hangingPunct="1"/>
            <a:r>
              <a:rPr lang="en-US" altLang="en-US" smtClean="0"/>
              <a:t>Structures:  </a:t>
            </a:r>
          </a:p>
          <a:p>
            <a:pPr lvl="1" eaLnBrk="1" hangingPunct="1"/>
            <a:r>
              <a:rPr lang="en-US" altLang="en-US" u="sng" smtClean="0">
                <a:ea typeface="ＭＳ Ｐゴシック" panose="020B0600070205080204" pitchFamily="34" charset="-128"/>
              </a:rPr>
              <a:t>TEETH</a:t>
            </a:r>
            <a:r>
              <a:rPr lang="en-US" altLang="en-US" smtClean="0">
                <a:ea typeface="ＭＳ Ｐゴシック" panose="020B0600070205080204" pitchFamily="34" charset="-128"/>
              </a:rPr>
              <a:t> are responsible </a:t>
            </a:r>
          </a:p>
          <a:p>
            <a:pPr lvl="1" eaLnBrk="1" hangingPunct="1">
              <a:buFontTx/>
              <a:buNone/>
            </a:pPr>
            <a:r>
              <a:rPr lang="en-US" altLang="en-US" smtClean="0">
                <a:ea typeface="ＭＳ Ｐゴシック" panose="020B0600070205080204" pitchFamily="34" charset="-128"/>
              </a:rPr>
              <a:t>for mechanical digestion</a:t>
            </a:r>
          </a:p>
          <a:p>
            <a:pPr lvl="1" eaLnBrk="1" hangingPunct="1">
              <a:buFontTx/>
              <a:buNone/>
            </a:pPr>
            <a:r>
              <a:rPr lang="en-US" altLang="en-US" smtClean="0">
                <a:ea typeface="ＭＳ Ｐゴシック" panose="020B0600070205080204" pitchFamily="34" charset="-128"/>
              </a:rPr>
              <a:t> by </a:t>
            </a:r>
            <a:r>
              <a:rPr lang="en-US" altLang="en-US" u="sng" smtClean="0">
                <a:ea typeface="ＭＳ Ｐゴシック" panose="020B0600070205080204" pitchFamily="34" charset="-128"/>
              </a:rPr>
              <a:t>crushing</a:t>
            </a:r>
            <a:r>
              <a:rPr lang="en-US" altLang="en-US" smtClean="0">
                <a:ea typeface="ＭＳ Ｐゴシック" panose="020B0600070205080204" pitchFamily="34" charset="-128"/>
              </a:rPr>
              <a:t>, cutting, </a:t>
            </a:r>
          </a:p>
          <a:p>
            <a:pPr lvl="1" eaLnBrk="1" hangingPunct="1">
              <a:buFontTx/>
              <a:buNone/>
            </a:pPr>
            <a:r>
              <a:rPr lang="en-US" altLang="en-US" smtClean="0">
                <a:ea typeface="ＭＳ Ｐゴシック" panose="020B0600070205080204" pitchFamily="34" charset="-128"/>
              </a:rPr>
              <a:t>and tearing food.</a:t>
            </a: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0" y="2819400"/>
            <a:ext cx="40005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bldLst>
      <p:bldP spid="61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Mouth</a:t>
            </a:r>
          </a:p>
        </p:txBody>
      </p:sp>
      <p:sp>
        <p:nvSpPr>
          <p:cNvPr id="7171" name="Rectangle 3"/>
          <p:cNvSpPr>
            <a:spLocks noGrp="1" noChangeArrowheads="1"/>
          </p:cNvSpPr>
          <p:nvPr>
            <p:ph idx="1"/>
          </p:nvPr>
        </p:nvSpPr>
        <p:spPr/>
        <p:txBody>
          <a:bodyPr/>
          <a:lstStyle/>
          <a:p>
            <a:pPr eaLnBrk="1" hangingPunct="1">
              <a:lnSpc>
                <a:spcPct val="90000"/>
              </a:lnSpc>
            </a:pPr>
            <a:r>
              <a:rPr lang="en-US" altLang="en-US" smtClean="0"/>
              <a:t>Structure:  </a:t>
            </a:r>
          </a:p>
          <a:p>
            <a:pPr lvl="1" eaLnBrk="1" hangingPunct="1">
              <a:lnSpc>
                <a:spcPct val="90000"/>
              </a:lnSpc>
            </a:pPr>
            <a:r>
              <a:rPr lang="en-US" altLang="en-US" u="sng" smtClean="0">
                <a:ea typeface="ＭＳ Ｐゴシック" panose="020B0600070205080204" pitchFamily="34" charset="-128"/>
              </a:rPr>
              <a:t>SALIVA</a:t>
            </a:r>
            <a:r>
              <a:rPr lang="en-US" altLang="en-US" smtClean="0">
                <a:ea typeface="ＭＳ Ｐゴシック" panose="020B0600070205080204" pitchFamily="34" charset="-128"/>
              </a:rPr>
              <a:t> moistens the food and makes it easier to chew.</a:t>
            </a:r>
          </a:p>
          <a:p>
            <a:pPr lvl="1" eaLnBrk="1" hangingPunct="1">
              <a:lnSpc>
                <a:spcPct val="90000"/>
              </a:lnSpc>
            </a:pPr>
            <a:r>
              <a:rPr lang="en-US" altLang="en-US" smtClean="0">
                <a:ea typeface="ＭＳ Ｐゴシック" panose="020B0600070205080204" pitchFamily="34" charset="-128"/>
              </a:rPr>
              <a:t>Enzymes:  Saliva contains an enzyme called amylase that breaks down starches into </a:t>
            </a:r>
            <a:r>
              <a:rPr lang="en-US" altLang="en-US" u="sng" smtClean="0">
                <a:ea typeface="ＭＳ Ｐゴシック" panose="020B0600070205080204" pitchFamily="34" charset="-128"/>
              </a:rPr>
              <a:t>sugar</a:t>
            </a:r>
            <a:r>
              <a:rPr lang="en-US" altLang="en-US" smtClean="0">
                <a:ea typeface="ＭＳ Ｐゴシック" panose="020B0600070205080204" pitchFamily="34" charset="-128"/>
              </a:rPr>
              <a:t>.</a:t>
            </a:r>
          </a:p>
          <a:p>
            <a:pPr lvl="1" eaLnBrk="1" hangingPunct="1">
              <a:lnSpc>
                <a:spcPct val="90000"/>
              </a:lnSpc>
            </a:pPr>
            <a:endParaRPr lang="en-US" altLang="en-US" smtClean="0">
              <a:ea typeface="ＭＳ Ｐゴシック" panose="020B0600070205080204" pitchFamily="34" charset="-128"/>
            </a:endParaRPr>
          </a:p>
          <a:p>
            <a:pPr lvl="1" eaLnBrk="1" hangingPunct="1">
              <a:lnSpc>
                <a:spcPct val="90000"/>
              </a:lnSpc>
            </a:pPr>
            <a:r>
              <a:rPr lang="en-US" altLang="en-US" smtClean="0">
                <a:ea typeface="ＭＳ Ｐゴシック" panose="020B0600070205080204" pitchFamily="34" charset="-128"/>
              </a:rPr>
              <a:t>Does the mouth do Chemical, Mechanical or Neither type of digestion?</a:t>
            </a:r>
          </a:p>
        </p:txBody>
      </p:sp>
    </p:spTree>
  </p:cSld>
  <p:clrMapOvr>
    <a:masterClrMapping/>
  </p:clrMapOvr>
  <p:timing>
    <p:tnLst>
      <p:par>
        <p:cTn id="1" dur="indefinite" restart="never" nodeType="tmRoot"/>
      </p:par>
    </p:tnLst>
    <p:bldLst>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Esophagus</a:t>
            </a:r>
          </a:p>
        </p:txBody>
      </p:sp>
      <p:sp>
        <p:nvSpPr>
          <p:cNvPr id="8195" name="Rectangle 3"/>
          <p:cNvSpPr>
            <a:spLocks noGrp="1" noChangeArrowheads="1"/>
          </p:cNvSpPr>
          <p:nvPr>
            <p:ph idx="1"/>
          </p:nvPr>
        </p:nvSpPr>
        <p:spPr/>
        <p:txBody>
          <a:bodyPr/>
          <a:lstStyle/>
          <a:p>
            <a:pPr eaLnBrk="1" hangingPunct="1"/>
            <a:r>
              <a:rPr lang="en-US" altLang="en-US" smtClean="0"/>
              <a:t>Also known as the food tube.</a:t>
            </a:r>
          </a:p>
          <a:p>
            <a:pPr eaLnBrk="1" hangingPunct="1"/>
            <a:r>
              <a:rPr lang="en-US" altLang="en-US" smtClean="0"/>
              <a:t>Function:  </a:t>
            </a:r>
            <a:r>
              <a:rPr lang="en-US" altLang="en-US" u="sng" smtClean="0"/>
              <a:t>Moves</a:t>
            </a:r>
            <a:r>
              <a:rPr lang="en-US" altLang="en-US" smtClean="0"/>
              <a:t> food from the mouth to the stomach. </a:t>
            </a:r>
            <a:r>
              <a:rPr lang="en-US" altLang="en-US" sz="800" smtClean="0"/>
              <a:t>&lt;iframe width="640" height="390" src="//www.youtube.com/embed/aPMw7acrVro" frameborder="0" allowfullscreen&gt;&lt;/iframe&gt;</a:t>
            </a: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810000"/>
            <a:ext cx="381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bldLst>
      <p:bldP spid="81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Stomach</a:t>
            </a:r>
          </a:p>
        </p:txBody>
      </p:sp>
      <p:sp>
        <p:nvSpPr>
          <p:cNvPr id="9219" name="Rectangle 3"/>
          <p:cNvSpPr>
            <a:spLocks noGrp="1" noChangeArrowheads="1"/>
          </p:cNvSpPr>
          <p:nvPr>
            <p:ph idx="1"/>
          </p:nvPr>
        </p:nvSpPr>
        <p:spPr/>
        <p:txBody>
          <a:bodyPr/>
          <a:lstStyle/>
          <a:p>
            <a:pPr eaLnBrk="1" hangingPunct="1"/>
            <a:r>
              <a:rPr lang="en-US" altLang="en-US" smtClean="0"/>
              <a:t>Function:  </a:t>
            </a:r>
            <a:r>
              <a:rPr lang="en-US" altLang="en-US" u="sng" smtClean="0"/>
              <a:t>continues</a:t>
            </a:r>
            <a:r>
              <a:rPr lang="en-US" altLang="en-US" smtClean="0"/>
              <a:t> both the mechanical and chemical digestion of food. </a:t>
            </a:r>
          </a:p>
          <a:p>
            <a:pPr eaLnBrk="1" hangingPunct="1"/>
            <a:r>
              <a:rPr lang="en-US" altLang="en-US" smtClean="0"/>
              <a:t>Structure:  the stomach is a large, </a:t>
            </a:r>
            <a:r>
              <a:rPr lang="en-US" altLang="en-US" u="sng" smtClean="0"/>
              <a:t>muscular</a:t>
            </a:r>
            <a:r>
              <a:rPr lang="en-US" altLang="en-US" smtClean="0"/>
              <a:t> sac.</a:t>
            </a:r>
          </a:p>
          <a:p>
            <a:pPr eaLnBrk="1" hangingPunct="1"/>
            <a:endParaRPr lang="en-US" altLang="en-US" smtClean="0"/>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352800"/>
            <a:ext cx="381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bldLst>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Stomach</a:t>
            </a:r>
          </a:p>
        </p:txBody>
      </p:sp>
      <p:sp>
        <p:nvSpPr>
          <p:cNvPr id="10243" name="Rectangle 3"/>
          <p:cNvSpPr>
            <a:spLocks noGrp="1" noChangeArrowheads="1"/>
          </p:cNvSpPr>
          <p:nvPr>
            <p:ph idx="1"/>
          </p:nvPr>
        </p:nvSpPr>
        <p:spPr/>
        <p:txBody>
          <a:bodyPr/>
          <a:lstStyle/>
          <a:p>
            <a:pPr eaLnBrk="1" hangingPunct="1"/>
            <a:r>
              <a:rPr lang="en-US" altLang="en-US" smtClean="0"/>
              <a:t>The stomach’s hydrochloric acid and an enzyme called pepsin help break down </a:t>
            </a:r>
            <a:r>
              <a:rPr lang="en-US" altLang="en-US" u="sng" smtClean="0"/>
              <a:t>proteins</a:t>
            </a:r>
            <a:r>
              <a:rPr lang="en-US" altLang="en-US" smtClean="0"/>
              <a:t>.  This is chemical digestion.</a:t>
            </a:r>
          </a:p>
          <a:p>
            <a:pPr eaLnBrk="1" hangingPunct="1"/>
            <a:r>
              <a:rPr lang="en-US" altLang="en-US" smtClean="0"/>
              <a:t>The stomach’s muscles contract to churn and mix stomach fluids and food.  This is </a:t>
            </a:r>
            <a:r>
              <a:rPr lang="en-US" altLang="en-US" u="sng" smtClean="0"/>
              <a:t>mechanical</a:t>
            </a:r>
            <a:r>
              <a:rPr lang="en-US" altLang="en-US" smtClean="0"/>
              <a:t> digestion.</a:t>
            </a:r>
          </a:p>
          <a:p>
            <a:pPr eaLnBrk="1" hangingPunct="1"/>
            <a:endParaRPr lang="en-US" altLang="en-US" smtClean="0"/>
          </a:p>
        </p:txBody>
      </p:sp>
    </p:spTree>
  </p:cSld>
  <p:clrMapOvr>
    <a:masterClrMapping/>
  </p:clrMapOvr>
  <p:timing>
    <p:tnLst>
      <p:par>
        <p:cTn id="1" dur="indefinite" restart="never" nodeType="tmRoot"/>
      </p:par>
    </p:tnLst>
    <p:bldLst>
      <p:bldP spid="1024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1200</TotalTime>
  <Words>1207</Words>
  <Application>Microsoft Office PowerPoint</Application>
  <PresentationFormat>On-screen Show (4:3)</PresentationFormat>
  <Paragraphs>157</Paragraphs>
  <Slides>48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ＭＳ Ｐゴシック</vt:lpstr>
      <vt:lpstr>Calibri</vt:lpstr>
      <vt:lpstr>Times New Roman</vt:lpstr>
      <vt:lpstr>Office Theme</vt:lpstr>
      <vt:lpstr>The Digestive System</vt:lpstr>
      <vt:lpstr>Function of the Digestive System</vt:lpstr>
      <vt:lpstr>Function of the Digestive System (not on outline)</vt:lpstr>
      <vt:lpstr>Structure of the Digestive System</vt:lpstr>
      <vt:lpstr>Mouth</vt:lpstr>
      <vt:lpstr>Mouth</vt:lpstr>
      <vt:lpstr>Esophagus</vt:lpstr>
      <vt:lpstr>Stomach</vt:lpstr>
      <vt:lpstr>Stomach</vt:lpstr>
      <vt:lpstr>Small Intestine</vt:lpstr>
      <vt:lpstr>Small Intestine Structure</vt:lpstr>
      <vt:lpstr>Pancreas</vt:lpstr>
      <vt:lpstr>Pancreas</vt:lpstr>
      <vt:lpstr>Liver</vt:lpstr>
      <vt:lpstr>Liver</vt:lpstr>
      <vt:lpstr>Large Intestine</vt:lpstr>
      <vt:lpstr>Large Intestine</vt:lpstr>
      <vt:lpstr>Let’s take a break!</vt:lpstr>
      <vt:lpstr>1. Break the bread into small pieces</vt:lpstr>
      <vt:lpstr>2. Put the bread into the ziplock bag.</vt:lpstr>
      <vt:lpstr>3. Add 1 cup of soda to the bag.</vt:lpstr>
      <vt:lpstr>5. Cut a small corner of your bag and empty the contents into the nylon sock.</vt:lpstr>
      <vt:lpstr>6. Now squeeze any excess moisture out of the mixture through the sock.</vt:lpstr>
      <vt:lpstr>Cut the bottom off the nylon sock and squeeze the mixture into another bag. </vt:lpstr>
      <vt:lpstr>Cut the bottom tip off the bag and squeeze out the waste.</vt:lpstr>
      <vt:lpstr>Hungry?</vt:lpstr>
      <vt:lpstr>What did we learn?</vt:lpstr>
      <vt:lpstr>Function of the Digestive System (not on outline)</vt:lpstr>
      <vt:lpstr>Hydra Digestion</vt:lpstr>
      <vt:lpstr>Hydra Digestion</vt:lpstr>
      <vt:lpstr>Hydra Digestion</vt:lpstr>
      <vt:lpstr>Earthworm Digestion</vt:lpstr>
      <vt:lpstr>Earthworm Digestion</vt:lpstr>
      <vt:lpstr>Crayfish Digestion</vt:lpstr>
      <vt:lpstr>Crayfish Digestion</vt:lpstr>
      <vt:lpstr>Sea Star Digestion</vt:lpstr>
      <vt:lpstr>Sea Star Digestion</vt:lpstr>
      <vt:lpstr>Plants</vt:lpstr>
      <vt:lpstr>How Plants get Nutrition</vt:lpstr>
      <vt:lpstr>Beyond Photosynthesis</vt:lpstr>
      <vt:lpstr>Summary</vt:lpstr>
      <vt:lpstr>Nervous System</vt:lpstr>
      <vt:lpstr>Two types:</vt:lpstr>
      <vt:lpstr>PowerPoint Presentation</vt:lpstr>
      <vt:lpstr>Neurons</vt:lpstr>
      <vt:lpstr>Neurons</vt:lpstr>
      <vt:lpstr>Neurons</vt:lpstr>
      <vt:lpstr>Video Clip:</vt:lpstr>
    </vt:vector>
  </TitlesOfParts>
  <Company>Alpine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Digestive System</dc:title>
  <dc:creator>-</dc:creator>
  <cp:lastModifiedBy>Nicolena Baadsgaard</cp:lastModifiedBy>
  <cp:revision>54</cp:revision>
  <dcterms:created xsi:type="dcterms:W3CDTF">2011-12-07T15:16:09Z</dcterms:created>
  <dcterms:modified xsi:type="dcterms:W3CDTF">2017-04-20T14:04:54Z</dcterms:modified>
</cp:coreProperties>
</file>