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8D14B5-24BD-4CEE-B1CE-601E7E30D22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609781-219B-425D-80BA-CA5F1AC70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D14B5-24BD-4CEE-B1CE-601E7E30D22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9781-219B-425D-80BA-CA5F1AC70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D14B5-24BD-4CEE-B1CE-601E7E30D22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9781-219B-425D-80BA-CA5F1AC70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D14B5-24BD-4CEE-B1CE-601E7E30D22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9781-219B-425D-80BA-CA5F1AC70F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D14B5-24BD-4CEE-B1CE-601E7E30D22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9781-219B-425D-80BA-CA5F1AC70F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D14B5-24BD-4CEE-B1CE-601E7E30D22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9781-219B-425D-80BA-CA5F1AC70F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D14B5-24BD-4CEE-B1CE-601E7E30D22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9781-219B-425D-80BA-CA5F1AC70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D14B5-24BD-4CEE-B1CE-601E7E30D22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9781-219B-425D-80BA-CA5F1AC70F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D14B5-24BD-4CEE-B1CE-601E7E30D22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9781-219B-425D-80BA-CA5F1AC70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8D14B5-24BD-4CEE-B1CE-601E7E30D22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9781-219B-425D-80BA-CA5F1AC70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8D14B5-24BD-4CEE-B1CE-601E7E30D22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609781-219B-425D-80BA-CA5F1AC70F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8D14B5-24BD-4CEE-B1CE-601E7E30D22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F609781-219B-425D-80BA-CA5F1AC70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9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829761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chemeClr val="bg1"/>
                </a:solidFill>
              </a:rPr>
              <a:t>Fruit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14400" y="708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HORTICULTURE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you think of fruit you typically think of a juicy edible object, such as an apple, orange or banana. However fruit includes many plant-derived structures, such as grains, nuts, and many vegetables. </a:t>
            </a:r>
          </a:p>
          <a:p>
            <a:r>
              <a:rPr lang="en-US" dirty="0" smtClean="0"/>
              <a:t> A fruit is an </a:t>
            </a:r>
            <a:r>
              <a:rPr lang="en-US" b="1" dirty="0" smtClean="0"/>
              <a:t>enlarged ovary</a:t>
            </a:r>
            <a:r>
              <a:rPr lang="en-US" dirty="0" smtClean="0"/>
              <a:t>, often with some accessory tissue, that develops after a flower has been pollinated. After pollination, seed development begins, and soon the peripheral parts of the flower fall away leaving the immature fruit.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1905000" cy="149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52400"/>
            <a:ext cx="150757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31495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3833" y="5310188"/>
            <a:ext cx="2310167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Botanical definition- fruit forms on a flower, vegetables are from other plant parts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Functional or ‘Grocery Store’ definition- fruits are sweet, vegetables generally are not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Botanically, a tomato is a fruit (a berry), but it is not sweet, so it is functionally used as a vegetable in the real world.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Fruit vs. Vegetables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50757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020377"/>
            <a:ext cx="2209800" cy="183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Almost all </a:t>
            </a:r>
            <a:r>
              <a:rPr lang="en-US" sz="1800" b="1" dirty="0" smtClean="0"/>
              <a:t>fruits</a:t>
            </a:r>
            <a:r>
              <a:rPr lang="en-US" sz="1800" dirty="0" smtClean="0"/>
              <a:t> have a </a:t>
            </a:r>
            <a:r>
              <a:rPr lang="en-US" sz="1800" b="1" dirty="0" smtClean="0"/>
              <a:t>general structure </a:t>
            </a:r>
            <a:r>
              <a:rPr lang="en-US" sz="1800" dirty="0" smtClean="0"/>
              <a:t>that consists of an outer layer called the </a:t>
            </a:r>
            <a:r>
              <a:rPr lang="en-US" sz="1800" b="1" dirty="0" smtClean="0"/>
              <a:t>pericarp. </a:t>
            </a:r>
            <a:r>
              <a:rPr lang="en-US" sz="1800" dirty="0" smtClean="0"/>
              <a:t>The pericarp, in turn, encloses the </a:t>
            </a:r>
            <a:r>
              <a:rPr lang="en-US" sz="1800" b="1" dirty="0" smtClean="0"/>
              <a:t>seed or seeds</a:t>
            </a:r>
            <a:r>
              <a:rPr lang="en-US" sz="1800" dirty="0" smtClean="0"/>
              <a:t>. Usually there is a space between the seed and the pericarp, called a locule. </a:t>
            </a:r>
          </a:p>
          <a:p>
            <a:endParaRPr lang="en-US" sz="1800" b="1" dirty="0" smtClean="0"/>
          </a:p>
          <a:p>
            <a:r>
              <a:rPr lang="en-US" sz="1800" dirty="0" smtClean="0"/>
              <a:t>The pumpkin is a good illustration of this structure. With orange rind as the pericarp, the hollow space within the locule, and the seeds inside the locule.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Fruit Structure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86175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Some, such as cherries, </a:t>
            </a:r>
            <a:r>
              <a:rPr lang="en-US" sz="2000" dirty="0" smtClean="0"/>
              <a:t>tomatoes, and apples, </a:t>
            </a:r>
            <a:r>
              <a:rPr lang="en-US" sz="2000" dirty="0" smtClean="0"/>
              <a:t>have a fleshy, juicy pericarps.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Others, such as peanuts, milkweed, pods, and acorns, have dry pericarps.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kinds of fruit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2395537" cy="167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57400"/>
            <a:ext cx="2209800" cy="183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075125"/>
            <a:ext cx="1795462" cy="18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861" y="4648200"/>
            <a:ext cx="23467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495800"/>
            <a:ext cx="156269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800599"/>
            <a:ext cx="2895600" cy="13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0292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Simple fruits </a:t>
            </a:r>
            <a:r>
              <a:rPr lang="en-US" sz="1600" dirty="0" smtClean="0"/>
              <a:t>are comprised of a single ovary with or without some other flower parts that have developed as part of the fruit. </a:t>
            </a:r>
          </a:p>
          <a:p>
            <a:r>
              <a:rPr lang="en-US" sz="2000" dirty="0" smtClean="0"/>
              <a:t>Fleshy Pericarp</a:t>
            </a:r>
          </a:p>
          <a:p>
            <a:pPr lvl="1"/>
            <a:r>
              <a:rPr lang="en-US" sz="1600" b="1" dirty="0" smtClean="0"/>
              <a:t>Berries</a:t>
            </a:r>
            <a:r>
              <a:rPr lang="en-US" sz="1400" dirty="0" smtClean="0"/>
              <a:t>- Have a fleshy ovary wall and 2 or more carpels containing  seeds. The outer wall may be hard or leathery. Examples are tomatoes, grapes, blueberries, pumpkins, and oranges.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600" b="1" dirty="0" smtClean="0"/>
          </a:p>
          <a:p>
            <a:pPr lvl="1"/>
            <a:r>
              <a:rPr lang="en-US" sz="1600" b="1" dirty="0" smtClean="0"/>
              <a:t>Drupes</a:t>
            </a:r>
            <a:r>
              <a:rPr lang="en-US" sz="1400" dirty="0" smtClean="0"/>
              <a:t>- Are single carpels with 3 layers and a single seed. Examples are cherries, peaches, and olives.  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600" dirty="0" smtClean="0"/>
          </a:p>
          <a:p>
            <a:pPr lvl="1"/>
            <a:endParaRPr lang="en-US" sz="1600" b="1" dirty="0" smtClean="0"/>
          </a:p>
          <a:p>
            <a:pPr lvl="1"/>
            <a:r>
              <a:rPr lang="en-US" sz="1600" b="1" dirty="0" smtClean="0"/>
              <a:t>Pome</a:t>
            </a:r>
            <a:r>
              <a:rPr lang="en-US" sz="1400" b="1" dirty="0" smtClean="0"/>
              <a:t>s</a:t>
            </a:r>
            <a:r>
              <a:rPr lang="en-US" sz="1400" dirty="0" smtClean="0"/>
              <a:t>- Are composed of several fused carpels and the flesh of the fruit is derived mostly by flower tissue outside the ovary. Examples are apples, mayhaws, and pears.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r>
              <a:rPr lang="en-US" dirty="0" smtClean="0"/>
              <a:t>Types of Fruits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133600"/>
            <a:ext cx="1828800" cy="121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657600"/>
            <a:ext cx="198536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733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733800"/>
            <a:ext cx="2171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5715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 t="18831" b="17143"/>
          <a:stretch>
            <a:fillRect/>
          </a:stretch>
        </p:blipFill>
        <p:spPr bwMode="auto">
          <a:xfrm>
            <a:off x="6324600" y="5715000"/>
            <a:ext cx="2609850" cy="9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054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Dry Pericarp- </a:t>
            </a:r>
            <a:r>
              <a:rPr lang="en-US" sz="1600" dirty="0" smtClean="0"/>
              <a:t>Achenes are one-seeded, dry fruits. Strawberries are an aggregate fruit with achenes on their surface.</a:t>
            </a:r>
          </a:p>
          <a:p>
            <a:endParaRPr lang="en-US" sz="1600" b="1" dirty="0" smtClean="0"/>
          </a:p>
          <a:p>
            <a:pPr lvl="1"/>
            <a:r>
              <a:rPr lang="en-US" sz="1400" b="1" dirty="0" smtClean="0"/>
              <a:t>Nuts</a:t>
            </a:r>
            <a:r>
              <a:rPr lang="en-US" sz="1400" dirty="0" smtClean="0"/>
              <a:t>- are one-seeded fruits, often produced from a compound ovary. Examples are walnuts, pecans, and hazelnuts.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b="1" dirty="0" smtClean="0"/>
          </a:p>
          <a:p>
            <a:pPr lvl="1"/>
            <a:r>
              <a:rPr lang="en-US" sz="1400" b="1" dirty="0" smtClean="0"/>
              <a:t>Aggregate</a:t>
            </a:r>
            <a:r>
              <a:rPr lang="en-US" sz="1400" dirty="0" smtClean="0"/>
              <a:t> </a:t>
            </a:r>
            <a:r>
              <a:rPr lang="en-US" sz="1400" b="1" dirty="0" smtClean="0"/>
              <a:t>fruits</a:t>
            </a:r>
            <a:r>
              <a:rPr lang="en-US" sz="1400" dirty="0" smtClean="0"/>
              <a:t> are comprised of a single receptacle (base of flower) with masses of similar fruitlets. Examples are blackberries and strawberries.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b="1" dirty="0" smtClean="0"/>
          </a:p>
          <a:p>
            <a:pPr lvl="1"/>
            <a:r>
              <a:rPr lang="en-US" sz="1400" b="1" dirty="0" smtClean="0"/>
              <a:t>Multiple fruits </a:t>
            </a:r>
            <a:r>
              <a:rPr lang="en-US" sz="1400" dirty="0" smtClean="0"/>
              <a:t>are comprised of ovaries of many separate, but closely clustered, flowers. Examples are mulberries and pineapples.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Fruit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1676400" cy="130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81200"/>
            <a:ext cx="1676400" cy="123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057399"/>
            <a:ext cx="1371600" cy="126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autumnacres.biz/web_images/blackberries43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733800"/>
            <a:ext cx="1828800" cy="1275907"/>
          </a:xfrm>
          <a:prstGeom prst="rect">
            <a:avLst/>
          </a:prstGeom>
          <a:noFill/>
        </p:spPr>
      </p:pic>
      <p:pic>
        <p:nvPicPr>
          <p:cNvPr id="1028" name="Picture 4" descr="http://thumbs.ifood.tv/files/u259/strawberri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86200"/>
            <a:ext cx="1447800" cy="1085850"/>
          </a:xfrm>
          <a:prstGeom prst="rect">
            <a:avLst/>
          </a:prstGeom>
          <a:noFill/>
        </p:spPr>
      </p:pic>
      <p:pic>
        <p:nvPicPr>
          <p:cNvPr id="1030" name="Picture 6" descr="http://www.fruitsandveggiesmorematters.org/wp-content/uploads/UserFiles/Image/cooking/good/nutrition/fvdb/mulber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5362707"/>
            <a:ext cx="1066800" cy="1419093"/>
          </a:xfrm>
          <a:prstGeom prst="rect">
            <a:avLst/>
          </a:prstGeom>
          <a:noFill/>
        </p:spPr>
      </p:pic>
      <p:pic>
        <p:nvPicPr>
          <p:cNvPr id="1032" name="Picture 8" descr="http://ieatgrass.com/storage/pineapples.jpg?__SQUARESPACE_CACHEVERSION=13037610458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5486400"/>
            <a:ext cx="1906364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</TotalTime>
  <Words>477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Fruit</vt:lpstr>
      <vt:lpstr>Fruit</vt:lpstr>
      <vt:lpstr>Fruit vs. Vegetables</vt:lpstr>
      <vt:lpstr>Fruit Structure</vt:lpstr>
      <vt:lpstr>Different kinds of fruit</vt:lpstr>
      <vt:lpstr>Types of Fruits</vt:lpstr>
      <vt:lpstr>Types of Fruit</vt:lpstr>
      <vt:lpstr>Slide 8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</dc:title>
  <dc:creator>CCSD</dc:creator>
  <cp:lastModifiedBy>CCSD</cp:lastModifiedBy>
  <cp:revision>12</cp:revision>
  <dcterms:created xsi:type="dcterms:W3CDTF">2012-03-16T14:58:00Z</dcterms:created>
  <dcterms:modified xsi:type="dcterms:W3CDTF">2012-06-07T13:44:56Z</dcterms:modified>
</cp:coreProperties>
</file>