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5" r:id="rId15"/>
    <p:sldId id="284" r:id="rId16"/>
    <p:sldId id="282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A4858-816C-4F16-81ED-B2CD98F6FD2B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A13F-2B09-4E9C-B601-38B3EFC4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AD2C71-E3CB-4424-A683-C5640C00542D}" type="slidenum">
              <a:rPr lang="en-US" smtClean="0">
                <a:ea typeface="ＭＳ Ｐゴシック" pitchFamily="-1" charset="-128"/>
              </a:rPr>
              <a:pPr/>
              <a:t>5</a:t>
            </a:fld>
            <a:endParaRPr lang="en-US" smtClean="0"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Thick cell walls of sclerenchyma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BA13F-2B09-4E9C-B601-38B3EFC401A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9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D1-A715-4D1E-BE30-88097B3721E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E778-0118-4223-9308-260874E73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D1-A715-4D1E-BE30-88097B3721E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E778-0118-4223-9308-260874E73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D1-A715-4D1E-BE30-88097B3721E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E778-0118-4223-9308-260874E73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F0DED-5C00-4881-ADB3-94C6DC5C6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D1-A715-4D1E-BE30-88097B3721E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E778-0118-4223-9308-260874E73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D1-A715-4D1E-BE30-88097B3721E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E778-0118-4223-9308-260874E73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D1-A715-4D1E-BE30-88097B3721E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E778-0118-4223-9308-260874E73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D1-A715-4D1E-BE30-88097B3721E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E778-0118-4223-9308-260874E73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D1-A715-4D1E-BE30-88097B3721E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E778-0118-4223-9308-260874E73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D1-A715-4D1E-BE30-88097B3721E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E778-0118-4223-9308-260874E73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D1-A715-4D1E-BE30-88097B3721E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E778-0118-4223-9308-260874E73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88D1-A715-4D1E-BE30-88097B3721E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E778-0118-4223-9308-260874E73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788D1-A715-4D1E-BE30-88097B3721EE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EE778-0118-4223-9308-260874E73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jrank.org/pages/6250/Soil.html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science.jrank.org/pages/4356/Minerals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science.jrank.org/pages/6932/Transpiration.html" TargetMode="External"/><Relationship Id="rId5" Type="http://schemas.openxmlformats.org/officeDocument/2006/relationships/hyperlink" Target="http://science.jrank.org/pages/5277/Plant.html" TargetMode="External"/><Relationship Id="rId4" Type="http://schemas.openxmlformats.org/officeDocument/2006/relationships/hyperlink" Target="http://science.jrank.org/pages/1497/Circulatory-System-Circulation-in-vascular-plant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jrank.org/pages/6847/Tissu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://science.jrank.org/pages/1497/Circulatory-System-Circulation-in-vascular-plant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28956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Plant  Organs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their</a:t>
            </a:r>
            <a:br>
              <a:rPr lang="en-US" dirty="0" smtClean="0"/>
            </a:br>
            <a:r>
              <a:rPr lang="en-US" dirty="0" smtClean="0"/>
              <a:t>Structure &amp; 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  <a:ea typeface="+mj-ea"/>
              </a:rPr>
              <a:t>Plant Tissues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Dermal Tissue</a:t>
            </a:r>
          </a:p>
          <a:p>
            <a:pPr marL="906463" lvl="1" indent="-495300" eaLnBrk="1" hangingPunct="1"/>
            <a:r>
              <a:rPr lang="en-US" dirty="0" smtClean="0"/>
              <a:t>Function:</a:t>
            </a:r>
          </a:p>
          <a:p>
            <a:pPr marL="906463" lvl="1" indent="-495300" eaLnBrk="1" hangingPunct="1">
              <a:buFontTx/>
              <a:buNone/>
            </a:pPr>
            <a:r>
              <a:rPr lang="en-US" dirty="0" smtClean="0"/>
              <a:t>     protection from dehydration and bacteria, nutrient absorption </a:t>
            </a:r>
          </a:p>
          <a:p>
            <a:pPr marL="906463" lvl="1" indent="-495300" eaLnBrk="1" hangingPunct="1"/>
            <a:r>
              <a:rPr lang="en-US" dirty="0" smtClean="0"/>
              <a:t>Form: single layer of cells</a:t>
            </a:r>
          </a:p>
          <a:p>
            <a:pPr marL="906463" lvl="1" indent="-495300" eaLnBrk="1" hangingPunct="1"/>
            <a:endParaRPr lang="en-US" dirty="0" smtClean="0"/>
          </a:p>
          <a:p>
            <a:pPr marL="906463" lvl="1" indent="-495300" eaLnBrk="1" hangingPunct="1">
              <a:buFontTx/>
              <a:buAutoNum type="arabicPeriod"/>
            </a:pPr>
            <a:r>
              <a:rPr lang="en-US" dirty="0" smtClean="0"/>
              <a:t>Root Hairs—increase surface </a:t>
            </a:r>
          </a:p>
          <a:p>
            <a:pPr marL="906463" lvl="1" indent="-495300" eaLnBrk="1" hangingPunct="1">
              <a:buFontTx/>
              <a:buNone/>
            </a:pPr>
            <a:r>
              <a:rPr lang="en-US" dirty="0" smtClean="0"/>
              <a:t>     area for absorbing water</a:t>
            </a:r>
          </a:p>
          <a:p>
            <a:pPr marL="906463" lvl="1" indent="-495300" eaLnBrk="1" hangingPunct="1"/>
            <a:endParaRPr lang="en-US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3" y="3276600"/>
            <a:ext cx="2671762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Plant Tissues - Dermal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6238"/>
            <a:ext cx="8229600" cy="4906962"/>
          </a:xfrm>
        </p:spPr>
        <p:txBody>
          <a:bodyPr>
            <a:normAutofit/>
          </a:bodyPr>
          <a:lstStyle/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2. Leaf Hairs (</a:t>
            </a:r>
            <a:r>
              <a:rPr lang="en-US" dirty="0" err="1" smtClean="0"/>
              <a:t>Trichomes</a:t>
            </a:r>
            <a:r>
              <a:rPr lang="en-US" dirty="0" smtClean="0"/>
              <a:t>)</a:t>
            </a:r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Reflects light, breaks wind </a:t>
            </a:r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currents, traps humidity, barbs</a:t>
            </a:r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to deter insects</a:t>
            </a:r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3. Stomata underneath leaves</a:t>
            </a:r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allow CO2 in and H20 out</a:t>
            </a:r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4. Salt glands removes excess salt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86238"/>
            <a:ext cx="26860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3288" y="1524000"/>
            <a:ext cx="25511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Plant Tissues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/>
            <a:r>
              <a:rPr lang="en-US" smtClean="0"/>
              <a:t>Vascular Tissue</a:t>
            </a:r>
          </a:p>
          <a:p>
            <a:pPr marL="906463" lvl="1" indent="-495300" eaLnBrk="1" hangingPunct="1"/>
            <a:r>
              <a:rPr lang="en-US" smtClean="0"/>
              <a:t>Function:</a:t>
            </a:r>
          </a:p>
          <a:p>
            <a:pPr marL="906463" lvl="1" indent="-495300" eaLnBrk="1" hangingPunct="1">
              <a:buFontTx/>
              <a:buNone/>
            </a:pPr>
            <a:r>
              <a:rPr lang="en-US" smtClean="0"/>
              <a:t>movement of fluids/food </a:t>
            </a:r>
          </a:p>
          <a:p>
            <a:pPr marL="906463" lvl="1" indent="-495300" eaLnBrk="1" hangingPunct="1">
              <a:buFontTx/>
              <a:buNone/>
            </a:pPr>
            <a:r>
              <a:rPr lang="en-US" smtClean="0"/>
              <a:t>and physical support</a:t>
            </a:r>
          </a:p>
          <a:p>
            <a:pPr marL="906463" lvl="1" indent="-495300" eaLnBrk="1" hangingPunct="1">
              <a:buFontTx/>
              <a:buNone/>
            </a:pPr>
            <a:endParaRPr lang="en-US" smtClean="0"/>
          </a:p>
          <a:p>
            <a:pPr marL="906463" lvl="1" indent="-495300" eaLnBrk="1" hangingPunct="1"/>
            <a:r>
              <a:rPr lang="en-US" smtClean="0"/>
              <a:t>Form:</a:t>
            </a:r>
          </a:p>
          <a:p>
            <a:pPr marL="906463" lvl="1" indent="-495300" eaLnBrk="1" hangingPunct="1">
              <a:buFontTx/>
              <a:buAutoNum type="arabicPeriod"/>
            </a:pPr>
            <a:r>
              <a:rPr lang="en-US" smtClean="0"/>
              <a:t>Xylem</a:t>
            </a:r>
          </a:p>
          <a:p>
            <a:pPr marL="906463" lvl="1" indent="-495300" eaLnBrk="1" hangingPunct="1">
              <a:buFontTx/>
              <a:buNone/>
            </a:pPr>
            <a:r>
              <a:rPr lang="en-US" smtClean="0"/>
              <a:t>     dead, hollow cells; have a large diameter, so water movement through them is rapid</a:t>
            </a:r>
          </a:p>
          <a:p>
            <a:pPr marL="906463" lvl="1" indent="-495300" eaLnBrk="1" hangingPunct="1"/>
            <a:endParaRPr lang="en-US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Plant Tissues - Vascular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906463" lvl="1" indent="-495300" eaLnBrk="1" hangingPunct="1">
              <a:buFontTx/>
              <a:buAutoNum type="arabicPeriod" startAt="2"/>
            </a:pPr>
            <a:r>
              <a:rPr lang="en-US" dirty="0" smtClean="0"/>
              <a:t>Phloem</a:t>
            </a:r>
          </a:p>
          <a:p>
            <a:pPr marL="906463" lvl="1" indent="-495300" eaLnBrk="1" hangingPunct="1">
              <a:buFontTx/>
              <a:buNone/>
            </a:pPr>
            <a:r>
              <a:rPr lang="en-US" dirty="0" smtClean="0"/>
              <a:t>      tube cells with pores at ends  </a:t>
            </a:r>
          </a:p>
          <a:p>
            <a:pPr marL="906463" lvl="1" indent="-495300" eaLnBrk="1" hangingPunct="1">
              <a:buFontTx/>
              <a:buNone/>
            </a:pPr>
            <a:r>
              <a:rPr lang="en-US" dirty="0" smtClean="0"/>
              <a:t>      transports dissolved sugars</a:t>
            </a:r>
          </a:p>
          <a:p>
            <a:pPr marL="906463" lvl="1" indent="-495300" eaLnBrk="1" hangingPunct="1">
              <a:buFontTx/>
              <a:buNone/>
            </a:pPr>
            <a:r>
              <a:rPr lang="en-US" dirty="0" smtClean="0"/>
              <a:t>      from leaves to rest of plant</a:t>
            </a:r>
          </a:p>
          <a:p>
            <a:pPr marL="906463" lvl="1" indent="-495300" eaLnBrk="1" hangingPunct="1">
              <a:buFontTx/>
              <a:buNone/>
            </a:pPr>
            <a:endParaRPr lang="en-US" dirty="0" smtClean="0"/>
          </a:p>
          <a:p>
            <a:pPr marL="906463" lvl="1" indent="-495300" eaLnBrk="1" hangingPunct="1">
              <a:buFontTx/>
              <a:buNone/>
            </a:pPr>
            <a:r>
              <a:rPr lang="en-US" dirty="0" smtClean="0"/>
              <a:t>      </a:t>
            </a:r>
          </a:p>
          <a:p>
            <a:pPr marL="906463" lvl="1" indent="-495300" eaLnBrk="1" hangingPunct="1"/>
            <a:endParaRPr lang="en-US" dirty="0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1828800"/>
            <a:ext cx="27813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http://images.yourdictionary.com/images/science/ASxy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333875" cy="3362326"/>
          </a:xfrm>
          <a:prstGeom prst="rect">
            <a:avLst/>
          </a:prstGeom>
          <a:noFill/>
        </p:spPr>
      </p:pic>
      <p:pic>
        <p:nvPicPr>
          <p:cNvPr id="40964" name="Picture 4" descr="http://science.jrank.org/kids/article_images/food_p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97983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15632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static.diffen.com/uploadz/6/6e/Xylem-and-Phlo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96152"/>
            <a:ext cx="7684372" cy="48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38" y="96152"/>
            <a:ext cx="607264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7" y="1711036"/>
            <a:ext cx="4636522" cy="391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3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Reproduction: Flowers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14477"/>
            <a:ext cx="7270124" cy="460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Questions about Plant Reproduction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" charset="-128"/>
              </a:rPr>
              <a:t>What is the role of the petals in reproduction</a:t>
            </a:r>
            <a:r>
              <a:rPr lang="en-US" dirty="0" smtClean="0">
                <a:ea typeface="ＭＳ Ｐゴシック" pitchFamily="-1" charset="-128"/>
              </a:rPr>
              <a:t>?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Protects reproductive parts of flower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Attracts </a:t>
            </a:r>
            <a:r>
              <a:rPr lang="en-US" dirty="0" err="1" smtClean="0">
                <a:ea typeface="ＭＳ Ｐゴシック" pitchFamily="-1" charset="-128"/>
              </a:rPr>
              <a:t>Pollenators</a:t>
            </a:r>
            <a:r>
              <a:rPr lang="en-US" dirty="0" smtClean="0">
                <a:ea typeface="ＭＳ Ｐゴシック" pitchFamily="-1" charset="-128"/>
              </a:rPr>
              <a:t> </a:t>
            </a:r>
            <a:endParaRPr lang="en-US" dirty="0" smtClean="0">
              <a:ea typeface="ＭＳ Ｐゴシック" pitchFamily="-1" charset="-128"/>
            </a:endParaRPr>
          </a:p>
          <a:p>
            <a:r>
              <a:rPr lang="en-US" dirty="0" smtClean="0">
                <a:ea typeface="ＭＳ Ｐゴシック" pitchFamily="-1" charset="-128"/>
              </a:rPr>
              <a:t>What is the purpose of fruit that develops in flowering plants</a:t>
            </a:r>
            <a:r>
              <a:rPr lang="en-US" dirty="0" smtClean="0">
                <a:ea typeface="ＭＳ Ｐゴシック" pitchFamily="-1" charset="-128"/>
              </a:rPr>
              <a:t>?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It is the ovary of the plant. Provides nutrients and protects seeds.</a:t>
            </a:r>
            <a:endParaRPr lang="en-US" dirty="0" smtClean="0">
              <a:ea typeface="ＭＳ Ｐゴシック" pitchFamily="-1" charset="-128"/>
            </a:endParaRPr>
          </a:p>
          <a:p>
            <a:pPr>
              <a:buFont typeface="Wingdings 2" pitchFamily="18" charset="2"/>
              <a:buNone/>
            </a:pPr>
            <a:endParaRPr lang="en-US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1143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Structure 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4724400" cy="492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</p:spPr>
        <p:txBody>
          <a:bodyPr/>
          <a:lstStyle/>
          <a:p>
            <a:pPr>
              <a:defRPr/>
            </a:pPr>
            <a:r>
              <a:rPr lang="en-US" smtClean="0"/>
              <a:t>PLANT CIRCULATION AND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887" y="1143000"/>
            <a:ext cx="3008313" cy="53467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Water and dissolved </a:t>
            </a:r>
            <a:r>
              <a:rPr lang="en-US" sz="2000" b="1" dirty="0" smtClean="0">
                <a:hlinkClick r:id="rId2"/>
              </a:rPr>
              <a:t>minerals</a:t>
            </a:r>
            <a:r>
              <a:rPr lang="en-US" sz="2000" dirty="0" smtClean="0"/>
              <a:t> enter a plant's roots from the </a:t>
            </a:r>
            <a:r>
              <a:rPr lang="en-US" sz="2000" b="1" dirty="0" smtClean="0">
                <a:hlinkClick r:id="rId3"/>
              </a:rPr>
              <a:t>soil</a:t>
            </a:r>
            <a:r>
              <a:rPr lang="en-US" sz="2000" dirty="0" smtClean="0"/>
              <a:t> by means of diffusion and osmosis. </a:t>
            </a:r>
          </a:p>
          <a:p>
            <a:pPr>
              <a:defRPr/>
            </a:pPr>
            <a:r>
              <a:rPr lang="en-US" sz="2000" dirty="0" smtClean="0"/>
              <a:t>These substances then </a:t>
            </a:r>
            <a:r>
              <a:rPr lang="en-US" sz="2000" u="sng" dirty="0" smtClean="0">
                <a:hlinkClick r:id="rId4"/>
              </a:rPr>
              <a:t>travel</a:t>
            </a:r>
            <a:r>
              <a:rPr lang="en-US" sz="2000" dirty="0" smtClean="0"/>
              <a:t> </a:t>
            </a:r>
            <a:r>
              <a:rPr lang="en-US" sz="2000" b="1" dirty="0" smtClean="0"/>
              <a:t>upward </a:t>
            </a:r>
            <a:r>
              <a:rPr lang="en-US" sz="2000" dirty="0" smtClean="0"/>
              <a:t>in the </a:t>
            </a:r>
            <a:r>
              <a:rPr lang="en-US" sz="2000" b="1" dirty="0" smtClean="0">
                <a:hlinkClick r:id="rId5"/>
              </a:rPr>
              <a:t>plant</a:t>
            </a:r>
            <a:r>
              <a:rPr lang="en-US" sz="2000" dirty="0" smtClean="0"/>
              <a:t> in </a:t>
            </a:r>
            <a:r>
              <a:rPr lang="en-US" sz="2800" b="1" dirty="0" smtClean="0"/>
              <a:t>xylem </a:t>
            </a:r>
            <a:r>
              <a:rPr lang="en-US" sz="2000" dirty="0" smtClean="0"/>
              <a:t>vessels. </a:t>
            </a:r>
          </a:p>
          <a:p>
            <a:pPr>
              <a:defRPr/>
            </a:pPr>
            <a:endParaRPr lang="en-US" sz="2000" b="1" dirty="0" smtClean="0">
              <a:hlinkClick r:id="rId6"/>
            </a:endParaRPr>
          </a:p>
          <a:p>
            <a:pPr>
              <a:defRPr/>
            </a:pPr>
            <a:r>
              <a:rPr lang="en-US" sz="2000" b="1" dirty="0" smtClean="0">
                <a:hlinkClick r:id="rId6"/>
              </a:rPr>
              <a:t>Transpiration</a:t>
            </a:r>
            <a:r>
              <a:rPr lang="en-US" sz="2000" dirty="0" smtClean="0"/>
              <a:t> creates a pull from above, as lost water molecules are replaced with new ones</a:t>
            </a:r>
          </a:p>
          <a:p>
            <a:pPr>
              <a:defRPr/>
            </a:pPr>
            <a:endParaRPr lang="en-US" sz="2000" dirty="0" smtClean="0"/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048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2400" dirty="0" smtClean="0"/>
              <a:t>Water is lost through </a:t>
            </a:r>
            <a:r>
              <a:rPr lang="en-US" sz="2400" b="1" u="sng" dirty="0" smtClean="0"/>
              <a:t>stomata</a:t>
            </a:r>
            <a:r>
              <a:rPr lang="en-US" sz="2400" dirty="0" smtClean="0"/>
              <a:t>. Stomata are small openings in the leaf.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Stomata have </a:t>
            </a:r>
            <a:r>
              <a:rPr lang="en-US" sz="2400" b="1" u="sng" dirty="0" smtClean="0"/>
              <a:t>guard cells,</a:t>
            </a:r>
            <a:r>
              <a:rPr lang="en-US" sz="2400" dirty="0" smtClean="0"/>
              <a:t> which open and close to let water and gases through.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2253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8600"/>
            <a:ext cx="5257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276600"/>
            <a:ext cx="50800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half" idx="1"/>
          </p:nvPr>
        </p:nvSpPr>
        <p:spPr>
          <a:xfrm>
            <a:off x="457200" y="228600"/>
            <a:ext cx="8229600" cy="22098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Carbohydrates, produced in leaves by photosynthesis, travel downward in plants in specialized </a:t>
            </a:r>
            <a:r>
              <a:rPr lang="en-US" sz="2400" b="1" dirty="0" smtClean="0">
                <a:hlinkClick r:id="rId3"/>
              </a:rPr>
              <a:t>tissue</a:t>
            </a:r>
            <a:r>
              <a:rPr lang="en-US" sz="2400" dirty="0" smtClean="0"/>
              <a:t> called </a:t>
            </a:r>
            <a:r>
              <a:rPr lang="en-US" sz="2400" u="sng" dirty="0" smtClean="0"/>
              <a:t>PHLOEM</a:t>
            </a:r>
            <a:r>
              <a:rPr lang="en-US" sz="2400" dirty="0" smtClean="0"/>
              <a:t>. </a:t>
            </a:r>
          </a:p>
          <a:p>
            <a:pPr>
              <a:defRPr/>
            </a:pPr>
            <a:r>
              <a:rPr lang="en-US" sz="2400" dirty="0" smtClean="0"/>
              <a:t>Water </a:t>
            </a:r>
            <a:r>
              <a:rPr lang="en-US" sz="2400" b="1" dirty="0" smtClean="0">
                <a:solidFill>
                  <a:srgbClr val="0070C0"/>
                </a:solidFill>
              </a:rPr>
              <a:t>pressure forces these </a:t>
            </a:r>
            <a:r>
              <a:rPr lang="en-US" sz="2400" dirty="0" smtClean="0"/>
              <a:t>substances from cell to cell, back down to the rest of the plant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8229600" cy="38862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1000" dirty="0" smtClean="0">
              <a:hlinkClick r:id="rId4"/>
            </a:endParaRPr>
          </a:p>
          <a:p>
            <a:pPr>
              <a:defRPr/>
            </a:pPr>
            <a:endParaRPr lang="en-US" sz="1000" dirty="0" smtClean="0">
              <a:hlinkClick r:id="rId4"/>
            </a:endParaRPr>
          </a:p>
          <a:p>
            <a:pPr>
              <a:defRPr/>
            </a:pPr>
            <a:r>
              <a:rPr lang="en-US" sz="1000" dirty="0" smtClean="0">
                <a:hlinkClick r:id="rId4"/>
              </a:rPr>
              <a:t>Circulatory System - Circulation In Vascular Plants - Water, Travel, Phloem, Cell, and Substances</a:t>
            </a:r>
            <a:r>
              <a:rPr lang="en-US" sz="1000" dirty="0" smtClean="0"/>
              <a:t> </a:t>
            </a:r>
          </a:p>
          <a:p>
            <a:pPr>
              <a:buFont typeface="Wingdings" pitchFamily="-109" charset="2"/>
              <a:buNone/>
              <a:defRPr/>
            </a:pPr>
            <a:r>
              <a:rPr lang="en-US" sz="1000" dirty="0" smtClean="0">
                <a:hlinkClick r:id="rId4"/>
              </a:rPr>
              <a:t>http://science.jrank.org/pages/1497/Circulatory-System-Circulation-in-vascular-plants.html#ixzz1723typ89</a:t>
            </a:r>
            <a:endParaRPr lang="en-US" sz="1000" dirty="0" smtClean="0"/>
          </a:p>
          <a:p>
            <a:pPr>
              <a:defRPr/>
            </a:pPr>
            <a:endParaRPr lang="en-US" sz="1000" dirty="0" smtClean="0"/>
          </a:p>
        </p:txBody>
      </p:sp>
      <p:pic>
        <p:nvPicPr>
          <p:cNvPr id="23556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438400"/>
            <a:ext cx="6680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5943600" cy="1143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Plant Tissues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6238"/>
            <a:ext cx="8458200" cy="4525962"/>
          </a:xfrm>
        </p:spPr>
        <p:txBody>
          <a:bodyPr/>
          <a:lstStyle/>
          <a:p>
            <a:pPr marL="609600" indent="-609600" eaLnBrk="1" hangingPunct="1"/>
            <a:r>
              <a:rPr lang="en-US" dirty="0" err="1" smtClean="0"/>
              <a:t>Meristematic</a:t>
            </a:r>
            <a:r>
              <a:rPr lang="en-US" dirty="0" smtClean="0"/>
              <a:t> Tissue</a:t>
            </a:r>
          </a:p>
          <a:p>
            <a:pPr marL="906463" lvl="1" indent="-495300" eaLnBrk="1" hangingPunct="1"/>
            <a:r>
              <a:rPr lang="en-US" dirty="0" smtClean="0"/>
              <a:t>Function: division of new cells for growth or repair </a:t>
            </a:r>
          </a:p>
          <a:p>
            <a:pPr marL="906463" lvl="1" indent="-495300" eaLnBrk="1" hangingPunct="1">
              <a:buFontTx/>
              <a:buNone/>
            </a:pPr>
            <a:endParaRPr lang="en-US" dirty="0" smtClean="0"/>
          </a:p>
          <a:p>
            <a:pPr marL="906463" lvl="1" indent="-495300" eaLnBrk="1" hangingPunct="1"/>
            <a:r>
              <a:rPr lang="en-US" dirty="0" smtClean="0"/>
              <a:t>Form: </a:t>
            </a:r>
          </a:p>
          <a:p>
            <a:pPr marL="906463" lvl="1" indent="-495300" eaLnBrk="1" hangingPunct="1">
              <a:buFontTx/>
              <a:buAutoNum type="arabicPeriod"/>
            </a:pPr>
            <a:r>
              <a:rPr lang="en-US" dirty="0" smtClean="0"/>
              <a:t>Apical </a:t>
            </a:r>
            <a:r>
              <a:rPr lang="en-US" dirty="0" err="1" smtClean="0"/>
              <a:t>meristems</a:t>
            </a:r>
            <a:r>
              <a:rPr lang="en-US" dirty="0" smtClean="0"/>
              <a:t> are located at root and shoot tips and are directly involved in their elongation </a:t>
            </a:r>
          </a:p>
          <a:p>
            <a:pPr marL="1069975" lvl="2" indent="-438150" eaLnBrk="1" hangingPunct="1">
              <a:buFontTx/>
              <a:buNone/>
            </a:pPr>
            <a:r>
              <a:rPr lang="en-US" dirty="0" smtClean="0"/>
              <a:t>    --plants protect their </a:t>
            </a:r>
            <a:r>
              <a:rPr lang="en-US" dirty="0" err="1" smtClean="0"/>
              <a:t>meristems</a:t>
            </a:r>
            <a:r>
              <a:rPr lang="en-US" dirty="0" smtClean="0"/>
              <a:t> with young leaves, buds, and root caps</a:t>
            </a:r>
          </a:p>
          <a:p>
            <a:pPr marL="906463" lvl="1" indent="-495300" eaLnBrk="1" hangingPunct="1"/>
            <a:endParaRPr lang="en-US" dirty="0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425" y="0"/>
            <a:ext cx="38385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Plant Tissues… </a:t>
            </a:r>
            <a:r>
              <a:rPr lang="en-US" dirty="0" err="1" smtClean="0">
                <a:effectLst/>
                <a:ea typeface="+mj-ea"/>
              </a:rPr>
              <a:t>Meristermati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endParaRPr lang="en-US" dirty="0" smtClean="0">
              <a:effectLst/>
              <a:ea typeface="+mj-ea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906463" lvl="1" indent="-4953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dirty="0" smtClean="0"/>
              <a:t>Lateral meristem are </a:t>
            </a:r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responsible for horizontal </a:t>
            </a:r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expansion </a:t>
            </a:r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3.  Intercalary meristem </a:t>
            </a:r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helps regenerate parts </a:t>
            </a:r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removed by lawnmowers, </a:t>
            </a:r>
          </a:p>
          <a:p>
            <a:pPr marL="906463" lvl="1" indent="-495300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herbivores,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906463" lvl="1" indent="-495300"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6861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  <a:ea typeface="+mj-ea"/>
              </a:rPr>
              <a:t>Plant Tissues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Ground Tissue</a:t>
            </a:r>
          </a:p>
          <a:p>
            <a:pPr lvl="1" eaLnBrk="1" hangingPunct="1"/>
            <a:r>
              <a:rPr lang="en-US" dirty="0" smtClean="0"/>
              <a:t>Function:  bulk of plant tissue; store starch, photosynthesis and respiration, physical support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Form: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1. </a:t>
            </a:r>
            <a:r>
              <a:rPr lang="en-US" b="1" dirty="0" smtClean="0"/>
              <a:t>Parenchyma</a:t>
            </a:r>
            <a:r>
              <a:rPr lang="en-US" dirty="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Large spherical cells for </a:t>
            </a:r>
          </a:p>
          <a:p>
            <a:pPr lvl="1" eaLnBrk="1" hangingPunct="1">
              <a:buFontTx/>
              <a:buNone/>
            </a:pPr>
            <a:r>
              <a:rPr lang="en-US" b="1" dirty="0" smtClean="0"/>
              <a:t>storage</a:t>
            </a:r>
            <a:r>
              <a:rPr lang="en-US" dirty="0" smtClean="0"/>
              <a:t> and cell processes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00400"/>
            <a:ext cx="38862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/>
                <a:ea typeface="+mj-ea"/>
              </a:rPr>
              <a:t>Plant Tissues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Ground Tissue</a:t>
            </a:r>
          </a:p>
          <a:p>
            <a:pPr lvl="1" eaLnBrk="1" hangingPunct="1"/>
            <a:r>
              <a:rPr lang="en-US" dirty="0" smtClean="0"/>
              <a:t>Form cont’d: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2. </a:t>
            </a:r>
            <a:r>
              <a:rPr lang="en-US" b="1" dirty="0" smtClean="0"/>
              <a:t>Collenchyma</a:t>
            </a:r>
            <a:r>
              <a:rPr lang="en-US" dirty="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Elongated, flexible cells just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beneath surface to </a:t>
            </a:r>
            <a:r>
              <a:rPr lang="en-US" b="1" dirty="0" smtClean="0"/>
              <a:t>support growth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dirty="0" smtClean="0"/>
              <a:t>3. </a:t>
            </a:r>
            <a:r>
              <a:rPr lang="en-US" b="1" dirty="0" smtClean="0"/>
              <a:t>Sclerenchyma</a:t>
            </a:r>
            <a:r>
              <a:rPr lang="en-US" dirty="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Thick, nonflexible </a:t>
            </a:r>
            <a:r>
              <a:rPr lang="en-US" b="1" dirty="0" smtClean="0"/>
              <a:t>dead</a:t>
            </a:r>
            <a:r>
              <a:rPr lang="en-US" dirty="0" smtClean="0"/>
              <a:t> cells 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form shells of nuts and grittiness of pears </a:t>
            </a:r>
          </a:p>
          <a:p>
            <a:pPr lvl="1" eaLnBrk="1" hangingPunct="1">
              <a:buFontTx/>
              <a:buNone/>
            </a:pPr>
            <a:r>
              <a:rPr lang="en-US" b="1" dirty="0" smtClean="0"/>
              <a:t>Structural support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962400"/>
            <a:ext cx="1685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362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472</Words>
  <Application>Microsoft Office PowerPoint</Application>
  <PresentationFormat>On-screen Show (4:3)</PresentationFormat>
  <Paragraphs>103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Wingdings</vt:lpstr>
      <vt:lpstr>Wingdings 2</vt:lpstr>
      <vt:lpstr>Office Theme</vt:lpstr>
      <vt:lpstr>Plant  Organs  and their Structure &amp; Function</vt:lpstr>
      <vt:lpstr>Structure </vt:lpstr>
      <vt:lpstr>PLANT CIRCULATION AND RESPIRATION</vt:lpstr>
      <vt:lpstr>STRUCTURES</vt:lpstr>
      <vt:lpstr>PowerPoint Presentation</vt:lpstr>
      <vt:lpstr>Plant Tissues</vt:lpstr>
      <vt:lpstr>Plant Tissues… Meristermatic </vt:lpstr>
      <vt:lpstr>Plant Tissues</vt:lpstr>
      <vt:lpstr>Plant Tissues</vt:lpstr>
      <vt:lpstr>Plant Tissues</vt:lpstr>
      <vt:lpstr>Plant Tissues - Dermal</vt:lpstr>
      <vt:lpstr>Plant Tissues</vt:lpstr>
      <vt:lpstr>Plant Tissues - Vascular</vt:lpstr>
      <vt:lpstr>PowerPoint Presentation</vt:lpstr>
      <vt:lpstr>PowerPoint Presentation</vt:lpstr>
      <vt:lpstr>Plant Reproduction: Flowers</vt:lpstr>
      <vt:lpstr>Questions about Plant Reproduction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 Organs  and their Structure &amp; Function</dc:title>
  <dc:creator>WHS</dc:creator>
  <cp:lastModifiedBy>Nicolena Baadsgaard</cp:lastModifiedBy>
  <cp:revision>16</cp:revision>
  <dcterms:created xsi:type="dcterms:W3CDTF">2012-03-12T14:06:07Z</dcterms:created>
  <dcterms:modified xsi:type="dcterms:W3CDTF">2017-04-18T18:48:40Z</dcterms:modified>
</cp:coreProperties>
</file>