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781D"/>
    <a:srgbClr val="FF9F5D"/>
    <a:srgbClr val="FFBC8F"/>
    <a:srgbClr val="FF944B"/>
    <a:srgbClr val="FF7B21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C36F-A463-48BB-B3A7-79ADD781206A}" type="datetimeFigureOut">
              <a:rPr lang="en-US" smtClean="0"/>
              <a:t>10/12/2011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E6987-D637-473A-88D7-FD4E0FBB6B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E6987-D637-473A-88D7-FD4E0FBB6BF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53E35-056B-4E61-ADD2-B80221E18442}" type="datetimeFigureOut">
              <a:rPr lang="en-US" smtClean="0"/>
              <a:pPr/>
              <a:t>10/12/2011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568E-CE29-4147-86D7-7432687603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Principles of </a:t>
            </a:r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D</a:t>
            </a:r>
            <a:r>
              <a:rPr lang="en-US" sz="13800" b="1" dirty="0" err="1" smtClean="0">
                <a:ln w="762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e</a:t>
            </a:r>
            <a:r>
              <a:rPr lang="en-US" sz="13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s</a:t>
            </a:r>
            <a:r>
              <a:rPr lang="en-US" sz="8000" b="1" cap="all" dirty="0" err="1" smtClean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eestyle Script" pitchFamily="66" charset="0"/>
              </a:rPr>
              <a:t>i</a:t>
            </a:r>
            <a:r>
              <a:rPr lang="en-US" sz="7200" b="1" cap="all" dirty="0" smtClean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Freestyle Script" pitchFamily="66" charset="0"/>
              </a:rPr>
              <a:t> </a:t>
            </a:r>
            <a:r>
              <a:rPr lang="en-US" sz="13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</a:t>
            </a:r>
            <a:r>
              <a:rPr lang="en-US" sz="13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n</a:t>
            </a:r>
            <a:endParaRPr lang="en-US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Berlin Sans FB" pitchFamily="34" charset="0"/>
              </a:rPr>
              <a:t>Harmony</a:t>
            </a:r>
            <a:endParaRPr lang="en-US" sz="54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When all components of design blend well</a:t>
            </a:r>
          </a:p>
          <a:p>
            <a:r>
              <a:rPr lang="en-US" dirty="0" smtClean="0"/>
              <a:t>Pleasing to the eye</a:t>
            </a:r>
            <a:endParaRPr lang="en-US" dirty="0"/>
          </a:p>
        </p:txBody>
      </p:sp>
      <p:pic>
        <p:nvPicPr>
          <p:cNvPr id="2050" name="Picture 2" descr="http://www.chiptaylor.com/pictures/fresh_flower_arranging_4851_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3421430" cy="2286000"/>
          </a:xfrm>
          <a:prstGeom prst="rect">
            <a:avLst/>
          </a:prstGeom>
          <a:noFill/>
        </p:spPr>
      </p:pic>
      <p:pic>
        <p:nvPicPr>
          <p:cNvPr id="2052" name="Picture 4" descr="http://www.broadwayfloristinc.net/products%5CA133%20Harm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667000"/>
            <a:ext cx="2686050" cy="358140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5000" contrast="22000"/>
          </a:blip>
          <a:srcRect/>
          <a:stretch>
            <a:fillRect/>
          </a:stretch>
        </p:blipFill>
        <p:spPr bwMode="auto">
          <a:xfrm>
            <a:off x="-1" y="0"/>
            <a:ext cx="929898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0800000">
            <a:off x="990600" y="3733800"/>
            <a:ext cx="3429000" cy="22860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90600" y="3810000"/>
            <a:ext cx="3352800" cy="22098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Design parts suggest a single thought or impression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a121.g.akamai.net/7/121/21164/20101209141748/content.fromyouflowers.com/images/products/large/BN25-11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743200"/>
            <a:ext cx="2838450" cy="3314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1371600">
            <a:normAutofit/>
          </a:bodyPr>
          <a:lstStyle/>
          <a:p>
            <a:r>
              <a:rPr lang="en-US" dirty="0" smtClean="0"/>
              <a:t>Balance</a:t>
            </a:r>
          </a:p>
          <a:p>
            <a:r>
              <a:rPr lang="en-US" dirty="0" smtClean="0"/>
              <a:t>Proportion</a:t>
            </a:r>
          </a:p>
          <a:p>
            <a:r>
              <a:rPr lang="en-US" dirty="0" smtClean="0"/>
              <a:t>Focal Point</a:t>
            </a:r>
          </a:p>
          <a:p>
            <a:pPr lvl="1"/>
            <a:r>
              <a:rPr lang="en-US" dirty="0" smtClean="0"/>
              <a:t>Lines</a:t>
            </a:r>
          </a:p>
          <a:p>
            <a:pPr lvl="1"/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Color</a:t>
            </a:r>
          </a:p>
          <a:p>
            <a:pPr lvl="1"/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Spacing</a:t>
            </a:r>
          </a:p>
          <a:p>
            <a:r>
              <a:rPr lang="en-US" dirty="0" smtClean="0"/>
              <a:t>Rhythm</a:t>
            </a:r>
          </a:p>
          <a:p>
            <a:r>
              <a:rPr lang="en-US" dirty="0" smtClean="0"/>
              <a:t>Harmony</a:t>
            </a:r>
          </a:p>
          <a:p>
            <a:r>
              <a:rPr lang="en-US" dirty="0" smtClean="0"/>
              <a:t>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335280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dirty="0" smtClean="0"/>
              <a:t>– Accessories</a:t>
            </a:r>
          </a:p>
          <a:p>
            <a:pPr lvl="1"/>
            <a:r>
              <a:rPr lang="en-US" sz="2800" dirty="0" smtClean="0"/>
              <a:t>– Texture</a:t>
            </a:r>
          </a:p>
          <a:p>
            <a:pPr lvl="1"/>
            <a:r>
              <a:rPr lang="en-US" sz="2800" dirty="0" smtClean="0"/>
              <a:t>– Direction</a:t>
            </a:r>
          </a:p>
          <a:p>
            <a:pPr lvl="1"/>
            <a:r>
              <a:rPr lang="en-US" sz="2800" dirty="0" smtClean="0"/>
              <a:t>– Framing</a:t>
            </a:r>
          </a:p>
          <a:p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-3200400" y="3429000"/>
            <a:ext cx="6858000" cy="0"/>
          </a:xfrm>
          <a:prstGeom prst="line">
            <a:avLst/>
          </a:prstGeom>
          <a:ln w="155575" cap="flat">
            <a:solidFill>
              <a:srgbClr val="C00000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0" y="6400800"/>
            <a:ext cx="9144000" cy="0"/>
          </a:xfrm>
          <a:prstGeom prst="line">
            <a:avLst/>
          </a:prstGeom>
          <a:ln w="155575" cap="flat">
            <a:solidFill>
              <a:srgbClr val="C00000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0" y="838201"/>
            <a:ext cx="9144000" cy="0"/>
          </a:xfrm>
          <a:prstGeom prst="line">
            <a:avLst/>
          </a:prstGeom>
          <a:ln w="1260475" cap="flat">
            <a:solidFill>
              <a:schemeClr val="tx1"/>
            </a:solidFill>
          </a:ln>
          <a:effectLst>
            <a:outerShdw blurRad="50800" dist="38100" algn="l" rotWithShape="0">
              <a:schemeClr val="tx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Principles of </a:t>
            </a:r>
            <a:r>
              <a:rPr kumimoji="0" lang="en-US" sz="9600" b="1" i="0" u="none" strike="noStrike" kern="1200" cap="none" spc="0" normalizeH="0" baseline="0" noProof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D</a:t>
            </a:r>
            <a:r>
              <a:rPr kumimoji="0" lang="en-US" sz="9600" b="1" i="0" u="none" strike="noStrike" kern="1200" cap="none" spc="0" normalizeH="0" baseline="0" noProof="0" dirty="0" err="1" smtClean="0">
                <a:ln w="762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e</a:t>
            </a:r>
            <a:r>
              <a:rPr kumimoji="0" lang="en-US" sz="9600" b="1" i="0" u="none" strike="noStrike" kern="1200" cap="none" spc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s</a:t>
            </a:r>
            <a:r>
              <a:rPr kumimoji="0" lang="en-US" sz="4900" b="1" i="0" u="none" strike="noStrike" kern="1200" cap="all" spc="0" normalizeH="0" baseline="0" noProof="0" dirty="0" err="1" smtClean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i</a:t>
            </a:r>
            <a:r>
              <a:rPr kumimoji="0" lang="en-US" sz="4900" b="1" i="0" u="none" strike="noStrike" kern="1200" cap="all" spc="0" normalizeH="0" baseline="0" noProof="0" dirty="0" smtClean="0">
                <a:ln w="1905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 </a:t>
            </a:r>
            <a:r>
              <a:rPr kumimoji="0" lang="en-US" sz="96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g</a:t>
            </a:r>
            <a:r>
              <a:rPr kumimoji="0" lang="en-US" sz="9600" b="1" i="0" u="none" strike="noStrike" kern="1200" cap="none" spc="0" normalizeH="0" baseline="0" noProof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eestyle Script" pitchFamily="66" charset="0"/>
                <a:ea typeface="+mj-ea"/>
                <a:cs typeface="+mj-cs"/>
              </a:rPr>
              <a:t>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Stability of Arrangement</a:t>
            </a:r>
          </a:p>
          <a:p>
            <a:r>
              <a:rPr lang="en-US" dirty="0" smtClean="0"/>
              <a:t>Materials placed around central axis</a:t>
            </a:r>
          </a:p>
          <a:p>
            <a:r>
              <a:rPr lang="en-US" dirty="0" smtClean="0"/>
              <a:t>Can also be affected by color and texture</a:t>
            </a:r>
          </a:p>
          <a:p>
            <a:r>
              <a:rPr lang="en-US" dirty="0" smtClean="0"/>
              <a:t>Symmetrical and Asymmetrical balances are used</a:t>
            </a:r>
          </a:p>
        </p:txBody>
      </p:sp>
      <p:pic>
        <p:nvPicPr>
          <p:cNvPr id="16386" name="Picture 2" descr="http://www.peavinefloral.net/images/flower_ca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023360"/>
            <a:ext cx="1981200" cy="2377441"/>
          </a:xfrm>
          <a:prstGeom prst="rect">
            <a:avLst/>
          </a:prstGeom>
          <a:noFill/>
        </p:spPr>
      </p:pic>
      <p:pic>
        <p:nvPicPr>
          <p:cNvPr id="16388" name="Picture 4" descr="http://www.techno-fandom.org/~hobbit/pix/bc08/437alienf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352800" cy="2514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4600" y="-152400"/>
            <a:ext cx="4648200" cy="1569660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Balance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10800000">
            <a:off x="5181600" y="3962400"/>
            <a:ext cx="3352800" cy="25146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3962400"/>
            <a:ext cx="3352800" cy="25146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3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3400" y="304800"/>
            <a:ext cx="7239000" cy="114300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en-US" sz="11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</a:t>
            </a:r>
            <a:r>
              <a:rPr lang="en-US" sz="11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11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115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en-US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Gives viewer a sense of balance &amp; harmony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 of arrangement compared to environment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Floral material should be 1 ½ times the height of the container if vertical, and 1 ½ times the width if it’s a horizontal arrangement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Balanced-Flower-Arrangement"/>
          <p:cNvPicPr>
            <a:picLocks noChangeAspect="1" noChangeArrowheads="1"/>
          </p:cNvPicPr>
          <p:nvPr/>
        </p:nvPicPr>
        <p:blipFill>
          <a:blip r:embed="rId2" cstate="print"/>
          <a:srcRect l="20800" t="18526" r="24800" b="5684"/>
          <a:stretch>
            <a:fillRect/>
          </a:stretch>
        </p:blipFill>
        <p:spPr bwMode="auto">
          <a:xfrm>
            <a:off x="5486400" y="3581400"/>
            <a:ext cx="2590800" cy="3429000"/>
          </a:xfrm>
          <a:prstGeom prst="rect">
            <a:avLst/>
          </a:prstGeom>
          <a:noFill/>
        </p:spPr>
      </p:pic>
      <p:pic>
        <p:nvPicPr>
          <p:cNvPr id="6148" name="Picture 4" descr="short-cala-lily-arrangement"/>
          <p:cNvPicPr>
            <a:picLocks noChangeAspect="1" noChangeArrowheads="1"/>
          </p:cNvPicPr>
          <p:nvPr/>
        </p:nvPicPr>
        <p:blipFill>
          <a:blip r:embed="rId3" cstate="print"/>
          <a:srcRect l="22400" t="49412" r="16800" b="1176"/>
          <a:stretch>
            <a:fillRect/>
          </a:stretch>
        </p:blipFill>
        <p:spPr bwMode="auto">
          <a:xfrm>
            <a:off x="6248400" y="533400"/>
            <a:ext cx="2895600" cy="3200400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V="1">
            <a:off x="6134100" y="723900"/>
            <a:ext cx="3200400" cy="28194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210300" y="723900"/>
            <a:ext cx="3048000" cy="28194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50000"/>
                <a:alpha val="61000"/>
              </a:schemeClr>
            </a:gs>
            <a:gs pos="100000">
              <a:schemeClr val="tx1"/>
            </a:gs>
            <a:gs pos="100000">
              <a:srgbClr val="FFEBFA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 prstMaterial="matte">
              <a:extrusionClr>
                <a:schemeClr val="bg1"/>
              </a:extrusionClr>
            </a:sp3d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itchFamily="82" charset="0"/>
              </a:rPr>
              <a:t>Focal Point</a:t>
            </a:r>
            <a:endParaRPr lang="en-US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Center of interest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Where the eye travels to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Dominant point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http://embracingcreativity.com/blog/wp-content/uploads/2011/05/flower-design-side-474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971800"/>
            <a:ext cx="3074975" cy="32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tx2">
                <a:lumMod val="50000"/>
                <a:alpha val="61000"/>
              </a:schemeClr>
            </a:gs>
            <a:gs pos="100000">
              <a:schemeClr val="tx1"/>
            </a:gs>
            <a:gs pos="51000">
              <a:schemeClr val="accent4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roadway" pitchFamily="82" charset="0"/>
              </a:rPr>
              <a:t>Creating Focal Point</a:t>
            </a:r>
            <a:endParaRPr lang="en-US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44958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Lines: radiate from central point outward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Size: Smaller flowers on perimeter (outside)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Largest flowers near focal point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Color: Lighter colors on perimeter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Brighter, Darker colors at focal point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Red Gerberas Flower Arrang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075" y="0"/>
            <a:ext cx="427939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  <a:gs pos="51000">
              <a:schemeClr val="accent2">
                <a:lumMod val="75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Broadway" pitchFamily="82" charset="0"/>
              </a:rPr>
              <a:t>Creating Focal Point</a:t>
            </a:r>
            <a:endParaRPr lang="en-US" dirty="0">
              <a:solidFill>
                <a:schemeClr val="bg1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6629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Direction: Directional facing and flower placement form center of interest toward an inward focal point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Spacing: Flowers further apart at perimeter, closer together near focal point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Accessories: Use to establish focal point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Example: Bows</a:t>
            </a:r>
          </a:p>
          <a:p>
            <a:pPr lvl="1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3.bp.blogspot.com/_2WeuTCwNoVs/S7Zej8jLj_I/AAAAAAAAAbE/3wiALmnxyhk/s400/Edit+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6015" y="4416171"/>
            <a:ext cx="2300934" cy="2289429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V="1">
            <a:off x="6019800" y="4419600"/>
            <a:ext cx="2286000" cy="22860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981700" y="4457700"/>
            <a:ext cx="2286000" cy="2209800"/>
          </a:xfrm>
          <a:prstGeom prst="line">
            <a:avLst/>
          </a:prstGeom>
          <a:ln w="120650">
            <a:solidFill>
              <a:schemeClr val="tx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http://www.flowershopnetwork.com/blog/wp-content/uploads/2007/12/everyday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803400"/>
            <a:ext cx="2190750" cy="292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Broadway" pitchFamily="82" charset="0"/>
              </a:rPr>
              <a:t>Creating Focal Point</a:t>
            </a:r>
            <a:endParaRPr lang="en-US" sz="5400" dirty="0">
              <a:latin typeface="Broadway" pitchFamily="82" charset="0"/>
            </a:endParaRPr>
          </a:p>
        </p:txBody>
      </p:sp>
      <p:pic>
        <p:nvPicPr>
          <p:cNvPr id="4" name="Picture 2" descr="http://www.flowersbykarenonline.com/img/item/thumb_0_1285782444_Protea_Garden__TFWEB38.jpg"/>
          <p:cNvPicPr>
            <a:picLocks noChangeAspect="1" noChangeArrowheads="1"/>
          </p:cNvPicPr>
          <p:nvPr/>
        </p:nvPicPr>
        <p:blipFill>
          <a:blip r:embed="rId3" cstate="print"/>
          <a:srcRect t="11413" b="13262"/>
          <a:stretch>
            <a:fillRect/>
          </a:stretch>
        </p:blipFill>
        <p:spPr bwMode="auto">
          <a:xfrm>
            <a:off x="5257800" y="3505200"/>
            <a:ext cx="3332018" cy="2819400"/>
          </a:xfrm>
          <a:prstGeom prst="rect">
            <a:avLst/>
          </a:prstGeom>
          <a:noFill/>
        </p:spPr>
      </p:pic>
      <p:pic>
        <p:nvPicPr>
          <p:cNvPr id="5" name="Picture 4" descr="http://www.valleyflorist.com/images/EV038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81000"/>
            <a:ext cx="2667000" cy="2667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2514600"/>
            <a:ext cx="4648200" cy="426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200" y="2484437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58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Texture: Heavy, course textures establish focal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58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Framing: Helps enhance focal point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158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Shapes: Use form or unusual plants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158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 Orchids, bird of paradise, </a:t>
            </a:r>
            <a:r>
              <a:rPr kumimoji="0" lang="en-US" sz="2800" b="0" i="0" u="none" strike="noStrike" kern="1200" cap="none" spc="0" normalizeH="0" baseline="0" noProof="0" dirty="0" err="1" smtClean="0">
                <a:ln w="158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</a:t>
            </a:r>
            <a:endParaRPr kumimoji="0" lang="en-US" sz="2800" b="0" i="0" u="none" strike="noStrike" kern="1200" cap="none" spc="0" normalizeH="0" baseline="0" noProof="0" dirty="0" smtClean="0">
              <a:ln w="158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00"/>
            </a:gs>
            <a:gs pos="13000">
              <a:srgbClr val="FF7B21"/>
            </a:gs>
            <a:gs pos="21001">
              <a:srgbClr val="FF944B"/>
            </a:gs>
            <a:gs pos="63000">
              <a:srgbClr val="FFBC8F"/>
            </a:gs>
            <a:gs pos="67000">
              <a:schemeClr val="bg1"/>
            </a:gs>
            <a:gs pos="69000">
              <a:srgbClr val="FF9F5D"/>
            </a:gs>
            <a:gs pos="82001">
              <a:srgbClr val="FF781D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latin typeface="Blackadder ITC" pitchFamily="82" charset="0"/>
              </a:rPr>
              <a:t>Rhythm</a:t>
            </a:r>
            <a:endParaRPr lang="en-US" sz="8000" dirty="0">
              <a:latin typeface="Blackadder ITC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514600"/>
          </a:xfrm>
        </p:spPr>
        <p:txBody>
          <a:bodyPr numCol="2" spcCol="548640">
            <a:noAutofit/>
          </a:bodyPr>
          <a:lstStyle/>
          <a:p>
            <a:r>
              <a:rPr lang="en-US" sz="2400" dirty="0" smtClean="0"/>
              <a:t>Movement toward or away from focal point</a:t>
            </a:r>
          </a:p>
          <a:p>
            <a:r>
              <a:rPr lang="en-US" sz="2400" dirty="0" smtClean="0"/>
              <a:t>Sense of motion as eye travels from one point to the next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be accomplish through: </a:t>
            </a:r>
          </a:p>
          <a:p>
            <a:pPr lvl="1"/>
            <a:r>
              <a:rPr lang="en-US" sz="2000" dirty="0" smtClean="0"/>
              <a:t>Repetition of color, flowers, shapes</a:t>
            </a:r>
            <a:endParaRPr lang="en-US" sz="1800" dirty="0" smtClean="0"/>
          </a:p>
          <a:p>
            <a:pPr lvl="1"/>
            <a:r>
              <a:rPr lang="en-US" sz="2000" dirty="0" smtClean="0"/>
              <a:t>Transitions: Flower size, Spacing, Colors (Light to dark, one hue to another)</a:t>
            </a:r>
          </a:p>
        </p:txBody>
      </p:sp>
      <p:pic>
        <p:nvPicPr>
          <p:cNvPr id="3074" name="Picture 2" descr="http://www.gonabit.com/media/catalog/product/cache/1/image/450x/17f82f742ffe127f42dca9de82fb58b1/s/t/styleandnature-fro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310</TotalTime>
  <Words>289</Words>
  <Application>Microsoft Office PowerPoint</Application>
  <PresentationFormat>On-screen Show (4:3)</PresentationFormat>
  <Paragraphs>60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Principles of Desi gn</vt:lpstr>
      <vt:lpstr>Slide 2</vt:lpstr>
      <vt:lpstr>Slide 3</vt:lpstr>
      <vt:lpstr>PrOPoRtiOn</vt:lpstr>
      <vt:lpstr>Focal Point</vt:lpstr>
      <vt:lpstr>Creating Focal Point</vt:lpstr>
      <vt:lpstr>Creating Focal Point</vt:lpstr>
      <vt:lpstr>Creating Focal Point</vt:lpstr>
      <vt:lpstr>Rhythm</vt:lpstr>
      <vt:lpstr>Harmony</vt:lpstr>
      <vt:lpstr>Unity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Design</dc:title>
  <dc:creator>nicolena.baadsgaard</dc:creator>
  <cp:lastModifiedBy>nicolena.baadsgaard</cp:lastModifiedBy>
  <cp:revision>35</cp:revision>
  <dcterms:created xsi:type="dcterms:W3CDTF">2011-10-04T23:24:32Z</dcterms:created>
  <dcterms:modified xsi:type="dcterms:W3CDTF">2011-10-12T14:20:29Z</dcterms:modified>
</cp:coreProperties>
</file>